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77.xml" ContentType="application/vnd.openxmlformats-officedocument.presentationml.notesSlide+xml"/>
  <Override PartName="/ppt/notesSlides/notesSlide7.xml" ContentType="application/vnd.openxmlformats-officedocument.presentationml.notesSlide+xml"/>
  <Override PartName="/ppt/notesSlides/_rels/notesSlide68.xml.rels" ContentType="application/vnd.openxmlformats-package.relationships+xml"/>
  <Override PartName="/ppt/notesSlides/_rels/notesSlide7.xml.rels" ContentType="application/vnd.openxmlformats-package.relationships+xml"/>
  <Override PartName="/ppt/notesSlides/_rels/notesSlide95.xml.rels" ContentType="application/vnd.openxmlformats-package.relationships+xml"/>
  <Override PartName="/ppt/notesSlides/_rels/notesSlide8.xml.rels" ContentType="application/vnd.openxmlformats-package.relationships+xml"/>
  <Override PartName="/ppt/notesSlides/_rels/notesSlide36.xml.rels" ContentType="application/vnd.openxmlformats-package.relationships+xml"/>
  <Override PartName="/ppt/notesSlides/_rels/notesSlide37.xml.rels" ContentType="application/vnd.openxmlformats-package.relationships+xml"/>
  <Override PartName="/ppt/notesSlides/_rels/notesSlide38.xml.rels" ContentType="application/vnd.openxmlformats-package.relationships+xml"/>
  <Override PartName="/ppt/notesSlides/_rels/notesSlide6.xml.rels" ContentType="application/vnd.openxmlformats-package.relationships+xml"/>
  <Override PartName="/ppt/notesSlides/_rels/notesSlide15.xml.rels" ContentType="application/vnd.openxmlformats-package.relationships+xml"/>
  <Override PartName="/ppt/notesSlides/_rels/notesSlide97.xml.rels" ContentType="application/vnd.openxmlformats-package.relationships+xml"/>
  <Override PartName="/ppt/notesSlides/_rels/notesSlide28.xml.rels" ContentType="application/vnd.openxmlformats-package.relationships+xml"/>
  <Override PartName="/ppt/notesSlides/_rels/notesSlide45.xml.rels" ContentType="application/vnd.openxmlformats-package.relationships+xml"/>
  <Override PartName="/ppt/notesSlides/_rels/notesSlide41.xml.rels" ContentType="application/vnd.openxmlformats-package.relationships+xml"/>
  <Override PartName="/ppt/notesSlides/_rels/notesSlide46.xml.rels" ContentType="application/vnd.openxmlformats-package.relationships+xml"/>
  <Override PartName="/ppt/notesSlides/_rels/notesSlide77.xml.rels" ContentType="application/vnd.openxmlformats-package.relationships+xml"/>
  <Override PartName="/ppt/notesSlides/notesSlide95.xml" ContentType="application/vnd.openxmlformats-officedocument.presentationml.notesSlide+xml"/>
  <Override PartName="/ppt/notesSlides/notesSlide37.xml" ContentType="application/vnd.openxmlformats-officedocument.presentationml.notesSlide+xml"/>
  <Override PartName="/ppt/notesSlides/notesSlide97.xml" ContentType="application/vnd.openxmlformats-officedocument.presentationml.notesSlide+xml"/>
  <Override PartName="/ppt/notesSlides/notesSlide36.xml" ContentType="application/vnd.openxmlformats-officedocument.presentationml.notesSlide+xml"/>
  <Override PartName="/ppt/notesSlides/notesSlide8.xml" ContentType="application/vnd.openxmlformats-officedocument.presentationml.notesSlide+xml"/>
  <Override PartName="/ppt/notesSlides/notesSlide38.xml" ContentType="application/vnd.openxmlformats-officedocument.presentationml.notesSlide+xml"/>
  <Override PartName="/ppt/notesSlides/notesSlide6.xml" ContentType="application/vnd.openxmlformats-officedocument.presentationml.notesSlide+xml"/>
  <Override PartName="/ppt/notesSlides/notesSlide15.xml" ContentType="application/vnd.openxmlformats-officedocument.presentationml.notesSlide+xml"/>
  <Override PartName="/ppt/notesSlides/notesSlide28.xml" ContentType="application/vnd.openxmlformats-officedocument.presentationml.notesSlide+xml"/>
  <Override PartName="/ppt/notesSlides/notesSlide41.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68.xml" ContentType="application/vnd.openxmlformats-officedocument.presentationml.notesSlide+xml"/>
  <Override PartName="/ppt/_rels/presentation.xml.rels" ContentType="application/vnd.openxmlformats-package.relationships+xml"/>
  <Override PartName="/ppt/slideLayouts/_rels/slideLayout9.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91.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90.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7.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1.xml.rels" ContentType="application/vnd.openxmlformats-package.relationships+xml"/>
  <Override PartName="/ppt/slideLayouts/_rels/slideLayout26.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25.xml.rels" ContentType="application/vnd.openxmlformats-package.relationships+xml"/>
  <Override PartName="/ppt/slideLayouts/_rels/slideLayout28.xml.rels" ContentType="application/vnd.openxmlformats-package.relationships+xml"/>
  <Override PartName="/ppt/slideLayouts/_rels/slideLayout92.xml.rels" ContentType="application/vnd.openxmlformats-package.relationships+xml"/>
  <Override PartName="/ppt/slideLayouts/_rels/slideLayout85.xml.rels" ContentType="application/vnd.openxmlformats-package.relationships+xml"/>
  <Override PartName="/ppt/slideLayouts/_rels/slideLayout32.xml.rels" ContentType="application/vnd.openxmlformats-package.relationships+xml"/>
  <Override PartName="/ppt/slideLayouts/_rels/slideLayout70.xml.rels" ContentType="application/vnd.openxmlformats-package.relationships+xml"/>
  <Override PartName="/ppt/slideLayouts/_rels/slideLayout66.xml.rels" ContentType="application/vnd.openxmlformats-package.relationships+xml"/>
  <Override PartName="/ppt/slideLayouts/_rels/slideLayout93.xml.rels" ContentType="application/vnd.openxmlformats-package.relationships+xml"/>
  <Override PartName="/ppt/slideLayouts/_rels/slideLayout86.xml.rels" ContentType="application/vnd.openxmlformats-package.relationships+xml"/>
  <Override PartName="/ppt/slideLayouts/_rels/slideLayout71.xml.rels" ContentType="application/vnd.openxmlformats-package.relationships+xml"/>
  <Override PartName="/ppt/slideLayouts/_rels/slideLayout67.xml.rels" ContentType="application/vnd.openxmlformats-package.relationships+xml"/>
  <Override PartName="/ppt/slideLayouts/_rels/slideLayout77.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xml.rels" ContentType="application/vnd.openxmlformats-package.relationships+xml"/>
  <Override PartName="/ppt/slideLayouts/_rels/slideLayout41.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50.xml.rels" ContentType="application/vnd.openxmlformats-package.relationships+xml"/>
  <Override PartName="/ppt/slideLayouts/_rels/slideLayout4.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54.xml.rels" ContentType="application/vnd.openxmlformats-package.relationships+xml"/>
  <Override PartName="/ppt/slideLayouts/_rels/slideLayout47.xml.rels" ContentType="application/vnd.openxmlformats-package.relationships+xml"/>
  <Override PartName="/ppt/slideLayouts/_rels/slideLayout63.xml.rels" ContentType="application/vnd.openxmlformats-package.relationships+xml"/>
  <Override PartName="/ppt/slideLayouts/_rels/slideLayout53.xml.rels" ContentType="application/vnd.openxmlformats-package.relationships+xml"/>
  <Override PartName="/ppt/slideLayouts/_rels/slideLayout46.xml.rels" ContentType="application/vnd.openxmlformats-package.relationships+xml"/>
  <Override PartName="/ppt/slideLayouts/_rels/slideLayout62.xml.rels" ContentType="application/vnd.openxmlformats-package.relationships+xml"/>
  <Override PartName="/ppt/slideLayouts/_rels/slideLayout52.xml.rels" ContentType="application/vnd.openxmlformats-package.relationships+xml"/>
  <Override PartName="/ppt/slideLayouts/_rels/slideLayout76.xml.rels" ContentType="application/vnd.openxmlformats-package.relationships+xml"/>
  <Override PartName="/ppt/slideLayouts/_rels/slideLayout38.xml.rels" ContentType="application/vnd.openxmlformats-package.relationships+xml"/>
  <Override PartName="/ppt/slideLayouts/_rels/slideLayout45.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5.xml.rels" ContentType="application/vnd.openxmlformats-package.relationships+xml"/>
  <Override PartName="/ppt/slideLayouts/_rels/slideLayout37.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11.xml.rels" ContentType="application/vnd.openxmlformats-package.relationships+xml"/>
  <Override PartName="/ppt/slideLayouts/_rels/slideLayout65.xml.rels" ContentType="application/vnd.openxmlformats-package.relationships+xml"/>
  <Override PartName="/ppt/slideLayouts/_rels/slideLayout14.xml.rels" ContentType="application/vnd.openxmlformats-package.relationships+xml"/>
  <Override PartName="/ppt/slideLayouts/_rels/slideLayout89.xml.rels" ContentType="application/vnd.openxmlformats-package.relationships+xml"/>
  <Override PartName="/ppt/slideLayouts/_rels/slideLayout74.xml.rels" ContentType="application/vnd.openxmlformats-package.relationships+xml"/>
  <Override PartName="/ppt/slideLayouts/_rels/slideLayout81.xml.rels" ContentType="application/vnd.openxmlformats-package.relationships+xml"/>
  <Override PartName="/ppt/slideLayouts/_rels/slideLayout58.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75.xml.rels" ContentType="application/vnd.openxmlformats-package.relationships+xml"/>
  <Override PartName="/ppt/slideLayouts/_rels/slideLayout82.xml.rels" ContentType="application/vnd.openxmlformats-package.relationships+xml"/>
  <Override PartName="/ppt/slideLayouts/_rels/slideLayout43.xml.rels" ContentType="application/vnd.openxmlformats-package.relationships+xml"/>
  <Override PartName="/ppt/slideLayouts/_rels/slideLayout96.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88.xml.rels" ContentType="application/vnd.openxmlformats-package.relationships+xml"/>
  <Override PartName="/ppt/slideLayouts/_rels/slideLayout64.xml.rels" ContentType="application/vnd.openxmlformats-package.relationships+xml"/>
  <Override PartName="/ppt/slideLayouts/_rels/slideLayout95.xml.rels" ContentType="application/vnd.openxmlformats-package.relationships+xml"/>
  <Override PartName="/ppt/slideLayouts/_rels/slideLayout80.xml.rels" ContentType="application/vnd.openxmlformats-package.relationships+xml"/>
  <Override PartName="/ppt/slideLayouts/_rels/slideLayout94.xml.rels" ContentType="application/vnd.openxmlformats-package.relationships+xml"/>
  <Override PartName="/ppt/slideLayouts/_rels/slideLayout78.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87.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49.xml" ContentType="application/vnd.openxmlformats-officedocument.presentationml.slideLayout+xml"/>
  <Override PartName="/ppt/slideLayouts/slideLayout12.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94.xml" ContentType="application/vnd.openxmlformats-officedocument.presentationml.slideLayout+xml"/>
  <Override PartName="/ppt/slideLayouts/slideLayout29.xml" ContentType="application/vnd.openxmlformats-officedocument.presentationml.slideLayout+xml"/>
  <Override PartName="/ppt/slideLayouts/slideLayout71.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70.xml" ContentType="application/vnd.openxmlformats-officedocument.presentationml.slideLayout+xml"/>
  <Override PartName="/ppt/slideLayouts/slideLayout69.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61.xml" ContentType="application/vnd.openxmlformats-officedocument.presentationml.slideLayout+xml"/>
  <Override PartName="/ppt/slideLayouts/slideLayout96.xml" ContentType="application/vnd.openxmlformats-officedocument.presentationml.slideLayout+xml"/>
  <Override PartName="/ppt/slideLayouts/slideLayout60.xml" ContentType="application/vnd.openxmlformats-officedocument.presentationml.slideLayout+xml"/>
  <Override PartName="/ppt/slideLayouts/slideLayout95.xml" ContentType="application/vnd.openxmlformats-officedocument.presentationml.slideLayout+xml"/>
  <Override PartName="/ppt/slideLayouts/slideLayout89.xml" ContentType="application/vnd.openxmlformats-officedocument.presentationml.slideLayout+xml"/>
  <Override PartName="/ppt/slideLayouts/slideLayout77.xml" ContentType="application/vnd.openxmlformats-officedocument.presentationml.slideLayout+xml"/>
  <Override PartName="/ppt/slideLayouts/slideLayout88.xml" ContentType="application/vnd.openxmlformats-officedocument.presentationml.slideLayout+xml"/>
  <Override PartName="/ppt/slideLayouts/slideLayout76.xml" ContentType="application/vnd.openxmlformats-officedocument.presentationml.slideLayout+xml"/>
  <Override PartName="/ppt/slideLayouts/slideLayout87.xml" ContentType="application/vnd.openxmlformats-officedocument.presentationml.slideLayout+xml"/>
  <Override PartName="/ppt/slideLayouts/slideLayout75.xml" ContentType="application/vnd.openxmlformats-officedocument.presentationml.slideLayout+xml"/>
  <Override PartName="/ppt/slideLayouts/slideLayout86.xml" ContentType="application/vnd.openxmlformats-officedocument.presentationml.slideLayout+xml"/>
  <Override PartName="/ppt/slideLayouts/slideLayout74.xml" ContentType="application/vnd.openxmlformats-officedocument.presentationml.slideLayout+xml"/>
  <Override PartName="/ppt/slideLayouts/slideLayout85.xml" ContentType="application/vnd.openxmlformats-officedocument.presentationml.slideLayout+xml"/>
  <Override PartName="/ppt/slideLayouts/slideLayout79.xml" ContentType="application/vnd.openxmlformats-officedocument.presentationml.slideLayout+xml"/>
  <Override PartName="/ppt/slideLayouts/slideLayout78.xml" ContentType="application/vnd.openxmlformats-officedocument.presentationml.slideLayout+xml"/>
  <Override PartName="/ppt/slideLayouts/slideLayout28.xml" ContentType="application/vnd.openxmlformats-officedocument.presentationml.slideLayout+xml"/>
  <Override PartName="/ppt/slideLayouts/slideLayout93.xml" ContentType="application/vnd.openxmlformats-officedocument.presentationml.slideLayout+xml"/>
  <Override PartName="/ppt/slideLayouts/slideLayout14.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90.xml" ContentType="application/vnd.openxmlformats-officedocument.presentationml.slideLayout+xml"/>
  <Override PartName="/ppt/slideLayouts/slideLayout25.xml" ContentType="application/vnd.openxmlformats-officedocument.presentationml.slideLayout+xml"/>
  <Override PartName="/ppt/slideLayouts/slideLayout91.xml" ContentType="application/vnd.openxmlformats-officedocument.presentationml.slideLayout+xml"/>
  <Override PartName="/ppt/slideLayouts/slideLayout26.xml" ContentType="application/vnd.openxmlformats-officedocument.presentationml.slideLayout+xml"/>
  <Override PartName="/ppt/slideLayouts/slideLayout92.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media/image29.png" ContentType="image/png"/>
  <Override PartName="/ppt/media/image27.png" ContentType="image/png"/>
  <Override PartName="/ppt/media/image26.png" ContentType="image/png"/>
  <Override PartName="/ppt/media/image24.png" ContentType="image/png"/>
  <Override PartName="/ppt/media/image23.png" ContentType="image/png"/>
  <Override PartName="/ppt/media/image22.png" ContentType="image/png"/>
  <Override PartName="/ppt/media/image21.png" ContentType="image/png"/>
  <Override PartName="/ppt/media/image7.jpeg" ContentType="image/jpeg"/>
  <Override PartName="/ppt/media/image28.png" ContentType="image/png"/>
  <Override PartName="/ppt/media/image8.jpeg" ContentType="image/jpeg"/>
  <Override PartName="/ppt/media/image13.png" ContentType="image/png"/>
  <Override PartName="/ppt/media/image12.jpeg" ContentType="image/jpeg"/>
  <Override PartName="/ppt/media/image34.png" ContentType="image/png"/>
  <Override PartName="/ppt/media/image31.png" ContentType="image/png"/>
  <Override PartName="/ppt/media/image32.png" ContentType="image/png"/>
  <Override PartName="/ppt/media/image1.jpeg" ContentType="image/jpeg"/>
  <Override PartName="/ppt/media/image33.png" ContentType="image/png"/>
  <Override PartName="/ppt/media/image9.jpeg" ContentType="image/jpeg"/>
  <Override PartName="/ppt/media/image11.png" ContentType="image/png"/>
  <Override PartName="/ppt/media/image35.png" ContentType="image/png"/>
  <Override PartName="/ppt/media/image5.jpeg" ContentType="image/jpeg"/>
  <Override PartName="/ppt/media/image18.png" ContentType="image/png"/>
  <Override PartName="/ppt/media/image6.jpeg" ContentType="image/jpeg"/>
  <Override PartName="/ppt/media/image4.jpeg" ContentType="image/jpeg"/>
  <Override PartName="/ppt/media/image25.png" ContentType="image/png"/>
  <Override PartName="/ppt/media/image30.png" ContentType="image/png"/>
  <Override PartName="/ppt/media/image3.jpeg" ContentType="image/jpeg"/>
  <Override PartName="/ppt/media/image20.png" ContentType="image/png"/>
  <Override PartName="/ppt/media/image36.jpeg" ContentType="image/jpeg"/>
  <Override PartName="/ppt/media/image2.jpeg" ContentType="image/jpeg"/>
  <Override PartName="/ppt/media/image10.jpeg" ContentType="image/jpeg"/>
  <Override PartName="/ppt/media/image14.png" ContentType="image/png"/>
  <Override PartName="/ppt/media/image15.jpeg" ContentType="image/jpeg"/>
  <Override PartName="/ppt/media/image16.png" ContentType="image/png"/>
  <Override PartName="/ppt/media/image17.png" ContentType="image/png"/>
  <Override PartName="/ppt/media/image19.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_rels/slide24.xml.rels" ContentType="application/vnd.openxmlformats-package.relationships+xml"/>
  <Override PartName="/ppt/slides/_rels/slide25.xml.rels" ContentType="application/vnd.openxmlformats-package.relationships+xml"/>
  <Override PartName="/ppt/slides/_rels/slide26.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27.xml.rels" ContentType="application/vnd.openxmlformats-package.relationships+xml"/>
  <Override PartName="/ppt/slides/_rels/slide22.xml.rels" ContentType="application/vnd.openxmlformats-package.relationships+xml"/>
  <Override PartName="/ppt/slides/_rels/slide18.xml.rels" ContentType="application/vnd.openxmlformats-package.relationships+xml"/>
  <Override PartName="/ppt/slides/_rels/slide28.xml.rels" ContentType="application/vnd.openxmlformats-package.relationships+xml"/>
  <Override PartName="/ppt/slides/_rels/slide23.xml.rels" ContentType="application/vnd.openxmlformats-package.relationships+xml"/>
  <Override PartName="/ppt/slides/_rels/slide19.xml.rels" ContentType="application/vnd.openxmlformats-package.relationships+xml"/>
  <Override PartName="/ppt/slides/_rels/slide29.xml.rels" ContentType="application/vnd.openxmlformats-package.relationships+xml"/>
  <Override PartName="/ppt/slides/_rels/slide33.xml.rels" ContentType="application/vnd.openxmlformats-package.relationships+xml"/>
  <Override PartName="/ppt/slides/_rels/slide64.xml.rels" ContentType="application/vnd.openxmlformats-package.relationships+xml"/>
  <Override PartName="/ppt/slides/_rels/slide62.xml.rels" ContentType="application/vnd.openxmlformats-package.relationships+xml"/>
  <Override PartName="/ppt/slides/_rels/slide68.xml.rels" ContentType="application/vnd.openxmlformats-package.relationships+xml"/>
  <Override PartName="/ppt/slides/_rels/slide72.xml.rels" ContentType="application/vnd.openxmlformats-package.relationships+xml"/>
  <Override PartName="/ppt/slides/_rels/slide63.xml.rels" ContentType="application/vnd.openxmlformats-package.relationships+xml"/>
  <Override PartName="/ppt/slides/_rels/slide69.xml.rels" ContentType="application/vnd.openxmlformats-package.relationships+xml"/>
  <Override PartName="/ppt/slides/_rels/slide73.xml.rels" ContentType="application/vnd.openxmlformats-package.relationships+xml"/>
  <Override PartName="/ppt/slides/_rels/slide70.xml.rels" ContentType="application/vnd.openxmlformats-package.relationships+xml"/>
  <Override PartName="/ppt/slides/_rels/slide100.xml.rels" ContentType="application/vnd.openxmlformats-package.relationships+xml"/>
  <Override PartName="/ppt/slides/_rels/slide91.xml.rels" ContentType="application/vnd.openxmlformats-package.relationships+xml"/>
  <Override PartName="/ppt/slides/_rels/slide122.xml.rels" ContentType="application/vnd.openxmlformats-package.relationships+xml"/>
  <Override PartName="/ppt/slides/_rels/slide66.xml.rels" ContentType="application/vnd.openxmlformats-package.relationships+xml"/>
  <Override PartName="/ppt/slides/_rels/slide106.xml.rels" ContentType="application/vnd.openxmlformats-package.relationships+xml"/>
  <Override PartName="/ppt/slides/_rels/slide76.xml.rels" ContentType="application/vnd.openxmlformats-package.relationships+xml"/>
  <Override PartName="/ppt/slides/_rels/slide113.xml.rels" ContentType="application/vnd.openxmlformats-package.relationships+xml"/>
  <Override PartName="/ppt/slides/_rels/slide99.xml.rels" ContentType="application/vnd.openxmlformats-package.relationships+xml"/>
  <Override PartName="/ppt/slides/_rels/slide50.xml.rels" ContentType="application/vnd.openxmlformats-package.relationships+xml"/>
  <Override PartName="/ppt/slides/_rels/slide92.xml.rels" ContentType="application/vnd.openxmlformats-package.relationships+xml"/>
  <Override PartName="/ppt/slides/_rels/slide114.xml.rels" ContentType="application/vnd.openxmlformats-package.relationships+xml"/>
  <Override PartName="/ppt/slides/_rels/slide85.xml.rels" ContentType="application/vnd.openxmlformats-package.relationships+xml"/>
  <Override PartName="/ppt/slides/_rels/slide1.xml.rels" ContentType="application/vnd.openxmlformats-package.relationships+xml"/>
  <Override PartName="/ppt/slides/_rels/slide32.xml.rels" ContentType="application/vnd.openxmlformats-package.relationships+xml"/>
  <Override PartName="/ppt/slides/_rels/slide120.xml.rels" ContentType="application/vnd.openxmlformats-package.relationships+xml"/>
  <Override PartName="/ppt/slides/_rels/slide116.xml.rels" ContentType="application/vnd.openxmlformats-package.relationships+xml"/>
  <Override PartName="/ppt/slides/_rels/slide97.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104.xml.rels" ContentType="application/vnd.openxmlformats-package.relationships+xml"/>
  <Override PartName="/ppt/slides/_rels/slide74.xml.rels" ContentType="application/vnd.openxmlformats-package.relationships+xml"/>
  <Override PartName="/ppt/slides/_rels/slide117.xml.rels" ContentType="application/vnd.openxmlformats-package.relationships+xml"/>
  <Override PartName="/ppt/slides/_rels/slide87.xml.rels" ContentType="application/vnd.openxmlformats-package.relationships+xml"/>
  <Override PartName="/ppt/slides/_rels/slide3.xml.rels" ContentType="application/vnd.openxmlformats-package.relationships+xml"/>
  <Override PartName="/ppt/slides/_rels/slide112.xml.rels" ContentType="application/vnd.openxmlformats-package.relationships+xml"/>
  <Override PartName="/ppt/slides/_rels/slide82.xml.rels" ContentType="application/vnd.openxmlformats-package.relationships+xml"/>
  <Override PartName="/ppt/slides/_rels/slide90.xml.rels" ContentType="application/vnd.openxmlformats-package.relationships+xml"/>
  <Override PartName="/ppt/slides/_rels/slide121.xml.rels" ContentType="application/vnd.openxmlformats-package.relationships+xml"/>
  <Override PartName="/ppt/slides/_rels/slide65.xml.rels" ContentType="application/vnd.openxmlformats-package.relationships+xml"/>
  <Override PartName="/ppt/slides/_rels/slide98.xml.rels" ContentType="application/vnd.openxmlformats-package.relationships+xml"/>
  <Override PartName="/ppt/slides/_rels/slide45.xml.rels" ContentType="application/vnd.openxmlformats-package.relationships+xml"/>
  <Override PartName="/ppt/slides/_rels/slide105.xml.rels" ContentType="application/vnd.openxmlformats-package.relationships+xml"/>
  <Override PartName="/ppt/slides/_rels/slide75.xml.rels" ContentType="application/vnd.openxmlformats-package.relationships+xml"/>
  <Override PartName="/ppt/slides/_rels/slide118.xml.rels" ContentType="application/vnd.openxmlformats-package.relationships+xml"/>
  <Override PartName="/ppt/slides/_rels/slide88.xml.rels" ContentType="application/vnd.openxmlformats-package.relationships+xml"/>
  <Override PartName="/ppt/slides/_rels/slide96.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95.xml.rels" ContentType="application/vnd.openxmlformats-package.relationships+xml"/>
  <Override PartName="/ppt/slides/_rels/slide79.xml.rels" ContentType="application/vnd.openxmlformats-package.relationships+xml"/>
  <Override PartName="/ppt/slides/_rels/slide83.xml.rels" ContentType="application/vnd.openxmlformats-package.relationships+xml"/>
  <Override PartName="/ppt/slides/_rels/slide30.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49.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109.xml.rels" ContentType="application/vnd.openxmlformats-package.relationships+xml"/>
  <Override PartName="/ppt/slides/_rels/slide101.xml.rels" ContentType="application/vnd.openxmlformats-package.relationships+xml"/>
  <Override PartName="/ppt/slides/_rels/slide78.xml.rels" ContentType="application/vnd.openxmlformats-package.relationships+xml"/>
  <Override PartName="/ppt/slides/_rels/slide94.xml.rels" ContentType="application/vnd.openxmlformats-package.relationships+xml"/>
  <Override PartName="/ppt/slides/_rels/slide47.xml.rels" ContentType="application/vnd.openxmlformats-package.relationships+xml"/>
  <Override PartName="/ppt/slides/_rels/slide54.xml.rels" ContentType="application/vnd.openxmlformats-package.relationships+xml"/>
  <Override PartName="/ppt/slides/_rels/slide4.xml.rels" ContentType="application/vnd.openxmlformats-package.relationships+xml"/>
  <Override PartName="/ppt/slides/_rels/slide15.xml.rels" ContentType="application/vnd.openxmlformats-package.relationships+xml"/>
  <Override PartName="/ppt/slides/_rels/slide39.xml.rels" ContentType="application/vnd.openxmlformats-package.relationships+xml"/>
  <Override PartName="/ppt/slides/_rels/slide11.xml.rels" ContentType="application/vnd.openxmlformats-package.relationships+xml"/>
  <Override PartName="/ppt/slides/_rels/slide48.xml.rels" ContentType="application/vnd.openxmlformats-package.relationships+xml"/>
  <Override PartName="/ppt/slides/_rels/slide55.xml.rels" ContentType="application/vnd.openxmlformats-package.relationships+xml"/>
  <Override PartName="/ppt/slides/_rels/slide40.xml.rels" ContentType="application/vnd.openxmlformats-package.relationships+xml"/>
  <Override PartName="/ppt/slides/_rels/slide5.xml.rels" ContentType="application/vnd.openxmlformats-package.relationships+xml"/>
  <Override PartName="/ppt/slides/_rels/slide12.xml.rels" ContentType="application/vnd.openxmlformats-package.relationships+xml"/>
  <Override PartName="/ppt/slides/_rels/slide102.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52.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13.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36.xml.rels" ContentType="application/vnd.openxmlformats-package.relationships+xml"/>
  <Override PartName="/ppt/slides/_rels/slide108.xml.rels" ContentType="application/vnd.openxmlformats-package.relationships+xml"/>
  <Override PartName="/ppt/slides/_rels/slide77.xml.rels" ContentType="application/vnd.openxmlformats-package.relationships+xml"/>
  <Override PartName="/ppt/slides/_rels/slide67.xml.rels" ContentType="application/vnd.openxmlformats-package.relationships+xml"/>
  <Override PartName="/ppt/slides/_rels/slide71.xml.rels" ContentType="application/vnd.openxmlformats-package.relationships+xml"/>
  <Override PartName="/ppt/slides/_rels/slide2.xml.rels" ContentType="application/vnd.openxmlformats-package.relationships+xml"/>
  <Override PartName="/ppt/slides/_rels/slide86.xml.rels" ContentType="application/vnd.openxmlformats-package.relationships+xml"/>
  <Override PartName="/ppt/slides/_rels/slide115.xml.rels" ContentType="application/vnd.openxmlformats-package.relationships+xml"/>
  <Override PartName="/ppt/slides/_rels/slide93.xml.rels" ContentType="application/vnd.openxmlformats-package.relationships+xml"/>
  <Override PartName="/ppt/slides/_rels/slide107.xml.rels" ContentType="application/vnd.openxmlformats-package.relationships+xml"/>
  <Override PartName="/ppt/slides/_rels/slide80.xml.rels" ContentType="application/vnd.openxmlformats-package.relationships+xml"/>
  <Override PartName="/ppt/slides/_rels/slide110.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31.xml.rels" ContentType="application/vnd.openxmlformats-package.relationships+xml"/>
  <Override PartName="/ppt/slides/_rels/slide84.xml.rels" ContentType="application/vnd.openxmlformats-package.relationships+xml"/>
  <Override PartName="/ppt/slides/_rels/slide58.xml.rels" ContentType="application/vnd.openxmlformats-package.relationships+xml"/>
  <Override PartName="/ppt/slides/_rels/slide103.xml.rels" ContentType="application/vnd.openxmlformats-package.relationships+xml"/>
  <Override PartName="/ppt/slides/_rels/slide81.xml.rels" ContentType="application/vnd.openxmlformats-package.relationships+xml"/>
  <Override PartName="/ppt/slides/_rels/slide111.xml.rels" ContentType="application/vnd.openxmlformats-package.relationships+xml"/>
  <Override PartName="/ppt/slides/_rels/slide14.xml.rels" ContentType="application/vnd.openxmlformats-package.relationships+xml"/>
  <Override PartName="/ppt/slides/_rels/slide89.xml.rels" ContentType="application/vnd.openxmlformats-package.relationships+xml"/>
  <Override PartName="/ppt/slides/_rels/slide119.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10.xml.rels" ContentType="application/vnd.openxmlformats-package.relationships+xml"/>
  <Override PartName="/ppt/slides/_rels/slide59.xml.rels" ContentType="application/vnd.openxmlformats-package.relationships+xml"/>
  <Override PartName="/ppt/slides/slide13.xml" ContentType="application/vnd.openxmlformats-officedocument.presentationml.slide+xml"/>
  <Override PartName="/ppt/slides/slide6.xml" ContentType="application/vnd.openxmlformats-officedocument.presentationml.slide+xml"/>
  <Override PartName="/ppt/slides/slide49.xml" ContentType="application/vnd.openxmlformats-officedocument.presentationml.slide+xml"/>
  <Override PartName="/ppt/slides/slide102.xml" ContentType="application/vnd.openxmlformats-officedocument.presentationml.slide+xml"/>
  <Override PartName="/ppt/slides/slide12.xml" ContentType="application/vnd.openxmlformats-officedocument.presentationml.slide+xml"/>
  <Override PartName="/ppt/slides/slide5.xml" ContentType="application/vnd.openxmlformats-officedocument.presentationml.slide+xml"/>
  <Override PartName="/ppt/slides/slide44.xml" ContentType="application/vnd.openxmlformats-officedocument.presentationml.slide+xml"/>
  <Override PartName="/ppt/slides/slide9.xml" ContentType="application/vnd.openxmlformats-officedocument.presentationml.slide+xml"/>
  <Override PartName="/ppt/slides/slide16.xml" ContentType="application/vnd.openxmlformats-officedocument.presentationml.slide+xml"/>
  <Override PartName="/ppt/slides/slide81.xml" ContentType="application/vnd.openxmlformats-officedocument.presentationml.slide+xml"/>
  <Override PartName="/ppt/slides/slide48.xml" ContentType="application/vnd.openxmlformats-officedocument.presentationml.slide+xml"/>
  <Override PartName="/ppt/slides/slide101.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43.xml" ContentType="application/vnd.openxmlformats-officedocument.presentationml.slide+xml"/>
  <Override PartName="/ppt/slides/slide8.xml" ContentType="application/vnd.openxmlformats-officedocument.presentationml.slide+xml"/>
  <Override PartName="/ppt/slides/slide15.xml" ContentType="application/vnd.openxmlformats-officedocument.presentationml.slide+xml"/>
  <Override PartName="/ppt/slides/slide80.xml" ContentType="application/vnd.openxmlformats-officedocument.presentationml.slide+xml"/>
  <Override PartName="/ppt/slides/slide47.xml" ContentType="application/vnd.openxmlformats-officedocument.presentationml.slide+xml"/>
  <Override PartName="/ppt/slides/slide100.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109.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108.xml" ContentType="application/vnd.openxmlformats-officedocument.presentationml.slide+xml"/>
  <Override PartName="/ppt/slides/slide1.xml" ContentType="application/vnd.openxmlformats-officedocument.presentationml.slide+xml"/>
  <Override PartName="/ppt/slides/slide107.xml" ContentType="application/vnd.openxmlformats-officedocument.presentationml.slide+xml"/>
  <Override PartName="/ppt/slides/slide17.xml" ContentType="application/vnd.openxmlformats-officedocument.presentationml.slide+xml"/>
  <Override PartName="/ppt/slides/slide82.xml" ContentType="application/vnd.openxmlformats-officedocument.presentationml.slide+xml"/>
  <Override PartName="/ppt/slides/slide18.xml" ContentType="application/vnd.openxmlformats-officedocument.presentationml.slide+xml"/>
  <Override PartName="/ppt/slides/slide83.xml" ContentType="application/vnd.openxmlformats-officedocument.presentationml.slide+xml"/>
  <Override PartName="/ppt/slides/slide57.xml" ContentType="application/vnd.openxmlformats-officedocument.presentationml.slide+xml"/>
  <Override PartName="/ppt/slides/slide110.xml" ContentType="application/vnd.openxmlformats-officedocument.presentationml.slide+xml"/>
  <Override PartName="/ppt/slides/slide20.xml" ContentType="application/vnd.openxmlformats-officedocument.presentationml.slide+xml"/>
  <Override PartName="/ppt/slides/slide119.xml" ContentType="application/vnd.openxmlformats-officedocument.presentationml.slide+xml"/>
  <Override PartName="/ppt/slides/slide19.xml" ContentType="application/vnd.openxmlformats-officedocument.presentationml.slide+xml"/>
  <Override PartName="/ppt/slides/slide84.xml" ContentType="application/vnd.openxmlformats-officedocument.presentationml.slide+xml"/>
  <Override PartName="/ppt/slides/slide58.xml" ContentType="application/vnd.openxmlformats-officedocument.presentationml.slide+xml"/>
  <Override PartName="/ppt/slides/slide111.xml" ContentType="application/vnd.openxmlformats-officedocument.presentationml.slide+xml"/>
  <Override PartName="/ppt/slides/slide71.xml" ContentType="application/vnd.openxmlformats-officedocument.presentationml.slide+xml"/>
  <Override PartName="/ppt/slides/slide116.xml" ContentType="application/vnd.openxmlformats-officedocument.presentationml.slide+xml"/>
  <Override PartName="/ppt/slides/slide72.xml" ContentType="application/vnd.openxmlformats-officedocument.presentationml.slide+xml"/>
  <Override PartName="/ppt/slides/slide117.xml" ContentType="application/vnd.openxmlformats-officedocument.presentationml.slide+xml"/>
  <Override PartName="/ppt/slides/slide73.xml" ContentType="application/vnd.openxmlformats-officedocument.presentationml.slide+xml"/>
  <Override PartName="/ppt/slides/slide118.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4.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06.xml" ContentType="application/vnd.openxmlformats-officedocument.presentationml.slide+xml"/>
  <Override PartName="/ppt/slides/slide98.xml" ContentType="application/vnd.openxmlformats-officedocument.presentationml.slide+xml"/>
  <Override PartName="/ppt/slides/slide61.xml" ContentType="application/vnd.openxmlformats-officedocument.presentationml.slide+xml"/>
  <Override PartName="/ppt/slides/slide105.xml" ContentType="application/vnd.openxmlformats-officedocument.presentationml.slide+xml"/>
  <Override PartName="/ppt/slides/slide97.xml" ContentType="application/vnd.openxmlformats-officedocument.presentationml.slide+xml"/>
  <Override PartName="/ppt/slides/slide60.xml" ContentType="application/vnd.openxmlformats-officedocument.presentationml.slide+xml"/>
  <Override PartName="/ppt/slides/slide79.xml" ContentType="application/vnd.openxmlformats-officedocument.presentationml.slide+xml"/>
  <Override PartName="/ppt/slides/slide99.xml" ContentType="application/vnd.openxmlformats-officedocument.presentationml.slide+xml"/>
  <Override PartName="/ppt/slides/slide62.xml" ContentType="application/vnd.openxmlformats-officedocument.presentationml.slide+xml"/>
  <Override PartName="/ppt/slides/slide115.xml" ContentType="application/vnd.openxmlformats-officedocument.presentationml.slide+xml"/>
  <Override PartName="/ppt/slides/slide70.xml" ContentType="application/vnd.openxmlformats-officedocument.presentationml.slide+xml"/>
  <Override PartName="/ppt/slides/slide78.xml" ContentType="application/vnd.openxmlformats-officedocument.presentationml.slide+xml"/>
  <Override PartName="/ppt/slides/slide89.xml" ContentType="application/vnd.openxmlformats-officedocument.presentationml.slide+xml"/>
  <Override PartName="/ppt/slides/slide114.xml" ContentType="application/vnd.openxmlformats-officedocument.presentationml.slide+xml"/>
  <Override PartName="/ppt/slides/slide88.xml" ContentType="application/vnd.openxmlformats-officedocument.presentationml.slide+xml"/>
  <Override PartName="/ppt/slides/slide113.xml" ContentType="application/vnd.openxmlformats-officedocument.presentationml.slide+xml"/>
  <Override PartName="/ppt/slides/slide122.xml" ContentType="application/vnd.openxmlformats-officedocument.presentationml.slide+xml"/>
  <Override PartName="/ppt/slides/slide69.xml" ContentType="application/vnd.openxmlformats-officedocument.presentationml.slide+xml"/>
  <Override PartName="/ppt/slides/slide121.xml" ContentType="application/vnd.openxmlformats-officedocument.presentationml.slide+xml"/>
  <Override PartName="/ppt/slides/slide68.xml" ContentType="application/vnd.openxmlformats-officedocument.presentationml.slide+xml"/>
  <Override PartName="/ppt/slides/slide120.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29.xml" ContentType="application/vnd.openxmlformats-officedocument.presentationml.slide+xml"/>
  <Override PartName="/ppt/slides/slide94.xml" ContentType="application/vnd.openxmlformats-officedocument.presentationml.slide+xml"/>
  <Override PartName="/ppt/slides/slide28.xml" ContentType="application/vnd.openxmlformats-officedocument.presentationml.slide+xml"/>
  <Override PartName="/ppt/slides/slide93.xml" ContentType="application/vnd.openxmlformats-officedocument.presentationml.slide+xml"/>
  <Override PartName="/ppt/slides/slide27.xml" ContentType="application/vnd.openxmlformats-officedocument.presentationml.slide+xml"/>
  <Override PartName="/ppt/slides/slide92.xml" ContentType="application/vnd.openxmlformats-officedocument.presentationml.slide+xml"/>
  <Override PartName="/ppt/slides/slide26.xml" ContentType="application/vnd.openxmlformats-officedocument.presentationml.slide+xml"/>
  <Override PartName="/ppt/slides/slide91.xml" ContentType="application/vnd.openxmlformats-officedocument.presentationml.slide+xml"/>
  <Override PartName="/ppt/slides/slide9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12.xml" ContentType="application/vnd.openxmlformats-officedocument.presentationml.slide+xml"/>
  <Override PartName="/ppt/slides/slide59.xml" ContentType="application/vnd.openxmlformats-officedocument.presentationml.slide+xml"/>
  <Override PartName="/ppt/slides/slide2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 id="340" r:id="rId95"/>
    <p:sldId id="341" r:id="rId96"/>
    <p:sldId id="342" r:id="rId97"/>
    <p:sldId id="343" r:id="rId98"/>
    <p:sldId id="344" r:id="rId99"/>
    <p:sldId id="345" r:id="rId100"/>
    <p:sldId id="346" r:id="rId101"/>
    <p:sldId id="347" r:id="rId102"/>
    <p:sldId id="348" r:id="rId103"/>
    <p:sldId id="349" r:id="rId104"/>
    <p:sldId id="350" r:id="rId105"/>
    <p:sldId id="351" r:id="rId106"/>
    <p:sldId id="352" r:id="rId107"/>
    <p:sldId id="353" r:id="rId108"/>
    <p:sldId id="354" r:id="rId109"/>
    <p:sldId id="355" r:id="rId110"/>
    <p:sldId id="356" r:id="rId111"/>
    <p:sldId id="357" r:id="rId112"/>
    <p:sldId id="358" r:id="rId113"/>
    <p:sldId id="359" r:id="rId114"/>
    <p:sldId id="360" r:id="rId115"/>
    <p:sldId id="361" r:id="rId116"/>
    <p:sldId id="362" r:id="rId117"/>
    <p:sldId id="363" r:id="rId118"/>
    <p:sldId id="364" r:id="rId119"/>
    <p:sldId id="365" r:id="rId120"/>
    <p:sldId id="366" r:id="rId121"/>
    <p:sldId id="367" r:id="rId122"/>
    <p:sldId id="368" r:id="rId123"/>
    <p:sldId id="369" r:id="rId124"/>
    <p:sldId id="370" r:id="rId125"/>
    <p:sldId id="371" r:id="rId126"/>
    <p:sldId id="372" r:id="rId127"/>
    <p:sldId id="373" r:id="rId128"/>
    <p:sldId id="374" r:id="rId129"/>
    <p:sldId id="375" r:id="rId130"/>
    <p:sldId id="376" r:id="rId131"/>
    <p:sldId id="377" r:id="rId132"/>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notesMaster" Target="notesMasters/notesMaster1.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 Id="rId50" Type="http://schemas.openxmlformats.org/officeDocument/2006/relationships/slide" Target="slides/slide40.xml"/><Relationship Id="rId51" Type="http://schemas.openxmlformats.org/officeDocument/2006/relationships/slide" Target="slides/slide41.xml"/><Relationship Id="rId52" Type="http://schemas.openxmlformats.org/officeDocument/2006/relationships/slide" Target="slides/slide42.xml"/><Relationship Id="rId53" Type="http://schemas.openxmlformats.org/officeDocument/2006/relationships/slide" Target="slides/slide43.xml"/><Relationship Id="rId54" Type="http://schemas.openxmlformats.org/officeDocument/2006/relationships/slide" Target="slides/slide44.xml"/><Relationship Id="rId55" Type="http://schemas.openxmlformats.org/officeDocument/2006/relationships/slide" Target="slides/slide45.xml"/><Relationship Id="rId56" Type="http://schemas.openxmlformats.org/officeDocument/2006/relationships/slide" Target="slides/slide46.xml"/><Relationship Id="rId57" Type="http://schemas.openxmlformats.org/officeDocument/2006/relationships/slide" Target="slides/slide47.xml"/><Relationship Id="rId58" Type="http://schemas.openxmlformats.org/officeDocument/2006/relationships/slide" Target="slides/slide48.xml"/><Relationship Id="rId59" Type="http://schemas.openxmlformats.org/officeDocument/2006/relationships/slide" Target="slides/slide49.xml"/><Relationship Id="rId60" Type="http://schemas.openxmlformats.org/officeDocument/2006/relationships/slide" Target="slides/slide50.xml"/><Relationship Id="rId61" Type="http://schemas.openxmlformats.org/officeDocument/2006/relationships/slide" Target="slides/slide51.xml"/><Relationship Id="rId62" Type="http://schemas.openxmlformats.org/officeDocument/2006/relationships/slide" Target="slides/slide52.xml"/><Relationship Id="rId63" Type="http://schemas.openxmlformats.org/officeDocument/2006/relationships/slide" Target="slides/slide53.xml"/><Relationship Id="rId64" Type="http://schemas.openxmlformats.org/officeDocument/2006/relationships/slide" Target="slides/slide54.xml"/><Relationship Id="rId65" Type="http://schemas.openxmlformats.org/officeDocument/2006/relationships/slide" Target="slides/slide55.xml"/><Relationship Id="rId66" Type="http://schemas.openxmlformats.org/officeDocument/2006/relationships/slide" Target="slides/slide56.xml"/><Relationship Id="rId67" Type="http://schemas.openxmlformats.org/officeDocument/2006/relationships/slide" Target="slides/slide57.xml"/><Relationship Id="rId68" Type="http://schemas.openxmlformats.org/officeDocument/2006/relationships/slide" Target="slides/slide58.xml"/><Relationship Id="rId69" Type="http://schemas.openxmlformats.org/officeDocument/2006/relationships/slide" Target="slides/slide59.xml"/><Relationship Id="rId70" Type="http://schemas.openxmlformats.org/officeDocument/2006/relationships/slide" Target="slides/slide60.xml"/><Relationship Id="rId71" Type="http://schemas.openxmlformats.org/officeDocument/2006/relationships/slide" Target="slides/slide61.xml"/><Relationship Id="rId72" Type="http://schemas.openxmlformats.org/officeDocument/2006/relationships/slide" Target="slides/slide62.xml"/><Relationship Id="rId73" Type="http://schemas.openxmlformats.org/officeDocument/2006/relationships/slide" Target="slides/slide63.xml"/><Relationship Id="rId74" Type="http://schemas.openxmlformats.org/officeDocument/2006/relationships/slide" Target="slides/slide64.xml"/><Relationship Id="rId75" Type="http://schemas.openxmlformats.org/officeDocument/2006/relationships/slide" Target="slides/slide65.xml"/><Relationship Id="rId76" Type="http://schemas.openxmlformats.org/officeDocument/2006/relationships/slide" Target="slides/slide66.xml"/><Relationship Id="rId77" Type="http://schemas.openxmlformats.org/officeDocument/2006/relationships/slide" Target="slides/slide67.xml"/><Relationship Id="rId78" Type="http://schemas.openxmlformats.org/officeDocument/2006/relationships/slide" Target="slides/slide68.xml"/><Relationship Id="rId79" Type="http://schemas.openxmlformats.org/officeDocument/2006/relationships/slide" Target="slides/slide69.xml"/><Relationship Id="rId80" Type="http://schemas.openxmlformats.org/officeDocument/2006/relationships/slide" Target="slides/slide70.xml"/><Relationship Id="rId81" Type="http://schemas.openxmlformats.org/officeDocument/2006/relationships/slide" Target="slides/slide71.xml"/><Relationship Id="rId82" Type="http://schemas.openxmlformats.org/officeDocument/2006/relationships/slide" Target="slides/slide72.xml"/><Relationship Id="rId83" Type="http://schemas.openxmlformats.org/officeDocument/2006/relationships/slide" Target="slides/slide73.xml"/><Relationship Id="rId84" Type="http://schemas.openxmlformats.org/officeDocument/2006/relationships/slide" Target="slides/slide74.xml"/><Relationship Id="rId85" Type="http://schemas.openxmlformats.org/officeDocument/2006/relationships/slide" Target="slides/slide75.xml"/><Relationship Id="rId86" Type="http://schemas.openxmlformats.org/officeDocument/2006/relationships/slide" Target="slides/slide76.xml"/><Relationship Id="rId87" Type="http://schemas.openxmlformats.org/officeDocument/2006/relationships/slide" Target="slides/slide77.xml"/><Relationship Id="rId88" Type="http://schemas.openxmlformats.org/officeDocument/2006/relationships/slide" Target="slides/slide78.xml"/><Relationship Id="rId89" Type="http://schemas.openxmlformats.org/officeDocument/2006/relationships/slide" Target="slides/slide79.xml"/><Relationship Id="rId90" Type="http://schemas.openxmlformats.org/officeDocument/2006/relationships/slide" Target="slides/slide80.xml"/><Relationship Id="rId91" Type="http://schemas.openxmlformats.org/officeDocument/2006/relationships/slide" Target="slides/slide81.xml"/><Relationship Id="rId92" Type="http://schemas.openxmlformats.org/officeDocument/2006/relationships/slide" Target="slides/slide82.xml"/><Relationship Id="rId93" Type="http://schemas.openxmlformats.org/officeDocument/2006/relationships/slide" Target="slides/slide83.xml"/><Relationship Id="rId94" Type="http://schemas.openxmlformats.org/officeDocument/2006/relationships/slide" Target="slides/slide84.xml"/><Relationship Id="rId95" Type="http://schemas.openxmlformats.org/officeDocument/2006/relationships/slide" Target="slides/slide85.xml"/><Relationship Id="rId96" Type="http://schemas.openxmlformats.org/officeDocument/2006/relationships/slide" Target="slides/slide86.xml"/><Relationship Id="rId97" Type="http://schemas.openxmlformats.org/officeDocument/2006/relationships/slide" Target="slides/slide87.xml"/><Relationship Id="rId98" Type="http://schemas.openxmlformats.org/officeDocument/2006/relationships/slide" Target="slides/slide88.xml"/><Relationship Id="rId99" Type="http://schemas.openxmlformats.org/officeDocument/2006/relationships/slide" Target="slides/slide89.xml"/><Relationship Id="rId100" Type="http://schemas.openxmlformats.org/officeDocument/2006/relationships/slide" Target="slides/slide90.xml"/><Relationship Id="rId101" Type="http://schemas.openxmlformats.org/officeDocument/2006/relationships/slide" Target="slides/slide91.xml"/><Relationship Id="rId102" Type="http://schemas.openxmlformats.org/officeDocument/2006/relationships/slide" Target="slides/slide92.xml"/><Relationship Id="rId103" Type="http://schemas.openxmlformats.org/officeDocument/2006/relationships/slide" Target="slides/slide93.xml"/><Relationship Id="rId104" Type="http://schemas.openxmlformats.org/officeDocument/2006/relationships/slide" Target="slides/slide94.xml"/><Relationship Id="rId105" Type="http://schemas.openxmlformats.org/officeDocument/2006/relationships/slide" Target="slides/slide95.xml"/><Relationship Id="rId106" Type="http://schemas.openxmlformats.org/officeDocument/2006/relationships/slide" Target="slides/slide96.xml"/><Relationship Id="rId107" Type="http://schemas.openxmlformats.org/officeDocument/2006/relationships/slide" Target="slides/slide97.xml"/><Relationship Id="rId108" Type="http://schemas.openxmlformats.org/officeDocument/2006/relationships/slide" Target="slides/slide98.xml"/><Relationship Id="rId109" Type="http://schemas.openxmlformats.org/officeDocument/2006/relationships/slide" Target="slides/slide99.xml"/><Relationship Id="rId110" Type="http://schemas.openxmlformats.org/officeDocument/2006/relationships/slide" Target="slides/slide100.xml"/><Relationship Id="rId111" Type="http://schemas.openxmlformats.org/officeDocument/2006/relationships/slide" Target="slides/slide101.xml"/><Relationship Id="rId112" Type="http://schemas.openxmlformats.org/officeDocument/2006/relationships/slide" Target="slides/slide102.xml"/><Relationship Id="rId113" Type="http://schemas.openxmlformats.org/officeDocument/2006/relationships/slide" Target="slides/slide103.xml"/><Relationship Id="rId114" Type="http://schemas.openxmlformats.org/officeDocument/2006/relationships/slide" Target="slides/slide104.xml"/><Relationship Id="rId115" Type="http://schemas.openxmlformats.org/officeDocument/2006/relationships/slide" Target="slides/slide105.xml"/><Relationship Id="rId116" Type="http://schemas.openxmlformats.org/officeDocument/2006/relationships/slide" Target="slides/slide106.xml"/><Relationship Id="rId117" Type="http://schemas.openxmlformats.org/officeDocument/2006/relationships/slide" Target="slides/slide107.xml"/><Relationship Id="rId118" Type="http://schemas.openxmlformats.org/officeDocument/2006/relationships/slide" Target="slides/slide108.xml"/><Relationship Id="rId119" Type="http://schemas.openxmlformats.org/officeDocument/2006/relationships/slide" Target="slides/slide109.xml"/><Relationship Id="rId120" Type="http://schemas.openxmlformats.org/officeDocument/2006/relationships/slide" Target="slides/slide110.xml"/><Relationship Id="rId121" Type="http://schemas.openxmlformats.org/officeDocument/2006/relationships/slide" Target="slides/slide111.xml"/><Relationship Id="rId122" Type="http://schemas.openxmlformats.org/officeDocument/2006/relationships/slide" Target="slides/slide112.xml"/><Relationship Id="rId123" Type="http://schemas.openxmlformats.org/officeDocument/2006/relationships/slide" Target="slides/slide113.xml"/><Relationship Id="rId124" Type="http://schemas.openxmlformats.org/officeDocument/2006/relationships/slide" Target="slides/slide114.xml"/><Relationship Id="rId125" Type="http://schemas.openxmlformats.org/officeDocument/2006/relationships/slide" Target="slides/slide115.xml"/><Relationship Id="rId126" Type="http://schemas.openxmlformats.org/officeDocument/2006/relationships/slide" Target="slides/slide116.xml"/><Relationship Id="rId127" Type="http://schemas.openxmlformats.org/officeDocument/2006/relationships/slide" Target="slides/slide117.xml"/><Relationship Id="rId128" Type="http://schemas.openxmlformats.org/officeDocument/2006/relationships/slide" Target="slides/slide118.xml"/><Relationship Id="rId129" Type="http://schemas.openxmlformats.org/officeDocument/2006/relationships/slide" Target="slides/slide119.xml"/><Relationship Id="rId130" Type="http://schemas.openxmlformats.org/officeDocument/2006/relationships/slide" Target="slides/slide120.xml"/><Relationship Id="rId131" Type="http://schemas.openxmlformats.org/officeDocument/2006/relationships/slide" Target="slides/slide121.xml"/><Relationship Id="rId132" Type="http://schemas.openxmlformats.org/officeDocument/2006/relationships/slide" Target="slides/slide122.xml"/><Relationship Id="rId133"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9.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305"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306" name="PlaceHolder 3"/>
          <p:cNvSpPr>
            <a:spLocks noGrp="1"/>
          </p:cNvSpPr>
          <p:nvPr>
            <p:ph type="hdr"/>
          </p:nvPr>
        </p:nvSpPr>
        <p:spPr>
          <a:xfrm>
            <a:off x="0" y="0"/>
            <a:ext cx="3372840" cy="50256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307" name="PlaceHolder 4"/>
          <p:cNvSpPr>
            <a:spLocks noGrp="1"/>
          </p:cNvSpPr>
          <p:nvPr>
            <p:ph type="dt"/>
          </p:nvPr>
        </p:nvSpPr>
        <p:spPr>
          <a:xfrm>
            <a:off x="4399200" y="0"/>
            <a:ext cx="3372840" cy="502560"/>
          </a:xfrm>
          <a:prstGeom prst="rect">
            <a:avLst/>
          </a:prstGeom>
          <a:noFill/>
          <a:ln w="0">
            <a:noFill/>
          </a:ln>
        </p:spPr>
        <p:txBody>
          <a:bodyPr lIns="0" rIns="0" tIns="0" bIns="0" anchor="t">
            <a:noAutofit/>
          </a:bodyPr>
          <a:p>
            <a:pPr algn="r"/>
            <a:r>
              <a:rPr b="0" lang="en-US" sz="1400" spc="-1" strike="noStrike">
                <a:latin typeface="Times New Roman"/>
              </a:rPr>
              <a:t>&lt;date/time&gt;</a:t>
            </a:r>
            <a:endParaRPr b="0" lang="en-US" sz="1400" spc="-1" strike="noStrike">
              <a:latin typeface="Times New Roman"/>
            </a:endParaRPr>
          </a:p>
        </p:txBody>
      </p:sp>
      <p:sp>
        <p:nvSpPr>
          <p:cNvPr id="308" name="PlaceHolder 5"/>
          <p:cNvSpPr>
            <a:spLocks noGrp="1"/>
          </p:cNvSpPr>
          <p:nvPr>
            <p:ph type="ftr"/>
          </p:nvPr>
        </p:nvSpPr>
        <p:spPr>
          <a:xfrm>
            <a:off x="0" y="9555480"/>
            <a:ext cx="3372840" cy="502560"/>
          </a:xfrm>
          <a:prstGeom prst="rect">
            <a:avLst/>
          </a:prstGeom>
          <a:noFill/>
          <a:ln w="0">
            <a:noFill/>
          </a:ln>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309" name="PlaceHolder 6"/>
          <p:cNvSpPr>
            <a:spLocks noGrp="1"/>
          </p:cNvSpPr>
          <p:nvPr>
            <p:ph type="sldNum"/>
          </p:nvPr>
        </p:nvSpPr>
        <p:spPr>
          <a:xfrm>
            <a:off x="4399200" y="9555480"/>
            <a:ext cx="3372840" cy="502560"/>
          </a:xfrm>
          <a:prstGeom prst="rect">
            <a:avLst/>
          </a:prstGeom>
          <a:noFill/>
          <a:ln w="0">
            <a:noFill/>
          </a:ln>
        </p:spPr>
        <p:txBody>
          <a:bodyPr lIns="0" rIns="0" tIns="0" bIns="0" anchor="b">
            <a:noAutofit/>
          </a:bodyPr>
          <a:p>
            <a:pPr algn="r"/>
            <a:fld id="{5BAFA57D-87A8-4FF8-8061-77901493596A}"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77.xml.rels><?xml version="1.0" encoding="UTF-8"?>
<Relationships xmlns="http://schemas.openxmlformats.org/package/2006/relationships"><Relationship Id="rId1" Type="http://schemas.openxmlformats.org/officeDocument/2006/relationships/hyperlink" Target="https://www.terraform.io/docs/configuration/resources.html#depends_on-explicit-resource-dependencies" TargetMode="External"/><Relationship Id="rId2" Type="http://schemas.openxmlformats.org/officeDocument/2006/relationships/hyperlink" Target="https://www.terraform.io/docs/configuration/resources.html#depends_on-explicit-resource-dependencies" TargetMode="External"/><Relationship Id="rId3" Type="http://schemas.openxmlformats.org/officeDocument/2006/relationships/hyperlink" Target="https://www.terraform.io/docs/configuration/resources.html#depends_on-explicit-resource-dependencies" TargetMode="External"/><Relationship Id="rId4" Type="http://schemas.openxmlformats.org/officeDocument/2006/relationships/slide" Target="../slides/slide77.xml"/><Relationship Id="rId5"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5.xml.rels><?xml version="1.0" encoding="UTF-8"?>
<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
</Relationships>
</file>

<file path=ppt/notesSlides/_rels/notesSlide97.xml.rels><?xml version="1.0" encoding="UTF-8"?>
<Relationships xmlns="http://schemas.openxmlformats.org/package/2006/relationships"><Relationship Id="rId1" Type="http://schemas.openxmlformats.org/officeDocument/2006/relationships/slide" Target="../slides/slide97.xml"/><Relationship Id="rId2" Type="http://schemas.openxmlformats.org/officeDocument/2006/relationships/notesMaster" Target="../notesMasters/notesMaster1.xml"/>
</Relationship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4" name="PlaceHolder 1"/>
          <p:cNvSpPr>
            <a:spLocks noGrp="1"/>
          </p:cNvSpPr>
          <p:nvPr>
            <p:ph type="sldImg"/>
          </p:nvPr>
        </p:nvSpPr>
        <p:spPr>
          <a:xfrm>
            <a:off x="685800" y="1143000"/>
            <a:ext cx="5485680" cy="3085560"/>
          </a:xfrm>
          <a:prstGeom prst="rect">
            <a:avLst/>
          </a:prstGeom>
          <a:ln w="0">
            <a:noFill/>
          </a:ln>
        </p:spPr>
      </p:sp>
      <p:sp>
        <p:nvSpPr>
          <p:cNvPr id="725" name="PlaceHolder 2"/>
          <p:cNvSpPr>
            <a:spLocks noGrp="1"/>
          </p:cNvSpPr>
          <p:nvPr>
            <p:ph type="body"/>
          </p:nvPr>
        </p:nvSpPr>
        <p:spPr>
          <a:xfrm>
            <a:off x="685800" y="4400640"/>
            <a:ext cx="5485680" cy="3600000"/>
          </a:xfrm>
          <a:prstGeom prst="rect">
            <a:avLst/>
          </a:prstGeom>
          <a:noFill/>
          <a:ln w="0">
            <a:noFill/>
          </a:ln>
        </p:spPr>
        <p:txBody>
          <a:bodyPr lIns="0" rIns="0" tIns="0" bIns="0" anchor="t">
            <a:noAutofit/>
          </a:bodyPr>
          <a:p>
            <a:endParaRPr b="0" lang="en-US" sz="2000" spc="-1" strike="noStrike">
              <a:latin typeface="Arial"/>
            </a:endParaRPr>
          </a:p>
        </p:txBody>
      </p:sp>
      <p:sp>
        <p:nvSpPr>
          <p:cNvPr id="726" name="PlaceHolder 3"/>
          <p:cNvSpPr>
            <a:spLocks noGrp="1"/>
          </p:cNvSpPr>
          <p:nvPr>
            <p:ph type="sldNum"/>
          </p:nvPr>
        </p:nvSpPr>
        <p:spPr>
          <a:xfrm>
            <a:off x="3884760" y="8685360"/>
            <a:ext cx="2971080" cy="457920"/>
          </a:xfrm>
          <a:prstGeom prst="rect">
            <a:avLst/>
          </a:prstGeom>
          <a:noFill/>
          <a:ln w="0">
            <a:noFill/>
          </a:ln>
        </p:spPr>
        <p:txBody>
          <a:bodyPr lIns="0" rIns="0" tIns="0" bIns="0" anchor="b">
            <a:noAutofit/>
          </a:bodyPr>
          <a:p>
            <a:pPr algn="r">
              <a:lnSpc>
                <a:spcPct val="100000"/>
              </a:lnSpc>
              <a:tabLst>
                <a:tab algn="l" pos="0"/>
              </a:tabLst>
            </a:pPr>
            <a:fld id="{CEA5BCDA-49E3-43D4-B511-7FB779C5A64A}" type="slidenum">
              <a:rPr b="0" lang="en-US" sz="1400" spc="-1" strike="noStrike">
                <a:latin typeface="Times New Roman"/>
              </a:rPr>
              <a:t>119</a:t>
            </a:fld>
            <a:endParaRPr b="0" lang="en-US" sz="1400" spc="-1" strike="noStrike">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7" name="PlaceHolder 1"/>
          <p:cNvSpPr>
            <a:spLocks noGrp="1"/>
          </p:cNvSpPr>
          <p:nvPr>
            <p:ph type="sldImg"/>
          </p:nvPr>
        </p:nvSpPr>
        <p:spPr>
          <a:xfrm>
            <a:off x="685800" y="1143000"/>
            <a:ext cx="5485680" cy="3085560"/>
          </a:xfrm>
          <a:prstGeom prst="rect">
            <a:avLst/>
          </a:prstGeom>
          <a:ln w="0">
            <a:noFill/>
          </a:ln>
        </p:spPr>
      </p:sp>
      <p:sp>
        <p:nvSpPr>
          <p:cNvPr id="728" name="PlaceHolder 2"/>
          <p:cNvSpPr>
            <a:spLocks noGrp="1"/>
          </p:cNvSpPr>
          <p:nvPr>
            <p:ph type="body"/>
          </p:nvPr>
        </p:nvSpPr>
        <p:spPr>
          <a:xfrm>
            <a:off x="685800" y="4400640"/>
            <a:ext cx="5485680" cy="3600000"/>
          </a:xfrm>
          <a:prstGeom prst="rect">
            <a:avLst/>
          </a:prstGeom>
          <a:noFill/>
          <a:ln w="0">
            <a:noFill/>
          </a:ln>
        </p:spPr>
        <p:txBody>
          <a:bodyPr lIns="0" rIns="0" tIns="0" bIns="0" anchor="t">
            <a:noAutofit/>
          </a:bodyPr>
          <a:p>
            <a:endParaRPr b="0" lang="en-US" sz="2000" spc="-1" strike="noStrike">
              <a:latin typeface="Arial"/>
            </a:endParaRPr>
          </a:p>
        </p:txBody>
      </p:sp>
      <p:sp>
        <p:nvSpPr>
          <p:cNvPr id="729" name="PlaceHolder 3"/>
          <p:cNvSpPr>
            <a:spLocks noGrp="1"/>
          </p:cNvSpPr>
          <p:nvPr>
            <p:ph type="sldNum"/>
          </p:nvPr>
        </p:nvSpPr>
        <p:spPr>
          <a:xfrm>
            <a:off x="3884760" y="8685360"/>
            <a:ext cx="2971080" cy="457920"/>
          </a:xfrm>
          <a:prstGeom prst="rect">
            <a:avLst/>
          </a:prstGeom>
          <a:noFill/>
          <a:ln w="0">
            <a:noFill/>
          </a:ln>
        </p:spPr>
        <p:txBody>
          <a:bodyPr lIns="0" rIns="0" tIns="0" bIns="0" anchor="b">
            <a:noAutofit/>
          </a:bodyPr>
          <a:p>
            <a:pPr algn="r">
              <a:lnSpc>
                <a:spcPct val="100000"/>
              </a:lnSpc>
              <a:tabLst>
                <a:tab algn="l" pos="0"/>
              </a:tabLst>
            </a:pPr>
            <a:fld id="{B9C5D444-6A5A-46C0-8109-C372217833C4}" type="slidenum">
              <a:rPr b="0" lang="en-US" sz="1400" spc="-1" strike="noStrike">
                <a:latin typeface="Times New Roman"/>
              </a:rPr>
              <a:t>119</a:t>
            </a:fld>
            <a:endParaRPr b="0" lang="en-US" sz="1400" spc="-1" strike="noStrike">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0" name="PlaceHolder 1"/>
          <p:cNvSpPr>
            <a:spLocks noGrp="1"/>
          </p:cNvSpPr>
          <p:nvPr>
            <p:ph type="body"/>
          </p:nvPr>
        </p:nvSpPr>
        <p:spPr>
          <a:xfrm>
            <a:off x="685800" y="4400640"/>
            <a:ext cx="5485680" cy="3600000"/>
          </a:xfrm>
          <a:prstGeom prst="rect">
            <a:avLst/>
          </a:prstGeom>
          <a:noFill/>
          <a:ln w="0">
            <a:noFill/>
          </a:ln>
        </p:spPr>
        <p:txBody>
          <a:bodyPr lIns="0" rIns="0" tIns="0" bIns="0" anchor="t">
            <a:noAutofit/>
          </a:bodyPr>
          <a:p>
            <a:pPr marL="216000" indent="-216000">
              <a:lnSpc>
                <a:spcPct val="100000"/>
              </a:lnSpc>
              <a:tabLst>
                <a:tab algn="l" pos="0"/>
              </a:tabLst>
            </a:pPr>
            <a:r>
              <a:rPr b="0" lang="en-US" sz="1200" spc="-1" strike="noStrike">
                <a:solidFill>
                  <a:srgbClr val="000000"/>
                </a:solidFill>
                <a:latin typeface="Calibri"/>
                <a:ea typeface="Calibri"/>
              </a:rPr>
              <a:t>AMI = Amazon Machine Image</a:t>
            </a: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Calibri"/>
                <a:ea typeface="Calibri"/>
              </a:rPr>
              <a:t>ARN = Amazon Resource Name</a:t>
            </a: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Calibri"/>
                <a:ea typeface="Calibri"/>
              </a:rPr>
              <a:t>CIDR = Classless Internet Domain Routing</a:t>
            </a:r>
            <a:endParaRPr b="0" lang="en-US" sz="1200" spc="-1" strike="noStrike">
              <a:latin typeface="Arial"/>
            </a:endParaRPr>
          </a:p>
        </p:txBody>
      </p:sp>
      <p:sp>
        <p:nvSpPr>
          <p:cNvPr id="731" name="PlaceHolder 2"/>
          <p:cNvSpPr>
            <a:spLocks noGrp="1"/>
          </p:cNvSpPr>
          <p:nvPr>
            <p:ph type="sldImg"/>
          </p:nvPr>
        </p:nvSpPr>
        <p:spPr>
          <a:xfrm>
            <a:off x="685800" y="1143000"/>
            <a:ext cx="5485680" cy="3085560"/>
          </a:xfrm>
          <a:prstGeom prst="rect">
            <a:avLst/>
          </a:prstGeom>
          <a:ln w="0">
            <a:noFill/>
          </a:ln>
        </p:spPr>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2" name="PlaceHolder 1"/>
          <p:cNvSpPr>
            <a:spLocks noGrp="1"/>
          </p:cNvSpPr>
          <p:nvPr>
            <p:ph type="body"/>
          </p:nvPr>
        </p:nvSpPr>
        <p:spPr>
          <a:xfrm>
            <a:off x="685800" y="4400640"/>
            <a:ext cx="5485680" cy="3600000"/>
          </a:xfrm>
          <a:prstGeom prst="rect">
            <a:avLst/>
          </a:prstGeom>
          <a:noFill/>
          <a:ln w="0">
            <a:noFill/>
          </a:ln>
        </p:spPr>
        <p:txBody>
          <a:bodyPr lIns="0" rIns="0" tIns="0" bIns="0" anchor="t">
            <a:noAutofit/>
          </a:bodyPr>
          <a:p>
            <a:pPr marL="216000" indent="-216000">
              <a:lnSpc>
                <a:spcPct val="100000"/>
              </a:lnSpc>
              <a:tabLst>
                <a:tab algn="l" pos="0"/>
              </a:tabLst>
            </a:pPr>
            <a:r>
              <a:rPr b="0" lang="en-US" sz="1200" spc="-1" strike="noStrike">
                <a:solidFill>
                  <a:srgbClr val="000000"/>
                </a:solidFill>
                <a:latin typeface="Calibri"/>
                <a:ea typeface="Calibri"/>
              </a:rPr>
              <a:t>HVM = hardware virtual machine (cf. xen)</a:t>
            </a:r>
            <a:endParaRPr b="0" lang="en-US" sz="1200" spc="-1" strike="noStrike">
              <a:latin typeface="Arial"/>
            </a:endParaRPr>
          </a:p>
        </p:txBody>
      </p:sp>
      <p:sp>
        <p:nvSpPr>
          <p:cNvPr id="733" name="PlaceHolder 2"/>
          <p:cNvSpPr>
            <a:spLocks noGrp="1"/>
          </p:cNvSpPr>
          <p:nvPr>
            <p:ph type="sldImg"/>
          </p:nvPr>
        </p:nvSpPr>
        <p:spPr>
          <a:xfrm>
            <a:off x="685800" y="1143000"/>
            <a:ext cx="5485680" cy="3085560"/>
          </a:xfrm>
          <a:prstGeom prst="rect">
            <a:avLst/>
          </a:prstGeom>
          <a:ln w="0">
            <a:noFill/>
          </a:ln>
        </p:spPr>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4" name="PlaceHolder 1"/>
          <p:cNvSpPr>
            <a:spLocks noGrp="1"/>
          </p:cNvSpPr>
          <p:nvPr>
            <p:ph type="body"/>
          </p:nvPr>
        </p:nvSpPr>
        <p:spPr>
          <a:xfrm>
            <a:off x="685800" y="4400640"/>
            <a:ext cx="5485680" cy="3600000"/>
          </a:xfrm>
          <a:prstGeom prst="rect">
            <a:avLst/>
          </a:prstGeom>
          <a:noFill/>
          <a:ln w="0">
            <a:noFill/>
          </a:ln>
        </p:spPr>
        <p:txBody>
          <a:bodyPr lIns="0" rIns="0" tIns="0" bIns="0" anchor="t">
            <a:noAutofit/>
          </a:bodyPr>
          <a:p>
            <a:pPr marL="216000" indent="-216000">
              <a:lnSpc>
                <a:spcPct val="100000"/>
              </a:lnSpc>
              <a:tabLst>
                <a:tab algn="l" pos="0"/>
              </a:tabLst>
            </a:pPr>
            <a:r>
              <a:rPr b="0" lang="en-US" sz="1200" spc="-1" strike="noStrike">
                <a:solidFill>
                  <a:srgbClr val="000000"/>
                </a:solidFill>
                <a:latin typeface="Calibri"/>
                <a:ea typeface="Calibri"/>
              </a:rPr>
              <a:t>WinRM = Window Remote Management</a:t>
            </a:r>
            <a:endParaRPr b="0" lang="en-US" sz="1200" spc="-1" strike="noStrike">
              <a:latin typeface="Arial"/>
            </a:endParaRPr>
          </a:p>
        </p:txBody>
      </p:sp>
      <p:sp>
        <p:nvSpPr>
          <p:cNvPr id="735" name="PlaceHolder 2"/>
          <p:cNvSpPr>
            <a:spLocks noGrp="1"/>
          </p:cNvSpPr>
          <p:nvPr>
            <p:ph type="sldImg"/>
          </p:nvPr>
        </p:nvSpPr>
        <p:spPr>
          <a:xfrm>
            <a:off x="685800" y="1143000"/>
            <a:ext cx="5485680" cy="3085560"/>
          </a:xfrm>
          <a:prstGeom prst="rect">
            <a:avLst/>
          </a:prstGeom>
          <a:ln w="0">
            <a:noFill/>
          </a:ln>
        </p:spPr>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6" name="PlaceHolder 1"/>
          <p:cNvSpPr>
            <a:spLocks noGrp="1"/>
          </p:cNvSpPr>
          <p:nvPr>
            <p:ph type="body"/>
          </p:nvPr>
        </p:nvSpPr>
        <p:spPr>
          <a:xfrm>
            <a:off x="685800" y="4400640"/>
            <a:ext cx="5485680" cy="3600000"/>
          </a:xfrm>
          <a:prstGeom prst="rect">
            <a:avLst/>
          </a:prstGeom>
          <a:noFill/>
          <a:ln w="0">
            <a:noFill/>
          </a:ln>
        </p:spPr>
        <p:txBody>
          <a:bodyPr lIns="0" rIns="0" tIns="0" bIns="0" anchor="t">
            <a:noAutofit/>
          </a:bodyPr>
          <a:p>
            <a:pPr marL="216000" indent="-216000">
              <a:lnSpc>
                <a:spcPct val="100000"/>
              </a:lnSpc>
              <a:tabLst>
                <a:tab algn="l" pos="0"/>
              </a:tabLst>
            </a:pPr>
            <a:r>
              <a:rPr b="0" lang="en-US" sz="1200" spc="-1" strike="noStrike">
                <a:solidFill>
                  <a:srgbClr val="000000"/>
                </a:solidFill>
                <a:latin typeface="Calibri"/>
                <a:ea typeface="Calibri"/>
              </a:rPr>
              <a:t>Ask students–Why only on first run?</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p:txBody>
      </p:sp>
      <p:sp>
        <p:nvSpPr>
          <p:cNvPr id="737" name="PlaceHolder 2"/>
          <p:cNvSpPr>
            <a:spLocks noGrp="1"/>
          </p:cNvSpPr>
          <p:nvPr>
            <p:ph type="sldImg"/>
          </p:nvPr>
        </p:nvSpPr>
        <p:spPr>
          <a:xfrm>
            <a:off x="685800" y="1143000"/>
            <a:ext cx="5485680" cy="3085560"/>
          </a:xfrm>
          <a:prstGeom prst="rect">
            <a:avLst/>
          </a:prstGeom>
          <a:ln w="0">
            <a:noFill/>
          </a:ln>
        </p:spPr>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8" name="PlaceHolder 1"/>
          <p:cNvSpPr>
            <a:spLocks noGrp="1"/>
          </p:cNvSpPr>
          <p:nvPr>
            <p:ph type="body"/>
          </p:nvPr>
        </p:nvSpPr>
        <p:spPr>
          <a:xfrm>
            <a:off x="685800" y="4400640"/>
            <a:ext cx="5485680" cy="3600000"/>
          </a:xfrm>
          <a:prstGeom prst="rect">
            <a:avLst/>
          </a:prstGeom>
          <a:noFill/>
          <a:ln w="0">
            <a:noFill/>
          </a:ln>
        </p:spPr>
        <p:txBody>
          <a:bodyPr lIns="0" rIns="0" tIns="0" bIns="0" anchor="t">
            <a:noAutofit/>
          </a:bodyPr>
          <a:p>
            <a:pPr marL="216000" indent="-216000">
              <a:lnSpc>
                <a:spcPct val="100000"/>
              </a:lnSpc>
              <a:tabLst>
                <a:tab algn="l" pos="0"/>
              </a:tabLst>
            </a:pPr>
            <a:r>
              <a:rPr b="0" lang="en-US" sz="1200" spc="-1" strike="noStrike">
                <a:solidFill>
                  <a:srgbClr val="000000"/>
                </a:solidFill>
                <a:latin typeface="Calibri"/>
                <a:ea typeface="Calibri"/>
              </a:rPr>
              <a:t>Swift = objecy/blob store</a:t>
            </a:r>
            <a:endParaRPr b="0" lang="en-US" sz="1200" spc="-1" strike="noStrike">
              <a:latin typeface="Arial"/>
            </a:endParaRPr>
          </a:p>
        </p:txBody>
      </p:sp>
      <p:sp>
        <p:nvSpPr>
          <p:cNvPr id="739" name="PlaceHolder 2"/>
          <p:cNvSpPr>
            <a:spLocks noGrp="1"/>
          </p:cNvSpPr>
          <p:nvPr>
            <p:ph type="sldImg"/>
          </p:nvPr>
        </p:nvSpPr>
        <p:spPr>
          <a:xfrm>
            <a:off x="685800" y="1143000"/>
            <a:ext cx="5485680" cy="3085560"/>
          </a:xfrm>
          <a:prstGeom prst="rect">
            <a:avLst/>
          </a:prstGeom>
          <a:ln w="0">
            <a:noFill/>
          </a:ln>
        </p:spPr>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0" name="PlaceHolder 1"/>
          <p:cNvSpPr>
            <a:spLocks noGrp="1"/>
          </p:cNvSpPr>
          <p:nvPr>
            <p:ph type="body"/>
          </p:nvPr>
        </p:nvSpPr>
        <p:spPr>
          <a:xfrm>
            <a:off x="685800" y="4400640"/>
            <a:ext cx="5485680" cy="3600000"/>
          </a:xfrm>
          <a:prstGeom prst="rect">
            <a:avLst/>
          </a:prstGeom>
          <a:noFill/>
          <a:ln w="0">
            <a:noFill/>
          </a:ln>
        </p:spPr>
        <p:txBody>
          <a:bodyPr lIns="0" rIns="0" tIns="0" bIns="0" anchor="t">
            <a:noAutofit/>
          </a:bodyPr>
          <a:p>
            <a:pPr marL="216000" indent="-216000">
              <a:lnSpc>
                <a:spcPct val="100000"/>
              </a:lnSpc>
              <a:tabLst>
                <a:tab algn="l" pos="0"/>
              </a:tabLst>
            </a:pPr>
            <a:r>
              <a:rPr b="0" lang="en-US" sz="1200" spc="-1" strike="noStrike">
                <a:solidFill>
                  <a:srgbClr val="000000"/>
                </a:solidFill>
                <a:latin typeface="Calibri"/>
                <a:ea typeface="Calibri"/>
              </a:rPr>
              <a:t>Swift = objecy/blob store</a:t>
            </a:r>
            <a:endParaRPr b="0" lang="en-US" sz="1200" spc="-1" strike="noStrike">
              <a:latin typeface="Arial"/>
            </a:endParaRPr>
          </a:p>
        </p:txBody>
      </p:sp>
      <p:sp>
        <p:nvSpPr>
          <p:cNvPr id="741" name="PlaceHolder 2"/>
          <p:cNvSpPr>
            <a:spLocks noGrp="1"/>
          </p:cNvSpPr>
          <p:nvPr>
            <p:ph type="sldImg"/>
          </p:nvPr>
        </p:nvSpPr>
        <p:spPr>
          <a:xfrm>
            <a:off x="685800" y="1143000"/>
            <a:ext cx="5485680" cy="3085560"/>
          </a:xfrm>
          <a:prstGeom prst="rect">
            <a:avLst/>
          </a:prstGeom>
          <a:ln w="0">
            <a:noFill/>
          </a:ln>
        </p:spPr>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8" name="PlaceHolder 1"/>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tabLst>
                <a:tab algn="l" pos="0"/>
              </a:tabLst>
            </a:pPr>
            <a:r>
              <a:rPr b="1" lang="en-US" sz="1200" spc="-1" strike="noStrike">
                <a:solidFill>
                  <a:srgbClr val="000000"/>
                </a:solidFill>
                <a:latin typeface="Calibri"/>
                <a:ea typeface="Calibri"/>
              </a:rPr>
              <a:t>[Mandatory slide for virtual courses]</a:t>
            </a: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Calibri"/>
                <a:ea typeface="Calibri"/>
              </a:rPr>
              <a:t>Obviously, when in person, remove this and the following slides about virtual trainings </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a:p>
            <a:pPr marL="216000" indent="-216000">
              <a:lnSpc>
                <a:spcPct val="100000"/>
              </a:lnSpc>
              <a:tabLst>
                <a:tab algn="l" pos="0"/>
              </a:tabLst>
            </a:pPr>
            <a:r>
              <a:rPr b="1" lang="en-US" sz="1200" spc="-1" strike="noStrike">
                <a:solidFill>
                  <a:srgbClr val="000000"/>
                </a:solidFill>
                <a:latin typeface="Calibri"/>
                <a:ea typeface="Calibri"/>
              </a:rPr>
              <a:t>ACTION:</a:t>
            </a:r>
            <a:r>
              <a:rPr b="0" lang="en-US" sz="1200" spc="-1" strike="noStrike">
                <a:solidFill>
                  <a:srgbClr val="000000"/>
                </a:solidFill>
                <a:latin typeface="Calibri"/>
                <a:ea typeface="Calibri"/>
              </a:rPr>
              <a:t> Share about the modality we are currently using</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Calibri"/>
                <a:ea typeface="Calibri"/>
              </a:rPr>
              <a:t>It is good to call the elephant out in the room. Everyone would prefer to be on-site together. That is not going to happen for this class, so let’s dig in, be interactive and have fun!</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Calibri"/>
                <a:ea typeface="Calibri"/>
              </a:rPr>
              <a:t>In a classroom, it’s easy to see your faces and know if topics are understood–be sure to let me know if anything is unclear!</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p:txBody>
      </p:sp>
      <p:sp>
        <p:nvSpPr>
          <p:cNvPr id="719" name="PlaceHolder 2"/>
          <p:cNvSpPr>
            <a:spLocks noGrp="1"/>
          </p:cNvSpPr>
          <p:nvPr>
            <p:ph type="sldImg"/>
          </p:nvPr>
        </p:nvSpPr>
        <p:spPr>
          <a:xfrm>
            <a:off x="685800" y="1143000"/>
            <a:ext cx="5485680" cy="3085560"/>
          </a:xfrm>
          <a:prstGeom prst="rect">
            <a:avLst/>
          </a:prstGeom>
          <a:ln w="0">
            <a:noFill/>
          </a:ln>
        </p:spPr>
      </p:sp>
    </p:spTree>
  </p:cSld>
</p:notes>
</file>

<file path=ppt/notesSlides/notesSlide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2" name="PlaceHolder 1"/>
          <p:cNvSpPr>
            <a:spLocks noGrp="1"/>
          </p:cNvSpPr>
          <p:nvPr>
            <p:ph type="body"/>
          </p:nvPr>
        </p:nvSpPr>
        <p:spPr>
          <a:xfrm>
            <a:off x="685800" y="4400640"/>
            <a:ext cx="5485680" cy="3600000"/>
          </a:xfrm>
          <a:prstGeom prst="rect">
            <a:avLst/>
          </a:prstGeom>
          <a:noFill/>
          <a:ln w="0">
            <a:noFill/>
          </a:ln>
        </p:spPr>
        <p:txBody>
          <a:bodyPr lIns="0" rIns="0" tIns="0" bIns="0" anchor="t">
            <a:noAutofit/>
          </a:bodyPr>
          <a:p>
            <a:pPr marL="216000" indent="-216000">
              <a:lnSpc>
                <a:spcPct val="115000"/>
              </a:lnSpc>
              <a:tabLst>
                <a:tab algn="l" pos="0"/>
              </a:tabLst>
            </a:pPr>
            <a:r>
              <a:rPr b="1" lang="en-US" sz="1800" spc="-1" strike="noStrike">
                <a:solidFill>
                  <a:srgbClr val="000000"/>
                </a:solidFill>
                <a:latin typeface="Helvetica Neue"/>
                <a:ea typeface="Helvetica Neue"/>
              </a:rPr>
              <a:t>Hints</a:t>
            </a:r>
            <a:r>
              <a:rPr b="0" lang="en-US" sz="1800" spc="-1" strike="noStrike">
                <a:solidFill>
                  <a:srgbClr val="000000"/>
                </a:solidFill>
                <a:latin typeface="Helvetica Neue Light"/>
                <a:ea typeface="Helvetica Neue Light"/>
              </a:rPr>
              <a:t>: Workspaces, package as a module</a:t>
            </a:r>
            <a:endParaRPr b="0" lang="en-US" sz="1800" spc="-1" strike="noStrike">
              <a:latin typeface="Arial"/>
            </a:endParaRPr>
          </a:p>
          <a:p>
            <a:pPr marL="216000" indent="-216000">
              <a:lnSpc>
                <a:spcPct val="115000"/>
              </a:lnSpc>
              <a:tabLst>
                <a:tab algn="l" pos="0"/>
              </a:tabLst>
            </a:pPr>
            <a:endParaRPr b="0" lang="en-US" sz="1800" spc="-1" strike="noStrike">
              <a:latin typeface="Arial"/>
            </a:endParaRPr>
          </a:p>
          <a:p>
            <a:pPr marL="216000" indent="-216000">
              <a:lnSpc>
                <a:spcPct val="115000"/>
              </a:lnSpc>
              <a:tabLst>
                <a:tab algn="l" pos="0"/>
              </a:tabLst>
            </a:pPr>
            <a:r>
              <a:rPr b="1" lang="en-US" sz="1800" spc="-1" strike="noStrike">
                <a:solidFill>
                  <a:srgbClr val="000000"/>
                </a:solidFill>
                <a:latin typeface="Helvetica Neue Light"/>
                <a:ea typeface="Helvetica Neue Light"/>
              </a:rPr>
              <a:t>Hints:</a:t>
            </a:r>
            <a:r>
              <a:rPr b="0" lang="en-US" sz="1800" spc="-1" strike="noStrike">
                <a:solidFill>
                  <a:srgbClr val="000000"/>
                </a:solidFill>
                <a:latin typeface="Helvetica Neue Light"/>
                <a:ea typeface="Helvetica Neue Light"/>
              </a:rPr>
              <a:t> Outputs, wrap Terraform Commands in bash scripts, etc..</a:t>
            </a:r>
            <a:endParaRPr b="0" lang="en-US" sz="1800" spc="-1" strike="noStrike">
              <a:latin typeface="Arial"/>
            </a:endParaRPr>
          </a:p>
          <a:p>
            <a:pPr marL="216000" indent="-216000">
              <a:lnSpc>
                <a:spcPct val="115000"/>
              </a:lnSpc>
              <a:tabLst>
                <a:tab algn="l" pos="0"/>
              </a:tabLst>
            </a:pPr>
            <a:endParaRPr b="0" lang="en-US" sz="1800" spc="-1" strike="noStrike">
              <a:latin typeface="Arial"/>
            </a:endParaRPr>
          </a:p>
        </p:txBody>
      </p:sp>
      <p:sp>
        <p:nvSpPr>
          <p:cNvPr id="743" name="PlaceHolder 2"/>
          <p:cNvSpPr>
            <a:spLocks noGrp="1"/>
          </p:cNvSpPr>
          <p:nvPr>
            <p:ph type="sldImg"/>
          </p:nvPr>
        </p:nvSpPr>
        <p:spPr>
          <a:xfrm>
            <a:off x="685800" y="1143000"/>
            <a:ext cx="5485680" cy="3085560"/>
          </a:xfrm>
          <a:prstGeom prst="rect">
            <a:avLst/>
          </a:prstGeom>
          <a:ln w="0">
            <a:noFill/>
          </a:ln>
        </p:spPr>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0" name="PlaceHolder 1"/>
          <p:cNvSpPr>
            <a:spLocks noGrp="1"/>
          </p:cNvSpPr>
          <p:nvPr>
            <p:ph type="body"/>
          </p:nvPr>
        </p:nvSpPr>
        <p:spPr>
          <a:xfrm>
            <a:off x="685800" y="4400640"/>
            <a:ext cx="5485680" cy="3600000"/>
          </a:xfrm>
          <a:prstGeom prst="rect">
            <a:avLst/>
          </a:prstGeom>
          <a:noFill/>
          <a:ln w="0">
            <a:noFill/>
          </a:ln>
        </p:spPr>
        <p:txBody>
          <a:bodyPr lIns="0" rIns="0" tIns="0" bIns="0" anchor="t">
            <a:noAutofit/>
          </a:bodyPr>
          <a:p>
            <a:pPr marL="216000" indent="-216000">
              <a:lnSpc>
                <a:spcPct val="100000"/>
              </a:lnSpc>
              <a:tabLst>
                <a:tab algn="l" pos="0"/>
              </a:tabLst>
            </a:pPr>
            <a:r>
              <a:rPr b="1" lang="en-US" sz="1200" spc="-1" strike="noStrike">
                <a:solidFill>
                  <a:srgbClr val="000000"/>
                </a:solidFill>
                <a:latin typeface="Calibri"/>
                <a:ea typeface="Calibri"/>
              </a:rPr>
              <a:t>[Mandatory slide for virtual courses]</a:t>
            </a: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Calibri"/>
                <a:ea typeface="Calibri"/>
              </a:rPr>
              <a:t>Obviously, when in person, remove this and the following slides about virtual trainings </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a:p>
            <a:pPr marL="216000" indent="-216000">
              <a:lnSpc>
                <a:spcPct val="100000"/>
              </a:lnSpc>
              <a:tabLst>
                <a:tab algn="l" pos="0"/>
              </a:tabLst>
            </a:pPr>
            <a:r>
              <a:rPr b="1" lang="en-US" sz="1200" spc="-1" strike="noStrike">
                <a:solidFill>
                  <a:srgbClr val="000000"/>
                </a:solidFill>
                <a:latin typeface="Calibri"/>
                <a:ea typeface="Calibri"/>
              </a:rPr>
              <a:t>ACTION:</a:t>
            </a:r>
            <a:r>
              <a:rPr b="0" lang="en-US" sz="1200" spc="-1" strike="noStrike">
                <a:solidFill>
                  <a:srgbClr val="000000"/>
                </a:solidFill>
                <a:latin typeface="Calibri"/>
                <a:ea typeface="Calibri"/>
              </a:rPr>
              <a:t> Share the expectations you have for the students</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Calibri"/>
                <a:ea typeface="Calibri"/>
              </a:rPr>
              <a:t>Level set the rules of engagement for virtual classrooms. Encourage students to be on time! Just because this is a virtual class doesn’t mean it’s ok to inconvenience peers who showed up on time.</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Calibri"/>
                <a:ea typeface="Calibri"/>
              </a:rPr>
              <a:t>Mute yourself unless asking a question/commenting</a:t>
            </a: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Calibri"/>
                <a:ea typeface="Calibri"/>
              </a:rPr>
              <a:t>Ask questions (verbally or via chat window)</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a:p>
            <a:pPr marL="216000" indent="-216000">
              <a:lnSpc>
                <a:spcPct val="100000"/>
              </a:lnSpc>
              <a:tabLst>
                <a:tab algn="l" pos="0"/>
              </a:tabLst>
            </a:pPr>
            <a:endParaRPr b="0" lang="en-US" sz="1200" spc="-1" strike="noStrike">
              <a:latin typeface="Arial"/>
            </a:endParaRPr>
          </a:p>
        </p:txBody>
      </p:sp>
      <p:sp>
        <p:nvSpPr>
          <p:cNvPr id="721" name="PlaceHolder 2"/>
          <p:cNvSpPr>
            <a:spLocks noGrp="1"/>
          </p:cNvSpPr>
          <p:nvPr>
            <p:ph type="sldImg"/>
          </p:nvPr>
        </p:nvSpPr>
        <p:spPr>
          <a:xfrm>
            <a:off x="685800" y="1143000"/>
            <a:ext cx="5485680" cy="3085560"/>
          </a:xfrm>
          <a:prstGeom prst="rect">
            <a:avLst/>
          </a:prstGeom>
          <a:ln w="0">
            <a:noFill/>
          </a:ln>
        </p:spPr>
      </p:sp>
    </p:spTree>
  </p:cSld>
</p:notes>
</file>

<file path=ppt/notesSlides/notesSlide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4" name="PlaceHolder 1"/>
          <p:cNvSpPr>
            <a:spLocks noGrp="1"/>
          </p:cNvSpPr>
          <p:nvPr>
            <p:ph type="body"/>
          </p:nvPr>
        </p:nvSpPr>
        <p:spPr>
          <a:xfrm>
            <a:off x="685800" y="4400640"/>
            <a:ext cx="5485680" cy="3600000"/>
          </a:xfrm>
          <a:prstGeom prst="rect">
            <a:avLst/>
          </a:prstGeom>
          <a:noFill/>
          <a:ln w="0">
            <a:noFill/>
          </a:ln>
        </p:spPr>
        <p:txBody>
          <a:bodyPr lIns="0" rIns="0" tIns="0" bIns="0" anchor="t">
            <a:noAutofit/>
          </a:bodyPr>
          <a:p>
            <a:pPr marL="216000" indent="-216000">
              <a:lnSpc>
                <a:spcPct val="100000"/>
              </a:lnSpc>
              <a:tabLst>
                <a:tab algn="l" pos="0"/>
              </a:tabLst>
            </a:pPr>
            <a:r>
              <a:rPr b="0" lang="en-US" sz="1300" spc="-1" strike="noStrike">
                <a:solidFill>
                  <a:srgbClr val="1d1e23"/>
                </a:solidFill>
                <a:highlight>
                  <a:srgbClr val="ffffff"/>
                </a:highlight>
                <a:latin typeface="Roboto"/>
                <a:ea typeface="Roboto"/>
              </a:rPr>
              <a:t>depends_on = if Terraform must manage access control policies </a:t>
            </a:r>
            <a:r>
              <a:rPr b="0" i="1" lang="en-US" sz="1300" spc="-1" strike="noStrike">
                <a:solidFill>
                  <a:srgbClr val="1d1e23"/>
                </a:solidFill>
                <a:highlight>
                  <a:srgbClr val="ffffff"/>
                </a:highlight>
                <a:latin typeface="Roboto"/>
                <a:ea typeface="Roboto"/>
              </a:rPr>
              <a:t>and</a:t>
            </a:r>
            <a:r>
              <a:rPr b="0" lang="en-US" sz="1300" spc="-1" strike="noStrike">
                <a:solidFill>
                  <a:srgbClr val="1d1e23"/>
                </a:solidFill>
                <a:highlight>
                  <a:srgbClr val="ffffff"/>
                </a:highlight>
                <a:latin typeface="Roboto"/>
                <a:ea typeface="Roboto"/>
              </a:rPr>
              <a:t> take actions that require those policies to be present, there is a hidden dependency between the access policy and a resource whose creation depends on it. In these rare cases, </a:t>
            </a:r>
            <a:r>
              <a:rPr b="0" lang="en-US" sz="1300" spc="-1" strike="noStrike" u="sng">
                <a:solidFill>
                  <a:srgbClr val="000000"/>
                </a:solidFill>
                <a:highlight>
                  <a:srgbClr val="ffffff"/>
                </a:highlight>
                <a:uFillTx/>
                <a:latin typeface="Roboto"/>
                <a:ea typeface="Roboto"/>
                <a:hlinkClick r:id="rId1"/>
              </a:rPr>
              <a:t>the </a:t>
            </a:r>
            <a:r>
              <a:rPr b="0" lang="en-US" sz="1300" spc="-1" strike="noStrike" u="sng">
                <a:solidFill>
                  <a:srgbClr val="000000"/>
                </a:solidFill>
                <a:highlight>
                  <a:srgbClr val="f5f3ff"/>
                </a:highlight>
                <a:uFillTx/>
                <a:latin typeface="Courier New"/>
                <a:ea typeface="Courier New"/>
                <a:hlinkClick r:id="rId2"/>
              </a:rPr>
              <a:t>depends_on</a:t>
            </a:r>
            <a:r>
              <a:rPr b="0" lang="en-US" sz="1300" spc="-1" strike="noStrike" u="sng">
                <a:solidFill>
                  <a:srgbClr val="000000"/>
                </a:solidFill>
                <a:highlight>
                  <a:srgbClr val="ffffff"/>
                </a:highlight>
                <a:uFillTx/>
                <a:latin typeface="Roboto"/>
                <a:ea typeface="Roboto"/>
                <a:hlinkClick r:id="rId3"/>
              </a:rPr>
              <a:t> meta-argument</a:t>
            </a:r>
            <a:r>
              <a:rPr b="0" lang="en-US" sz="1300" spc="-1" strike="noStrike">
                <a:solidFill>
                  <a:srgbClr val="1d1e23"/>
                </a:solidFill>
                <a:highlight>
                  <a:srgbClr val="ffffff"/>
                </a:highlight>
                <a:latin typeface="Roboto"/>
                <a:ea typeface="Roboto"/>
              </a:rPr>
              <a:t> can explicitly specify a dependency.</a:t>
            </a:r>
            <a:endParaRPr b="0" lang="en-US" sz="1300" spc="-1" strike="noStrike">
              <a:latin typeface="Arial"/>
            </a:endParaRPr>
          </a:p>
        </p:txBody>
      </p:sp>
      <p:sp>
        <p:nvSpPr>
          <p:cNvPr id="745" name="PlaceHolder 2"/>
          <p:cNvSpPr>
            <a:spLocks noGrp="1"/>
          </p:cNvSpPr>
          <p:nvPr>
            <p:ph type="sldImg"/>
          </p:nvPr>
        </p:nvSpPr>
        <p:spPr>
          <a:xfrm>
            <a:off x="685800" y="1143000"/>
            <a:ext cx="5485680" cy="3085560"/>
          </a:xfrm>
          <a:prstGeom prst="rect">
            <a:avLst/>
          </a:prstGeom>
          <a:ln w="0">
            <a:noFill/>
          </a:ln>
        </p:spPr>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2" name="PlaceHolder 1"/>
          <p:cNvSpPr>
            <a:spLocks noGrp="1"/>
          </p:cNvSpPr>
          <p:nvPr>
            <p:ph type="body"/>
          </p:nvPr>
        </p:nvSpPr>
        <p:spPr>
          <a:xfrm>
            <a:off x="685800" y="4400640"/>
            <a:ext cx="5485680" cy="3600000"/>
          </a:xfrm>
          <a:prstGeom prst="rect">
            <a:avLst/>
          </a:prstGeom>
          <a:noFill/>
          <a:ln w="0">
            <a:noFill/>
          </a:ln>
        </p:spPr>
        <p:txBody>
          <a:bodyPr lIns="0" rIns="0" tIns="0" bIns="0" anchor="t">
            <a:noAutofit/>
          </a:bodyPr>
          <a:p>
            <a:pPr marL="216000" indent="-216000">
              <a:lnSpc>
                <a:spcPct val="100000"/>
              </a:lnSpc>
              <a:tabLst>
                <a:tab algn="l" pos="0"/>
              </a:tabLst>
            </a:pPr>
            <a:r>
              <a:rPr b="1" lang="en-US" sz="1200" spc="-1" strike="noStrike">
                <a:solidFill>
                  <a:srgbClr val="000000"/>
                </a:solidFill>
                <a:latin typeface="Calibri"/>
                <a:ea typeface="Calibri"/>
              </a:rPr>
              <a:t>[Mandatory slide for virtual courses]</a:t>
            </a: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Calibri"/>
                <a:ea typeface="Calibri"/>
              </a:rPr>
              <a:t>Obviously, when in person, remove this and the following slides about virtual trainings </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a:p>
            <a:pPr marL="216000" indent="-216000">
              <a:lnSpc>
                <a:spcPct val="100000"/>
              </a:lnSpc>
              <a:tabLst>
                <a:tab algn="l" pos="0"/>
              </a:tabLst>
            </a:pPr>
            <a:r>
              <a:rPr b="1" lang="en-US" sz="1200" spc="-1" strike="noStrike">
                <a:solidFill>
                  <a:srgbClr val="000000"/>
                </a:solidFill>
                <a:latin typeface="Calibri"/>
                <a:ea typeface="Calibri"/>
              </a:rPr>
              <a:t>ACTION:</a:t>
            </a:r>
            <a:r>
              <a:rPr b="0" lang="en-US" sz="1200" spc="-1" strike="noStrike">
                <a:solidFill>
                  <a:srgbClr val="000000"/>
                </a:solidFill>
                <a:latin typeface="Calibri"/>
                <a:ea typeface="Calibri"/>
              </a:rPr>
              <a:t> Share the expectations the students should have for you</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Calibri"/>
                <a:ea typeface="Calibri"/>
              </a:rPr>
              <a:t>Level set to the students what they can expect from you. Instructor will do the best to mix it up… </a:t>
            </a:r>
            <a:endParaRPr b="0" lang="en-US" sz="1200" spc="-1" strike="noStrike">
              <a:latin typeface="Arial"/>
            </a:endParaRPr>
          </a:p>
          <a:p>
            <a:pPr marL="457200" indent="-317520">
              <a:lnSpc>
                <a:spcPct val="100000"/>
              </a:lnSpc>
              <a:buClr>
                <a:srgbClr val="000000"/>
              </a:buClr>
              <a:buFont typeface="Arial"/>
              <a:buChar char="-"/>
              <a:tabLst>
                <a:tab algn="l" pos="0"/>
              </a:tabLst>
            </a:pPr>
            <a:r>
              <a:rPr b="0" lang="en-US" sz="1200" spc="-1" strike="noStrike">
                <a:solidFill>
                  <a:srgbClr val="000000"/>
                </a:solidFill>
                <a:latin typeface="Calibri"/>
                <a:ea typeface="Calibri"/>
              </a:rPr>
              <a:t>Zoom tools, hands-on, breaks, group work, break out rooms… </a:t>
            </a:r>
            <a:r>
              <a:rPr b="0" i="1" lang="en-US" sz="1200" spc="-1" strike="noStrike">
                <a:solidFill>
                  <a:srgbClr val="000000"/>
                </a:solidFill>
                <a:latin typeface="Calibri"/>
                <a:ea typeface="Calibri"/>
              </a:rPr>
              <a:t>keep it interesting and interactive</a:t>
            </a:r>
            <a:endParaRPr b="0" lang="en-US" sz="1200" spc="-1" strike="noStrike">
              <a:latin typeface="Arial"/>
            </a:endParaRPr>
          </a:p>
        </p:txBody>
      </p:sp>
      <p:sp>
        <p:nvSpPr>
          <p:cNvPr id="723" name="PlaceHolder 2"/>
          <p:cNvSpPr>
            <a:spLocks noGrp="1"/>
          </p:cNvSpPr>
          <p:nvPr>
            <p:ph type="sldImg"/>
          </p:nvPr>
        </p:nvSpPr>
        <p:spPr>
          <a:xfrm>
            <a:off x="685800" y="1143000"/>
            <a:ext cx="5485680" cy="3085560"/>
          </a:xfrm>
          <a:prstGeom prst="rect">
            <a:avLst/>
          </a:prstGeom>
          <a:ln w="0">
            <a:noFill/>
          </a:ln>
        </p:spPr>
      </p:sp>
    </p:spTree>
  </p:cSld>
</p:notes>
</file>

<file path=ppt/notesSlides/notesSlide9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6" name="PlaceHolder 1"/>
          <p:cNvSpPr>
            <a:spLocks noGrp="1"/>
          </p:cNvSpPr>
          <p:nvPr>
            <p:ph type="body"/>
          </p:nvPr>
        </p:nvSpPr>
        <p:spPr>
          <a:xfrm>
            <a:off x="685800" y="4400640"/>
            <a:ext cx="5485680" cy="3600000"/>
          </a:xfrm>
          <a:prstGeom prst="rect">
            <a:avLst/>
          </a:prstGeom>
          <a:noFill/>
          <a:ln w="0">
            <a:noFill/>
          </a:ln>
        </p:spPr>
        <p:txBody>
          <a:bodyPr lIns="0" rIns="0" tIns="0" bIns="0" anchor="t">
            <a:noAutofit/>
          </a:bodyPr>
          <a:p>
            <a:pPr marL="216000" indent="-216000">
              <a:lnSpc>
                <a:spcPct val="100000"/>
              </a:lnSpc>
              <a:tabLst>
                <a:tab algn="l" pos="0"/>
              </a:tabLst>
            </a:pPr>
            <a:r>
              <a:rPr b="0" lang="en-US" sz="1200" spc="-1" strike="noStrike">
                <a:solidFill>
                  <a:srgbClr val="000000"/>
                </a:solidFill>
                <a:latin typeface="Calibri"/>
                <a:ea typeface="Calibri"/>
              </a:rPr>
              <a:t>-detailed-exitcode</a:t>
            </a:r>
            <a:endParaRPr b="0" lang="en-US" sz="1200" spc="-1" strike="noStrike">
              <a:latin typeface="Arial"/>
            </a:endParaRPr>
          </a:p>
        </p:txBody>
      </p:sp>
      <p:sp>
        <p:nvSpPr>
          <p:cNvPr id="747" name="PlaceHolder 2"/>
          <p:cNvSpPr>
            <a:spLocks noGrp="1"/>
          </p:cNvSpPr>
          <p:nvPr>
            <p:ph type="sldImg"/>
          </p:nvPr>
        </p:nvSpPr>
        <p:spPr>
          <a:xfrm>
            <a:off x="685800" y="1143000"/>
            <a:ext cx="5485680" cy="3085560"/>
          </a:xfrm>
          <a:prstGeom prst="rect">
            <a:avLst/>
          </a:prstGeom>
          <a:ln w="0">
            <a:noFill/>
          </a:ln>
        </p:spPr>
      </p:sp>
    </p:spTree>
  </p:cSld>
</p:notes>
</file>

<file path=ppt/notesSlides/notesSlide9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8" name="PlaceHolder 1"/>
          <p:cNvSpPr>
            <a:spLocks noGrp="1"/>
          </p:cNvSpPr>
          <p:nvPr>
            <p:ph type="sldImg"/>
          </p:nvPr>
        </p:nvSpPr>
        <p:spPr>
          <a:xfrm>
            <a:off x="685800" y="1143000"/>
            <a:ext cx="5485680" cy="3085560"/>
          </a:xfrm>
          <a:prstGeom prst="rect">
            <a:avLst/>
          </a:prstGeom>
          <a:ln w="0">
            <a:noFill/>
          </a:ln>
        </p:spPr>
      </p:sp>
      <p:sp>
        <p:nvSpPr>
          <p:cNvPr id="749" name="PlaceHolder 2"/>
          <p:cNvSpPr>
            <a:spLocks noGrp="1"/>
          </p:cNvSpPr>
          <p:nvPr>
            <p:ph type="body"/>
          </p:nvPr>
        </p:nvSpPr>
        <p:spPr>
          <a:xfrm>
            <a:off x="685800" y="4400640"/>
            <a:ext cx="5485680" cy="3600000"/>
          </a:xfrm>
          <a:prstGeom prst="rect">
            <a:avLst/>
          </a:prstGeom>
          <a:noFill/>
          <a:ln w="0">
            <a:noFill/>
          </a:ln>
        </p:spPr>
        <p:txBody>
          <a:bodyPr lIns="0" rIns="0" tIns="0" bIns="0" anchor="t">
            <a:noAutofit/>
          </a:bodyPr>
          <a:p>
            <a:endParaRPr b="0" lang="en-US" sz="2000" spc="-1" strike="noStrike">
              <a:latin typeface="Arial"/>
            </a:endParaRPr>
          </a:p>
        </p:txBody>
      </p:sp>
      <p:sp>
        <p:nvSpPr>
          <p:cNvPr id="750" name="PlaceHolder 3"/>
          <p:cNvSpPr>
            <a:spLocks noGrp="1"/>
          </p:cNvSpPr>
          <p:nvPr>
            <p:ph type="sldNum"/>
          </p:nvPr>
        </p:nvSpPr>
        <p:spPr>
          <a:xfrm>
            <a:off x="3884760" y="8685360"/>
            <a:ext cx="2971080" cy="457920"/>
          </a:xfrm>
          <a:prstGeom prst="rect">
            <a:avLst/>
          </a:prstGeom>
          <a:noFill/>
          <a:ln w="0">
            <a:noFill/>
          </a:ln>
        </p:spPr>
        <p:txBody>
          <a:bodyPr lIns="0" rIns="0" tIns="0" bIns="0" anchor="b">
            <a:noAutofit/>
          </a:bodyPr>
          <a:p>
            <a:pPr algn="r">
              <a:lnSpc>
                <a:spcPct val="100000"/>
              </a:lnSpc>
              <a:tabLst>
                <a:tab algn="l" pos="0"/>
              </a:tabLst>
            </a:pPr>
            <a:fld id="{933529E6-4F75-40DC-8C0B-3D93EEBE7869}" type="slidenum">
              <a:rPr b="0" lang="en-US" sz="1400" spc="-1" strike="noStrike">
                <a:latin typeface="Times New Roman"/>
              </a:rPr>
              <a:t>&lt;number&gt;</a:t>
            </a:fld>
            <a:endParaRPr b="0" lang="en-US" sz="14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4"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5"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0"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32"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3"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4"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5"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7"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41"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43"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4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4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5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5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5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3"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5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5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56"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5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5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0"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62"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3"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6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68"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70"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1"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2"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3"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4"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75"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79"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81"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8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8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5"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8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8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9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9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9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94"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9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9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98"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00"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01"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0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0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0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06"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08"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09"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10"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11"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12"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13"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17"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19"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2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2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2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2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28"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3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3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32"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3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3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36"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38"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39"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4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4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43"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44"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46"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47"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48"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49"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50"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51"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55"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57"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5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6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6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6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6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6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6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70"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7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7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74"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76"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77"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7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8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8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82"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84"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85"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86"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87"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88"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89"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93"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95"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9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9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0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0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0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0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0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08"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1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1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12"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14"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15"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1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1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1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20"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22"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23"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24"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25"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26"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27"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31"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33"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3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3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8"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4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4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4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1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18"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4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4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46"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4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4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50"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52"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53"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5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5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5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58"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60"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61"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62"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63"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64"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65"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6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69"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71"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7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7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2"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6"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7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7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8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8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3200" spc="-1" strike="noStrike">
              <a:latin typeface="Arial"/>
            </a:endParaRPr>
          </a:p>
        </p:txBody>
      </p:sp>
      <p:sp>
        <p:nvSpPr>
          <p:cNvPr id="28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84"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8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8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88"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90"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91"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9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9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9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96"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98"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299"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00"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01"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02"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
        <p:nvSpPr>
          <p:cNvPr id="303"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2.jpe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3.jpe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4.jpe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5.jpe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6.jpeg"/><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9"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77"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15"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53"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91"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28"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229" name="PlaceHolder 2"/>
          <p:cNvSpPr>
            <a:spLocks noGrp="1"/>
          </p:cNvSpPr>
          <p:nvPr>
            <p:ph type="body"/>
          </p:nvPr>
        </p:nvSpPr>
        <p:spPr>
          <a:xfrm>
            <a:off x="457200" y="1203480"/>
            <a:ext cx="8228880" cy="2982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66"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267"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0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02.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7.xml"/>
</Relationships>
</file>

<file path=ppt/slides/_rels/slide10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0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05.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slideLayout" Target="../slideLayouts/slideLayout37.xml"/>
</Relationships>
</file>

<file path=ppt/slides/_rels/slide10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07.xml.rels><?xml version="1.0" encoding="UTF-8"?>
<Relationships xmlns="http://schemas.openxmlformats.org/package/2006/relationships"><Relationship Id="rId1" Type="http://schemas.openxmlformats.org/officeDocument/2006/relationships/hyperlink" Target="https://www.terraform.io/docs/backends/types/s3.html" TargetMode="External"/><Relationship Id="rId2" Type="http://schemas.openxmlformats.org/officeDocument/2006/relationships/slideLayout" Target="../slideLayouts/slideLayout37.xml"/>
</Relationships>
</file>

<file path=ppt/slides/_rels/slide108.xml.rels><?xml version="1.0" encoding="UTF-8"?>
<Relationships xmlns="http://schemas.openxmlformats.org/package/2006/relationships"><Relationship Id="rId1" Type="http://schemas.openxmlformats.org/officeDocument/2006/relationships/hyperlink" Target="https://github.com/davewadestein/terraform-workshop/tree/master/exercises/10" TargetMode="External"/><Relationship Id="rId2" Type="http://schemas.openxmlformats.org/officeDocument/2006/relationships/slideLayout" Target="../slideLayouts/slideLayout37.xml"/>
</Relationships>
</file>

<file path=ppt/slides/_rels/slide109.xml.rels><?xml version="1.0" encoding="UTF-8"?>
<Relationships xmlns="http://schemas.openxmlformats.org/package/2006/relationships"><Relationship Id="rId1" Type="http://schemas.openxmlformats.org/officeDocument/2006/relationships/hyperlink" Target="https://github.com/davewadestein/terraform-workshop/tree/master/exercises/11" TargetMode="External"/><Relationship Id="rId2" Type="http://schemas.openxmlformats.org/officeDocument/2006/relationships/slideLayout" Target="../slideLayouts/slideLayout37.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1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11.xml.rels><?xml version="1.0" encoding="UTF-8"?>
<Relationships xmlns="http://schemas.openxmlformats.org/package/2006/relationships"><Relationship Id="rId1" Type="http://schemas.openxmlformats.org/officeDocument/2006/relationships/hyperlink" Target="https://blog.gruntwork.io/terraform-tips-tricks-loops-if-statements-and-gotchas-f739bbae55f9" TargetMode="External"/><Relationship Id="rId2" Type="http://schemas.openxmlformats.org/officeDocument/2006/relationships/hyperlink" Target="https://heap.io/blog/engineering/terraform-gotchas" TargetMode="External"/><Relationship Id="rId3" Type="http://schemas.openxmlformats.org/officeDocument/2006/relationships/slideLayout" Target="../slideLayouts/slideLayout37.xml"/>
</Relationships>
</file>

<file path=ppt/slides/_rels/slide11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13.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14.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15.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73.xml"/>
</Relationships>
</file>

<file path=ppt/slides/_rels/slide116.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17.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18.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19.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7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20.xml.rels><?xml version="1.0" encoding="UTF-8"?>
<Relationships xmlns="http://schemas.openxmlformats.org/package/2006/relationships"><Relationship Id="rId1" Type="http://schemas.openxmlformats.org/officeDocument/2006/relationships/slideLayout" Target="../slideLayouts/slideLayout87.xml"/>
</Relationships>
</file>

<file path=ppt/slides/_rels/slide12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22.xml.rels><?xml version="1.0" encoding="UTF-8"?>
<Relationships xmlns="http://schemas.openxmlformats.org/package/2006/relationships"><Relationship Id="rId1" Type="http://schemas.openxmlformats.org/officeDocument/2006/relationships/image" Target="../media/image36.jpeg"/><Relationship Id="rId2" Type="http://schemas.openxmlformats.org/officeDocument/2006/relationships/slideLayout" Target="../slideLayouts/slideLayout49.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5.xml.rels><?xml version="1.0" encoding="UTF-8"?>
<Relationships xmlns="http://schemas.openxmlformats.org/package/2006/relationships"><Relationship Id="rId1" Type="http://schemas.openxmlformats.org/officeDocument/2006/relationships/hyperlink" Target="https://www.hashicorp.com/blog/announcing-hashicorp-terraform-1-0-general-availability" TargetMode="External"/><Relationship Id="rId2" Type="http://schemas.openxmlformats.org/officeDocument/2006/relationships/hyperlink" Target="https://www.terraform.io/docs/" TargetMode="External"/><Relationship Id="rId3" Type="http://schemas.openxmlformats.org/officeDocument/2006/relationships/hyperlink" Target="https://www.hashicorp.com/certification#hashicorp-certified-terraform-associate" TargetMode="External"/><Relationship Id="rId4" Type="http://schemas.openxmlformats.org/officeDocument/2006/relationships/slideLayout" Target="../slideLayouts/slideLayout37.xml"/><Relationship Id="rId5"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hyperlink" Target="https://learn.hashicorp.com/terraform" TargetMode="External"/><Relationship Id="rId2" Type="http://schemas.openxmlformats.org/officeDocument/2006/relationships/hyperlink" Target="https://app.pluralsight.com/paths/skill/managing-infrastructure-with-terraform" TargetMode="External"/><Relationship Id="rId3" Type="http://schemas.openxmlformats.org/officeDocument/2006/relationships/slideLayout" Target="../slideLayouts/slideLayout37.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37.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1.xml.rels><?xml version="1.0" encoding="UTF-8"?>
<Relationships xmlns="http://schemas.openxmlformats.org/package/2006/relationships"><Relationship Id="rId1" Type="http://schemas.openxmlformats.org/officeDocument/2006/relationships/hyperlink" Target="https://github.com/davewadestein/terraform-workshop/tree/master/exercises/0-setup" TargetMode="External"/><Relationship Id="rId2" Type="http://schemas.openxmlformats.org/officeDocument/2006/relationships/slideLayout" Target="../slideLayouts/slideLayout37.xml"/>
</Relationships>
</file>

<file path=ppt/slides/_rels/slide22.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slideLayout" Target="../slideLayouts/slideLayout37.xml"/>
</Relationships>
</file>

<file path=ppt/slides/_rels/slide23.xml.rels><?xml version="1.0" encoding="UTF-8"?>
<Relationships xmlns="http://schemas.openxmlformats.org/package/2006/relationships"><Relationship Id="rId1" Type="http://schemas.openxmlformats.org/officeDocument/2006/relationships/hyperlink" Target="https://github.com/hashicorp/hcl" TargetMode="External"/><Relationship Id="rId2" Type="http://schemas.openxmlformats.org/officeDocument/2006/relationships/slideLayout" Target="../slideLayouts/slideLayout37.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7.xml.rels><?xml version="1.0" encoding="UTF-8"?>
<Relationships xmlns="http://schemas.openxmlformats.org/package/2006/relationships"><Relationship Id="rId1" Type="http://schemas.openxmlformats.org/officeDocument/2006/relationships/hyperlink" Target="https://www.terraform.io/docs/commands/index.html" TargetMode="External"/><Relationship Id="rId2" Type="http://schemas.openxmlformats.org/officeDocument/2006/relationships/slideLayout" Target="../slideLayouts/slideLayout37.xml"/>
</Relationships>
</file>

<file path=ppt/slides/_rels/slide28.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49.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image" Target="../media/image9.jpeg"/><Relationship Id="rId3" Type="http://schemas.openxmlformats.org/officeDocument/2006/relationships/slideLayout" Target="../slideLayouts/slideLayout29.xml"/>
</Relationships>
</file>

<file path=ppt/slides/_rels/slide30.xml.rels><?xml version="1.0" encoding="UTF-8"?>
<Relationships xmlns="http://schemas.openxmlformats.org/package/2006/relationships"><Relationship Id="rId1" Type="http://schemas.openxmlformats.org/officeDocument/2006/relationships/hyperlink" Target="https://github.com/davewadestein/terraform-workshop/tree/master/exercises/01" TargetMode="External"/><Relationship Id="rId2" Type="http://schemas.openxmlformats.org/officeDocument/2006/relationships/slideLayout" Target="../slideLayouts/slideLayout37.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37.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hyperlink" Target="https://github.com/davewadestein/terraform-workshop/tree/master/exercises/02" TargetMode="External"/><Relationship Id="rId2" Type="http://schemas.openxmlformats.org/officeDocument/2006/relationships/slideLayout" Target="../slideLayouts/slideLayout37.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hyperlink" Target="https://www.terraform.io/docs/commands/show.html" TargetMode="External"/><Relationship Id="rId2" Type="http://schemas.openxmlformats.org/officeDocument/2006/relationships/hyperlink" Target="https://www.terraform.io/docs/providers/terraform/d/remote_state.html" TargetMode="External"/><Relationship Id="rId3" Type="http://schemas.openxmlformats.org/officeDocument/2006/relationships/slideLayout" Target="../slideLayouts/slideLayout37.xml"/>
</Relationships>
</file>

<file path=ppt/slides/_rels/slide48.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37.xml"/>
</Relationships>
</file>

<file path=ppt/slides/_rels/slide4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37.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1.xml.rels><?xml version="1.0" encoding="UTF-8"?>
<Relationships xmlns="http://schemas.openxmlformats.org/package/2006/relationships"><Relationship Id="rId1" Type="http://schemas.openxmlformats.org/officeDocument/2006/relationships/hyperlink" Target="https://github.com/davewadestein/terraform-workshop/tree/master/exercises/03" TargetMode="External"/><Relationship Id="rId2" Type="http://schemas.openxmlformats.org/officeDocument/2006/relationships/slideLayout" Target="../slideLayouts/slideLayout37.xml"/>
</Relationships>
</file>

<file path=ppt/slides/_rels/slide52.xml.rels><?xml version="1.0" encoding="UTF-8"?>
<Relationships xmlns="http://schemas.openxmlformats.org/package/2006/relationships"><Relationship Id="rId1" Type="http://schemas.openxmlformats.org/officeDocument/2006/relationships/hyperlink" Target="https://www.terraform.io/docs/providers/aws/index.html" TargetMode="External"/><Relationship Id="rId2" Type="http://schemas.openxmlformats.org/officeDocument/2006/relationships/slideLayout" Target="../slideLayouts/slideLayout37.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9.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61.xml"/>
</Relationships>
</file>

<file path=ppt/slides/_rels/slide6.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37.xml"/><Relationship Id="rId5"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hyperlink" Target="https://registry.terraform.io/" TargetMode="External"/><Relationship Id="rId2" Type="http://schemas.openxmlformats.org/officeDocument/2006/relationships/slideLayout" Target="../slideLayouts/slideLayout37.xml"/>
</Relationships>
</file>

<file path=ppt/slides/_rels/slide61.xml.rels><?xml version="1.0" encoding="UTF-8"?>
<Relationships xmlns="http://schemas.openxmlformats.org/package/2006/relationships"><Relationship Id="rId1" Type="http://schemas.openxmlformats.org/officeDocument/2006/relationships/hyperlink" Target="https://www.terraform.io/docs/modules/sources.html" TargetMode="External"/><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slideLayout" Target="../slideLayouts/slideLayout37.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4.xml.rels><?xml version="1.0" encoding="UTF-8"?>
<Relationships xmlns="http://schemas.openxmlformats.org/package/2006/relationships"><Relationship Id="rId1" Type="http://schemas.openxmlformats.org/officeDocument/2006/relationships/hyperlink" Target="https://github.com/davewadestein/terraform-workshop/tree/master/exercises/04" TargetMode="External"/><Relationship Id="rId2" Type="http://schemas.openxmlformats.org/officeDocument/2006/relationships/slideLayout" Target="../slideLayouts/slideLayout37.xml"/>
</Relationships>
</file>

<file path=ppt/slides/_rels/slide65.xml.rels><?xml version="1.0" encoding="UTF-8"?>
<Relationships xmlns="http://schemas.openxmlformats.org/package/2006/relationships"><Relationship Id="rId1" Type="http://schemas.openxmlformats.org/officeDocument/2006/relationships/hyperlink" Target="https://github.com/davewadestein/terraform-workshop/tree/master/exercises/05" TargetMode="External"/><Relationship Id="rId2" Type="http://schemas.openxmlformats.org/officeDocument/2006/relationships/slideLayout" Target="../slideLayouts/slideLayout37.xml"/>
</Relationships>
</file>

<file path=ppt/slides/_rels/slide66.xml.rels><?xml version="1.0" encoding="UTF-8"?>
<Relationships xmlns="http://schemas.openxmlformats.org/package/2006/relationships"><Relationship Id="rId1" Type="http://schemas.openxmlformats.org/officeDocument/2006/relationships/hyperlink" Target="https://github.com/davewadestein/terraform-workshop/tree/master/exercises/06" TargetMode="External"/><Relationship Id="rId2" Type="http://schemas.openxmlformats.org/officeDocument/2006/relationships/slideLayout" Target="../slideLayouts/slideLayout37.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8.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slideLayout" Target="../slideLayouts/slideLayout37.xml"/><Relationship Id="rId5" Type="http://schemas.openxmlformats.org/officeDocument/2006/relationships/notesSlide" Target="../notesSlides/notesSlide7.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7.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79.xml.rels><?xml version="1.0" encoding="UTF-8"?>
<Relationships xmlns="http://schemas.openxmlformats.org/package/2006/relationships"><Relationship Id="rId1" Type="http://schemas.openxmlformats.org/officeDocument/2006/relationships/hyperlink" Target="https://www.terraform.io/docs/internals/graph.html" TargetMode="External"/><Relationship Id="rId2"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81.xml.rels><?xml version="1.0" encoding="UTF-8"?>
<Relationships xmlns="http://schemas.openxmlformats.org/package/2006/relationships"><Relationship Id="rId1" Type="http://schemas.openxmlformats.org/officeDocument/2006/relationships/hyperlink" Target="https://github.com/davewadestein/terraform-workshop/tree/master/exercises/07" TargetMode="External"/><Relationship Id="rId2" Type="http://schemas.openxmlformats.org/officeDocument/2006/relationships/slideLayout" Target="../slideLayouts/slideLayout37.xml"/>
</Relationships>
</file>

<file path=ppt/slides/_rels/slide82.xml.rels><?xml version="1.0" encoding="UTF-8"?>
<Relationships xmlns="http://schemas.openxmlformats.org/package/2006/relationships"><Relationship Id="rId1" Type="http://schemas.openxmlformats.org/officeDocument/2006/relationships/hyperlink" Target="https://www.terraform.io/docs/configuration-0-11/interpolation.html" TargetMode="External"/><Relationship Id="rId2" Type="http://schemas.openxmlformats.org/officeDocument/2006/relationships/slideLayout" Target="../slideLayouts/slideLayout37.xml"/>
</Relationships>
</file>

<file path=ppt/slides/_rels/slide83.xml.rels><?xml version="1.0" encoding="UTF-8"?>
<Relationships xmlns="http://schemas.openxmlformats.org/package/2006/relationships"><Relationship Id="rId1" Type="http://schemas.openxmlformats.org/officeDocument/2006/relationships/hyperlink" Target="https://www.terraform.io/docs/configuration-0-11/interpolation.html#built-in-functions" TargetMode="External"/><Relationship Id="rId2" Type="http://schemas.openxmlformats.org/officeDocument/2006/relationships/slideLayout" Target="../slideLayouts/slideLayout37.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9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9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94.xml.rels><?xml version="1.0" encoding="UTF-8"?>
<Relationships xmlns="http://schemas.openxmlformats.org/package/2006/relationships"><Relationship Id="rId1" Type="http://schemas.openxmlformats.org/officeDocument/2006/relationships/hyperlink" Target="https://github.com/davewadestein/terraform-workshop/tree/master/exercises/08" TargetMode="External"/><Relationship Id="rId2" Type="http://schemas.openxmlformats.org/officeDocument/2006/relationships/slideLayout" Target="../slideLayouts/slideLayout37.xml"/>
</Relationships>
</file>

<file path=ppt/slides/_rels/slide95.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95.xml"/>
</Relationships>
</file>

<file path=ppt/slides/_rels/slide9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97.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49.xml"/><Relationship Id="rId3" Type="http://schemas.openxmlformats.org/officeDocument/2006/relationships/notesSlide" Target="../notesSlides/notesSlide97.xml"/>
</Relationships>
</file>

<file path=ppt/slides/_rels/slide98.xml.rels><?xml version="1.0" encoding="UTF-8"?>
<Relationships xmlns="http://schemas.openxmlformats.org/package/2006/relationships"><Relationship Id="rId1" Type="http://schemas.openxmlformats.org/officeDocument/2006/relationships/hyperlink" Target="https://github.com/davewadestein/terraform-workshop/tree/master/exercises/09" TargetMode="External"/><Relationship Id="rId2" Type="http://schemas.openxmlformats.org/officeDocument/2006/relationships/slideLayout" Target="../slideLayouts/slideLayout37.xml"/>
</Relationships>
</file>

<file path=ppt/slides/_rels/slide99.xml.rels><?xml version="1.0" encoding="UTF-8"?>
<Relationships xmlns="http://schemas.openxmlformats.org/package/2006/relationships"><Relationship Id="rId1" Type="http://schemas.openxmlformats.org/officeDocument/2006/relationships/slideLayout" Target="../slideLayouts/slideLayout3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PlaceHolder 1"/>
          <p:cNvSpPr>
            <a:spLocks noGrp="1"/>
          </p:cNvSpPr>
          <p:nvPr>
            <p:ph type="sldNum"/>
          </p:nvPr>
        </p:nvSpPr>
        <p:spPr>
          <a:xfrm>
            <a:off x="8505000" y="4902840"/>
            <a:ext cx="624960" cy="223200"/>
          </a:xfrm>
          <a:prstGeom prst="rect">
            <a:avLst/>
          </a:prstGeom>
          <a:noFill/>
          <a:ln w="0">
            <a:noFill/>
          </a:ln>
        </p:spPr>
        <p:txBody>
          <a:bodyPr lIns="68400" rIns="68400" tIns="34200" bIns="34200" anchor="ctr">
            <a:noAutofit/>
          </a:bodyPr>
          <a:p>
            <a:pPr algn="ctr">
              <a:lnSpc>
                <a:spcPct val="100000"/>
              </a:lnSpc>
              <a:tabLst>
                <a:tab algn="l" pos="0"/>
              </a:tabLst>
            </a:pPr>
            <a:fld id="{763B9E34-0D83-4AD6-9CF1-809142CD8CE4}"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pic>
        <p:nvPicPr>
          <p:cNvPr id="311" name="Google Shape;71;p16" descr=""/>
          <p:cNvPicPr/>
          <p:nvPr/>
        </p:nvPicPr>
        <p:blipFill>
          <a:blip r:embed="rId1"/>
          <a:stretch/>
        </p:blipFill>
        <p:spPr>
          <a:xfrm>
            <a:off x="0" y="360"/>
            <a:ext cx="9141120" cy="514296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PlaceHolder 1"/>
          <p:cNvSpPr>
            <a:spLocks noGrp="1"/>
          </p:cNvSpPr>
          <p:nvPr>
            <p:ph type="title"/>
          </p:nvPr>
        </p:nvSpPr>
        <p:spPr>
          <a:xfrm>
            <a:off x="714240" y="24300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Introductions: First You, Then Me</a:t>
            </a:r>
            <a:endParaRPr b="0" lang="en-US" sz="2400" spc="-1" strike="noStrike">
              <a:latin typeface="Arial"/>
            </a:endParaRPr>
          </a:p>
        </p:txBody>
      </p:sp>
      <p:sp>
        <p:nvSpPr>
          <p:cNvPr id="360" name="PlaceHolder 2"/>
          <p:cNvSpPr>
            <a:spLocks noGrp="1"/>
          </p:cNvSpPr>
          <p:nvPr>
            <p:ph/>
          </p:nvPr>
        </p:nvSpPr>
        <p:spPr>
          <a:xfrm>
            <a:off x="621000" y="1134000"/>
            <a:ext cx="7883280" cy="3509280"/>
          </a:xfrm>
          <a:prstGeom prst="rect">
            <a:avLst/>
          </a:prstGeom>
          <a:noFill/>
          <a:ln w="0">
            <a:noFill/>
          </a:ln>
        </p:spPr>
        <p:txBody>
          <a:bodyPr lIns="67680" rIns="68400" tIns="35280" bIns="34200" anchor="t">
            <a:noAutofit/>
          </a:bodyPr>
          <a:p>
            <a:pPr marL="343080" indent="-279360">
              <a:lnSpc>
                <a:spcPct val="115000"/>
              </a:lnSpc>
              <a:buClr>
                <a:srgbClr val="000000"/>
              </a:buClr>
              <a:buFont typeface="Helvetica Neue Light"/>
              <a:buChar char="●"/>
            </a:pPr>
            <a:r>
              <a:rPr b="0" lang="en-US" sz="2400" spc="-1" strike="noStrike">
                <a:solidFill>
                  <a:srgbClr val="000000"/>
                </a:solidFill>
                <a:latin typeface="Helvetica Neue Light"/>
                <a:ea typeface="Helvetica Neue Light"/>
              </a:rPr>
              <a:t>Name &amp; Title</a:t>
            </a:r>
            <a:endParaRPr b="0" lang="en-US" sz="2400" spc="-1" strike="noStrike">
              <a:latin typeface="Arial"/>
            </a:endParaRPr>
          </a:p>
          <a:p>
            <a:pPr>
              <a:lnSpc>
                <a:spcPct val="115000"/>
              </a:lnSpc>
            </a:pPr>
            <a:endParaRPr b="0" lang="en-US" sz="2400" spc="-1" strike="noStrike">
              <a:latin typeface="Arial"/>
            </a:endParaRPr>
          </a:p>
          <a:p>
            <a:pPr marL="343080" indent="-254160">
              <a:lnSpc>
                <a:spcPct val="115000"/>
              </a:lnSpc>
              <a:buClr>
                <a:srgbClr val="000000"/>
              </a:buClr>
              <a:buFont typeface="Lato"/>
              <a:buChar char="●"/>
            </a:pPr>
            <a:r>
              <a:rPr b="0" lang="en-US" sz="2400" spc="-1" strike="noStrike">
                <a:solidFill>
                  <a:srgbClr val="000000"/>
                </a:solidFill>
                <a:latin typeface="Helvetica Neue Light"/>
                <a:ea typeface="Helvetica Neue Light"/>
              </a:rPr>
              <a:t>Job Role</a:t>
            </a:r>
            <a:endParaRPr b="0" lang="en-US" sz="2400" spc="-1" strike="noStrike">
              <a:latin typeface="Arial"/>
            </a:endParaRPr>
          </a:p>
          <a:p>
            <a:pPr>
              <a:lnSpc>
                <a:spcPct val="115000"/>
              </a:lnSpc>
            </a:pPr>
            <a:endParaRPr b="0" lang="en-US" sz="2400" spc="-1" strike="noStrike">
              <a:latin typeface="Arial"/>
            </a:endParaRPr>
          </a:p>
          <a:p>
            <a:pPr marL="343080" indent="-254160">
              <a:lnSpc>
                <a:spcPct val="115000"/>
              </a:lnSpc>
              <a:buClr>
                <a:srgbClr val="000000"/>
              </a:buClr>
              <a:buFont typeface="Lato"/>
              <a:buChar char="●"/>
            </a:pPr>
            <a:r>
              <a:rPr b="0" lang="en-US" sz="2400" spc="-1" strike="noStrike">
                <a:solidFill>
                  <a:srgbClr val="000000"/>
                </a:solidFill>
                <a:latin typeface="Helvetica Neue Light"/>
                <a:ea typeface="Helvetica Neue Light"/>
              </a:rPr>
              <a:t>What do you hope to get out of the course?</a:t>
            </a:r>
            <a:endParaRPr b="0" lang="en-US" sz="2400" spc="-1" strike="noStrike">
              <a:latin typeface="Arial"/>
            </a:endParaRPr>
          </a:p>
          <a:p>
            <a:pPr>
              <a:lnSpc>
                <a:spcPct val="115000"/>
              </a:lnSpc>
            </a:pPr>
            <a:endParaRPr b="0" lang="en-US" sz="2400" spc="-1" strike="noStrike">
              <a:latin typeface="Arial"/>
            </a:endParaRPr>
          </a:p>
          <a:p>
            <a:pPr marL="343080" indent="-254160">
              <a:lnSpc>
                <a:spcPct val="115000"/>
              </a:lnSpc>
              <a:buClr>
                <a:srgbClr val="000000"/>
              </a:buClr>
              <a:buFont typeface="Lato"/>
              <a:buChar char="●"/>
            </a:pPr>
            <a:r>
              <a:rPr b="0" lang="en-US" sz="2400" spc="-1" strike="noStrike">
                <a:solidFill>
                  <a:srgbClr val="000000"/>
                </a:solidFill>
                <a:latin typeface="Helvetica Neue Light"/>
                <a:ea typeface="Helvetica Neue Light"/>
              </a:rPr>
              <a:t>Fun Fact</a:t>
            </a:r>
            <a:endParaRPr b="0" lang="en-US" sz="2400" spc="-1" strike="noStrike">
              <a:latin typeface="Arial"/>
            </a:endParaRPr>
          </a:p>
        </p:txBody>
      </p:sp>
      <p:sp>
        <p:nvSpPr>
          <p:cNvPr id="361" name="PlaceHolder 3"/>
          <p:cNvSpPr>
            <a:spLocks noGrp="1"/>
          </p:cNvSpPr>
          <p:nvPr>
            <p:ph type="sldNum"/>
          </p:nvPr>
        </p:nvSpPr>
        <p:spPr>
          <a:xfrm>
            <a:off x="8505000" y="4902840"/>
            <a:ext cx="624960" cy="223200"/>
          </a:xfrm>
          <a:prstGeom prst="rect">
            <a:avLst/>
          </a:prstGeom>
          <a:noFill/>
          <a:ln w="0">
            <a:noFill/>
          </a:ln>
        </p:spPr>
        <p:txBody>
          <a:bodyPr lIns="68400" rIns="68400" tIns="34200" bIns="34200" anchor="ctr">
            <a:noAutofit/>
          </a:bodyPr>
          <a:p>
            <a:pPr algn="ctr">
              <a:lnSpc>
                <a:spcPct val="100000"/>
              </a:lnSpc>
              <a:tabLst>
                <a:tab algn="l" pos="0"/>
              </a:tabLst>
            </a:pPr>
            <a:fld id="{AC0EC124-87F6-4A3F-A834-61049470C9DD}"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59" dur="indefinite" restart="never" nodeType="tmRoot">
          <p:childTnLst>
            <p:seq>
              <p:cTn id="60" dur="indefinite" nodeType="mainSeq">
                <p:childTnLst>
                  <p:par>
                    <p:cTn id="61" fill="hold">
                      <p:stCondLst>
                        <p:cond delay="indefinite"/>
                      </p:stCondLst>
                      <p:childTnLst>
                        <p:par>
                          <p:cTn id="62" fill="hold">
                            <p:stCondLst>
                              <p:cond delay="0"/>
                            </p:stCondLst>
                            <p:childTnLst>
                              <p:par>
                                <p:cTn id="63" nodeType="clickEffect" fill="hold" presetClass="entr" presetID="10">
                                  <p:stCondLst>
                                    <p:cond delay="0"/>
                                  </p:stCondLst>
                                  <p:childTnLst>
                                    <p:set>
                                      <p:cBhvr>
                                        <p:cTn id="64" dur="1" fill="hold">
                                          <p:stCondLst>
                                            <p:cond delay="0"/>
                                          </p:stCondLst>
                                        </p:cTn>
                                        <p:tgtEl>
                                          <p:spTgt spid="360"/>
                                        </p:tgtEl>
                                        <p:attrNameLst>
                                          <p:attrName>style.visibility</p:attrName>
                                        </p:attrNameLst>
                                      </p:cBhvr>
                                      <p:to>
                                        <p:strVal val="visible"/>
                                      </p:to>
                                    </p:set>
                                    <p:animEffect filter="fade" transition="in">
                                      <p:cBhvr additive="repl">
                                        <p:cTn id="65" dur="1000"/>
                                        <p:tgtEl>
                                          <p:spTgt spid="360"/>
                                        </p:tgtEl>
                                      </p:cBhvr>
                                    </p:animEffect>
                                  </p:childTnLst>
                                </p:cTn>
                              </p:par>
                            </p:childTnLst>
                          </p:cTn>
                        </p:par>
                      </p:childTnLst>
                    </p:cTn>
                  </p:par>
                  <p:par>
                    <p:cTn id="66" fill="hold">
                      <p:stCondLst>
                        <p:cond delay="indefinite"/>
                      </p:stCondLst>
                      <p:childTnLst>
                        <p:par>
                          <p:cTn id="67" fill="hold">
                            <p:stCondLst>
                              <p:cond delay="0"/>
                            </p:stCondLst>
                            <p:childTnLst>
                              <p:par>
                                <p:cTn id="68" nodeType="clickEffect" fill="hold" presetClass="entr" presetID="1">
                                  <p:stCondLst>
                                    <p:cond delay="0"/>
                                  </p:stCondLst>
                                  <p:childTnLst>
                                    <p:set>
                                      <p:cBhvr>
                                        <p:cTn id="69" dur="1" fill="hold">
                                          <p:stCondLst>
                                            <p:cond delay="0"/>
                                          </p:stCondLst>
                                        </p:cTn>
                                        <p:tgtEl>
                                          <p:spTgt spid="360">
                                            <p:txEl>
                                              <p:pRg st="0" end="0"/>
                                            </p:txEl>
                                          </p:spTgt>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nodeType="clickEffect" fill="hold" presetClass="entr" presetID="1">
                                  <p:stCondLst>
                                    <p:cond delay="0"/>
                                  </p:stCondLst>
                                  <p:childTnLst>
                                    <p:set>
                                      <p:cBhvr>
                                        <p:cTn id="73" dur="1" fill="hold">
                                          <p:stCondLst>
                                            <p:cond delay="0"/>
                                          </p:stCondLst>
                                        </p:cTn>
                                        <p:tgtEl>
                                          <p:spTgt spid="360">
                                            <p:txEl>
                                              <p:pRg st="2" end="2"/>
                                            </p:txEl>
                                          </p:spTgt>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nodeType="clickEffect" fill="hold" presetClass="entr" presetID="1">
                                  <p:stCondLst>
                                    <p:cond delay="0"/>
                                  </p:stCondLst>
                                  <p:childTnLst>
                                    <p:set>
                                      <p:cBhvr>
                                        <p:cTn id="77" dur="1" fill="hold">
                                          <p:stCondLst>
                                            <p:cond delay="0"/>
                                          </p:stCondLst>
                                        </p:cTn>
                                        <p:tgtEl>
                                          <p:spTgt spid="360">
                                            <p:txEl>
                                              <p:pRg st="4" end="4"/>
                                            </p:txEl>
                                          </p:spTgt>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nodeType="clickEffect" fill="hold" presetClass="entr" presetID="1">
                                  <p:stCondLst>
                                    <p:cond delay="0"/>
                                  </p:stCondLst>
                                  <p:childTnLst>
                                    <p:set>
                                      <p:cBhvr>
                                        <p:cTn id="81" dur="1" fill="hold">
                                          <p:stCondLst>
                                            <p:cond delay="0"/>
                                          </p:stCondLst>
                                        </p:cTn>
                                        <p:tgtEl>
                                          <p:spTgt spid="360">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4"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300" spc="-1" strike="noStrike">
                <a:solidFill>
                  <a:srgbClr val="233445"/>
                </a:solidFill>
                <a:latin typeface="Helvetica Neue"/>
                <a:ea typeface="Helvetica Neue"/>
              </a:rPr>
              <a:t>Terraform Expressions (cont’d)</a:t>
            </a:r>
            <a:endParaRPr b="0" lang="en-US" sz="2300" spc="-1" strike="noStrike">
              <a:latin typeface="Arial"/>
            </a:endParaRPr>
          </a:p>
        </p:txBody>
      </p:sp>
      <p:sp>
        <p:nvSpPr>
          <p:cNvPr id="655" name="PlaceHolder 2"/>
          <p:cNvSpPr>
            <a:spLocks noGrp="1"/>
          </p:cNvSpPr>
          <p:nvPr>
            <p:ph/>
          </p:nvPr>
        </p:nvSpPr>
        <p:spPr>
          <a:xfrm>
            <a:off x="108360" y="1083240"/>
            <a:ext cx="8826480" cy="3644280"/>
          </a:xfrm>
          <a:prstGeom prst="rect">
            <a:avLst/>
          </a:prstGeom>
          <a:noFill/>
          <a:ln w="0">
            <a:noFill/>
          </a:ln>
        </p:spPr>
        <p:txBody>
          <a:bodyPr lIns="0" rIns="68400" tIns="35280" bIns="34200" anchor="t">
            <a:noAutofit/>
          </a:bodyPr>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Module outputs:</a:t>
            </a:r>
            <a:r>
              <a:rPr b="0" lang="en-US" sz="1800" spc="-1" strike="noStrike">
                <a:solidFill>
                  <a:srgbClr val="000000"/>
                </a:solidFill>
                <a:latin typeface="Helvetica Neue"/>
                <a:ea typeface="Helvetica Neue"/>
              </a:rPr>
              <a:t> </a:t>
            </a:r>
            <a:r>
              <a:rPr b="1" lang="en-US" sz="1800" spc="-1" strike="noStrike">
                <a:solidFill>
                  <a:srgbClr val="000000"/>
                </a:solidFill>
                <a:latin typeface="Consolas"/>
                <a:ea typeface="Consolas"/>
              </a:rPr>
              <a:t>module.&lt;MODULE NAME&gt;.&lt;OUTPUT NAME&gt;</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Path variables: </a:t>
            </a:r>
            <a:r>
              <a:rPr b="1" lang="en-US" sz="1800" spc="-1" strike="noStrike">
                <a:solidFill>
                  <a:srgbClr val="000000"/>
                </a:solidFill>
                <a:latin typeface="Consolas"/>
                <a:ea typeface="Consolas"/>
              </a:rPr>
              <a:t>path.module, path.root, path.cwd</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Workspace setting: </a:t>
            </a:r>
            <a:r>
              <a:rPr b="1" lang="en-US" sz="1800" spc="-1" strike="noStrike">
                <a:solidFill>
                  <a:srgbClr val="000000"/>
                </a:solidFill>
                <a:latin typeface="Consolas"/>
                <a:ea typeface="Consolas"/>
              </a:rPr>
              <a:t>terraform.workspace</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Built-in functions using any of the above as arguments </a:t>
            </a:r>
            <a:endParaRPr b="0" lang="en-US" sz="1800" spc="-1" strike="noStrike">
              <a:latin typeface="Arial"/>
            </a:endParaRPr>
          </a:p>
          <a:p>
            <a:pPr lvl="2" marL="1028880" indent="-279360">
              <a:lnSpc>
                <a:spcPct val="115000"/>
              </a:lnSpc>
              <a:buClr>
                <a:srgbClr val="000000"/>
              </a:buClr>
              <a:buFont typeface="Helvetica Neue Light"/>
              <a:buChar char="•"/>
            </a:pPr>
            <a:r>
              <a:rPr b="1" lang="en-US" sz="1800" spc="-1" strike="noStrike">
                <a:solidFill>
                  <a:srgbClr val="000000"/>
                </a:solidFill>
                <a:latin typeface="Consolas"/>
                <a:ea typeface="Consolas"/>
              </a:rPr>
              <a:t>max(5, 12, var.my_value)</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Arithmetic, logical, or comparison operators combining the above</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Conditional expressions:</a:t>
            </a:r>
            <a:r>
              <a:rPr b="0" lang="en-US" sz="1800" spc="-1" strike="noStrike">
                <a:solidFill>
                  <a:srgbClr val="000000"/>
                </a:solidFill>
                <a:latin typeface="Helvetica Neue"/>
                <a:ea typeface="Helvetica Neue"/>
              </a:rPr>
              <a:t> </a:t>
            </a:r>
            <a:r>
              <a:rPr b="1" lang="en-US" sz="1800" spc="-1" strike="noStrike">
                <a:solidFill>
                  <a:srgbClr val="000000"/>
                </a:solidFill>
                <a:latin typeface="Consolas"/>
                <a:ea typeface="Consolas"/>
              </a:rPr>
              <a:t>var.a != "" ? var.a : “default-a”</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String template interpolation: </a:t>
            </a:r>
            <a:r>
              <a:rPr b="0" lang="en-US" sz="1800" spc="-1" strike="noStrike">
                <a:solidFill>
                  <a:srgbClr val="000000"/>
                </a:solidFill>
                <a:latin typeface="Helvetica Neue"/>
                <a:ea typeface="Helvetica Neue"/>
              </a:rPr>
              <a:t> </a:t>
            </a:r>
            <a:r>
              <a:rPr b="1" lang="en-US" sz="1800" spc="-1" strike="noStrike">
                <a:solidFill>
                  <a:srgbClr val="000000"/>
                </a:solidFill>
                <a:latin typeface="Consolas"/>
                <a:ea typeface="Consolas"/>
              </a:rPr>
              <a:t>“Hello, ${var.name}!”</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String template directives:</a:t>
            </a:r>
            <a:r>
              <a:rPr b="0" lang="en-US" sz="1800" spc="-1" strike="noStrike">
                <a:solidFill>
                  <a:srgbClr val="000000"/>
                </a:solidFill>
                <a:latin typeface="Helvetica Neue"/>
                <a:ea typeface="Helvetica Neue"/>
              </a:rPr>
              <a:t> </a:t>
            </a:r>
            <a:endParaRPr b="0" lang="en-US" sz="1800" spc="-1" strike="noStrike">
              <a:latin typeface="Arial"/>
            </a:endParaRPr>
          </a:p>
          <a:p>
            <a:pPr marL="343080" indent="343080">
              <a:lnSpc>
                <a:spcPct val="115000"/>
              </a:lnSpc>
              <a:tabLst>
                <a:tab algn="l" pos="0"/>
              </a:tabLst>
            </a:pPr>
            <a:r>
              <a:rPr b="1" lang="en-US" sz="1700" spc="-1" strike="noStrike">
                <a:solidFill>
                  <a:srgbClr val="000000"/>
                </a:solidFill>
                <a:latin typeface="Consolas"/>
                <a:ea typeface="Consolas"/>
              </a:rPr>
              <a:t>"Hello, %{ if var.name != "" }${var.name}%{ else }unnamed%{ endif }!"</a:t>
            </a:r>
            <a:endParaRPr b="0" lang="en-US" sz="1700" spc="-1" strike="noStrike">
              <a:latin typeface="Arial"/>
            </a:endParaRPr>
          </a:p>
        </p:txBody>
      </p:sp>
      <p:sp>
        <p:nvSpPr>
          <p:cNvPr id="656"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FF3D9F3B-FB58-4A30-AA4B-475272456EAE}"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1275" dur="indefinite" restart="never" nodeType="tmRoot">
          <p:childTnLst>
            <p:seq>
              <p:cTn id="1276" dur="indefinite" nodeType="mainSeq">
                <p:childTnLst>
                  <p:par>
                    <p:cTn id="1277" fill="hold">
                      <p:stCondLst>
                        <p:cond delay="indefinite"/>
                      </p:stCondLst>
                      <p:childTnLst>
                        <p:par>
                          <p:cTn id="1278" fill="hold">
                            <p:stCondLst>
                              <p:cond delay="0"/>
                            </p:stCondLst>
                            <p:childTnLst>
                              <p:par>
                                <p:cTn id="1279" nodeType="clickEffect" fill="hold" presetClass="entr" presetID="1">
                                  <p:stCondLst>
                                    <p:cond delay="0"/>
                                  </p:stCondLst>
                                  <p:childTnLst>
                                    <p:set>
                                      <p:cBhvr>
                                        <p:cTn id="1280" dur="1" fill="hold">
                                          <p:stCondLst>
                                            <p:cond delay="0"/>
                                          </p:stCondLst>
                                        </p:cTn>
                                        <p:tgtEl>
                                          <p:spTgt spid="655">
                                            <p:txEl>
                                              <p:pRg st="0" end="0"/>
                                            </p:txEl>
                                          </p:spTgt>
                                        </p:tgtEl>
                                        <p:attrNameLst>
                                          <p:attrName>style.visibility</p:attrName>
                                        </p:attrNameLst>
                                      </p:cBhvr>
                                      <p:to>
                                        <p:strVal val="visible"/>
                                      </p:to>
                                    </p:set>
                                  </p:childTnLst>
                                </p:cTn>
                              </p:par>
                            </p:childTnLst>
                          </p:cTn>
                        </p:par>
                      </p:childTnLst>
                    </p:cTn>
                  </p:par>
                  <p:par>
                    <p:cTn id="1281" fill="hold">
                      <p:stCondLst>
                        <p:cond delay="indefinite"/>
                      </p:stCondLst>
                      <p:childTnLst>
                        <p:par>
                          <p:cTn id="1282" fill="hold">
                            <p:stCondLst>
                              <p:cond delay="0"/>
                            </p:stCondLst>
                            <p:childTnLst>
                              <p:par>
                                <p:cTn id="1283" nodeType="clickEffect" fill="hold" presetClass="entr" presetID="1">
                                  <p:stCondLst>
                                    <p:cond delay="0"/>
                                  </p:stCondLst>
                                  <p:childTnLst>
                                    <p:set>
                                      <p:cBhvr>
                                        <p:cTn id="1284" dur="1" fill="hold">
                                          <p:stCondLst>
                                            <p:cond delay="0"/>
                                          </p:stCondLst>
                                        </p:cTn>
                                        <p:tgtEl>
                                          <p:spTgt spid="655">
                                            <p:txEl>
                                              <p:pRg st="1" end="1"/>
                                            </p:txEl>
                                          </p:spTgt>
                                        </p:tgtEl>
                                        <p:attrNameLst>
                                          <p:attrName>style.visibility</p:attrName>
                                        </p:attrNameLst>
                                      </p:cBhvr>
                                      <p:to>
                                        <p:strVal val="visible"/>
                                      </p:to>
                                    </p:set>
                                  </p:childTnLst>
                                </p:cTn>
                              </p:par>
                            </p:childTnLst>
                          </p:cTn>
                        </p:par>
                      </p:childTnLst>
                    </p:cTn>
                  </p:par>
                  <p:par>
                    <p:cTn id="1285" fill="hold">
                      <p:stCondLst>
                        <p:cond delay="indefinite"/>
                      </p:stCondLst>
                      <p:childTnLst>
                        <p:par>
                          <p:cTn id="1286" fill="hold">
                            <p:stCondLst>
                              <p:cond delay="0"/>
                            </p:stCondLst>
                            <p:childTnLst>
                              <p:par>
                                <p:cTn id="1287" nodeType="clickEffect" fill="hold" presetClass="entr" presetID="1">
                                  <p:stCondLst>
                                    <p:cond delay="0"/>
                                  </p:stCondLst>
                                  <p:childTnLst>
                                    <p:set>
                                      <p:cBhvr>
                                        <p:cTn id="1288" dur="1" fill="hold">
                                          <p:stCondLst>
                                            <p:cond delay="0"/>
                                          </p:stCondLst>
                                        </p:cTn>
                                        <p:tgtEl>
                                          <p:spTgt spid="655">
                                            <p:txEl>
                                              <p:pRg st="2" end="2"/>
                                            </p:txEl>
                                          </p:spTgt>
                                        </p:tgtEl>
                                        <p:attrNameLst>
                                          <p:attrName>style.visibility</p:attrName>
                                        </p:attrNameLst>
                                      </p:cBhvr>
                                      <p:to>
                                        <p:strVal val="visible"/>
                                      </p:to>
                                    </p:set>
                                  </p:childTnLst>
                                </p:cTn>
                              </p:par>
                            </p:childTnLst>
                          </p:cTn>
                        </p:par>
                      </p:childTnLst>
                    </p:cTn>
                  </p:par>
                  <p:par>
                    <p:cTn id="1289" fill="hold">
                      <p:stCondLst>
                        <p:cond delay="indefinite"/>
                      </p:stCondLst>
                      <p:childTnLst>
                        <p:par>
                          <p:cTn id="1290" fill="hold">
                            <p:stCondLst>
                              <p:cond delay="0"/>
                            </p:stCondLst>
                            <p:childTnLst>
                              <p:par>
                                <p:cTn id="1291" nodeType="clickEffect" fill="hold" presetClass="entr" presetID="1">
                                  <p:stCondLst>
                                    <p:cond delay="0"/>
                                  </p:stCondLst>
                                  <p:childTnLst>
                                    <p:set>
                                      <p:cBhvr>
                                        <p:cTn id="1292" dur="1" fill="hold">
                                          <p:stCondLst>
                                            <p:cond delay="0"/>
                                          </p:stCondLst>
                                        </p:cTn>
                                        <p:tgtEl>
                                          <p:spTgt spid="655">
                                            <p:txEl>
                                              <p:pRg st="3" end="3"/>
                                            </p:txEl>
                                          </p:spTgt>
                                        </p:tgtEl>
                                        <p:attrNameLst>
                                          <p:attrName>style.visibility</p:attrName>
                                        </p:attrNameLst>
                                      </p:cBhvr>
                                      <p:to>
                                        <p:strVal val="visible"/>
                                      </p:to>
                                    </p:set>
                                  </p:childTnLst>
                                </p:cTn>
                              </p:par>
                            </p:childTnLst>
                          </p:cTn>
                        </p:par>
                      </p:childTnLst>
                    </p:cTn>
                  </p:par>
                  <p:par>
                    <p:cTn id="1293" fill="hold">
                      <p:stCondLst>
                        <p:cond delay="indefinite"/>
                      </p:stCondLst>
                      <p:childTnLst>
                        <p:par>
                          <p:cTn id="1294" fill="hold">
                            <p:stCondLst>
                              <p:cond delay="0"/>
                            </p:stCondLst>
                            <p:childTnLst>
                              <p:par>
                                <p:cTn id="1295" nodeType="clickEffect" fill="hold" presetClass="entr" presetID="1">
                                  <p:stCondLst>
                                    <p:cond delay="0"/>
                                  </p:stCondLst>
                                  <p:childTnLst>
                                    <p:set>
                                      <p:cBhvr>
                                        <p:cTn id="1296" dur="1" fill="hold">
                                          <p:stCondLst>
                                            <p:cond delay="0"/>
                                          </p:stCondLst>
                                        </p:cTn>
                                        <p:tgtEl>
                                          <p:spTgt spid="655">
                                            <p:txEl>
                                              <p:pRg st="4" end="4"/>
                                            </p:txEl>
                                          </p:spTgt>
                                        </p:tgtEl>
                                        <p:attrNameLst>
                                          <p:attrName>style.visibility</p:attrName>
                                        </p:attrNameLst>
                                      </p:cBhvr>
                                      <p:to>
                                        <p:strVal val="visible"/>
                                      </p:to>
                                    </p:set>
                                  </p:childTnLst>
                                </p:cTn>
                              </p:par>
                            </p:childTnLst>
                          </p:cTn>
                        </p:par>
                      </p:childTnLst>
                    </p:cTn>
                  </p:par>
                  <p:par>
                    <p:cTn id="1297" fill="hold">
                      <p:stCondLst>
                        <p:cond delay="indefinite"/>
                      </p:stCondLst>
                      <p:childTnLst>
                        <p:par>
                          <p:cTn id="1298" fill="hold">
                            <p:stCondLst>
                              <p:cond delay="0"/>
                            </p:stCondLst>
                            <p:childTnLst>
                              <p:par>
                                <p:cTn id="1299" nodeType="clickEffect" fill="hold" presetClass="entr" presetID="1">
                                  <p:stCondLst>
                                    <p:cond delay="0"/>
                                  </p:stCondLst>
                                  <p:childTnLst>
                                    <p:set>
                                      <p:cBhvr>
                                        <p:cTn id="1300" dur="1" fill="hold">
                                          <p:stCondLst>
                                            <p:cond delay="0"/>
                                          </p:stCondLst>
                                        </p:cTn>
                                        <p:tgtEl>
                                          <p:spTgt spid="655">
                                            <p:txEl>
                                              <p:pRg st="5" end="5"/>
                                            </p:txEl>
                                          </p:spTgt>
                                        </p:tgtEl>
                                        <p:attrNameLst>
                                          <p:attrName>style.visibility</p:attrName>
                                        </p:attrNameLst>
                                      </p:cBhvr>
                                      <p:to>
                                        <p:strVal val="visible"/>
                                      </p:to>
                                    </p:set>
                                  </p:childTnLst>
                                </p:cTn>
                              </p:par>
                            </p:childTnLst>
                          </p:cTn>
                        </p:par>
                      </p:childTnLst>
                    </p:cTn>
                  </p:par>
                  <p:par>
                    <p:cTn id="1301" fill="hold">
                      <p:stCondLst>
                        <p:cond delay="indefinite"/>
                      </p:stCondLst>
                      <p:childTnLst>
                        <p:par>
                          <p:cTn id="1302" fill="hold">
                            <p:stCondLst>
                              <p:cond delay="0"/>
                            </p:stCondLst>
                            <p:childTnLst>
                              <p:par>
                                <p:cTn id="1303" nodeType="clickEffect" fill="hold" presetClass="entr" presetID="1">
                                  <p:stCondLst>
                                    <p:cond delay="0"/>
                                  </p:stCondLst>
                                  <p:childTnLst>
                                    <p:set>
                                      <p:cBhvr>
                                        <p:cTn id="1304" dur="1" fill="hold">
                                          <p:stCondLst>
                                            <p:cond delay="0"/>
                                          </p:stCondLst>
                                        </p:cTn>
                                        <p:tgtEl>
                                          <p:spTgt spid="655">
                                            <p:txEl>
                                              <p:pRg st="6" end="6"/>
                                            </p:txEl>
                                          </p:spTgt>
                                        </p:tgtEl>
                                        <p:attrNameLst>
                                          <p:attrName>style.visibility</p:attrName>
                                        </p:attrNameLst>
                                      </p:cBhvr>
                                      <p:to>
                                        <p:strVal val="visible"/>
                                      </p:to>
                                    </p:set>
                                  </p:childTnLst>
                                </p:cTn>
                              </p:par>
                            </p:childTnLst>
                          </p:cTn>
                        </p:par>
                      </p:childTnLst>
                    </p:cTn>
                  </p:par>
                  <p:par>
                    <p:cTn id="1305" fill="hold">
                      <p:stCondLst>
                        <p:cond delay="indefinite"/>
                      </p:stCondLst>
                      <p:childTnLst>
                        <p:par>
                          <p:cTn id="1306" fill="hold">
                            <p:stCondLst>
                              <p:cond delay="0"/>
                            </p:stCondLst>
                            <p:childTnLst>
                              <p:par>
                                <p:cTn id="1307" nodeType="clickEffect" fill="hold" presetClass="entr" presetID="1">
                                  <p:stCondLst>
                                    <p:cond delay="0"/>
                                  </p:stCondLst>
                                  <p:childTnLst>
                                    <p:set>
                                      <p:cBhvr>
                                        <p:cTn id="1308" dur="1" fill="hold">
                                          <p:stCondLst>
                                            <p:cond delay="0"/>
                                          </p:stCondLst>
                                        </p:cTn>
                                        <p:tgtEl>
                                          <p:spTgt spid="655">
                                            <p:txEl>
                                              <p:pRg st="7" end="7"/>
                                            </p:txEl>
                                          </p:spTgt>
                                        </p:tgtEl>
                                        <p:attrNameLst>
                                          <p:attrName>style.visibility</p:attrName>
                                        </p:attrNameLst>
                                      </p:cBhvr>
                                      <p:to>
                                        <p:strVal val="visible"/>
                                      </p:to>
                                    </p:set>
                                  </p:childTnLst>
                                </p:cTn>
                              </p:par>
                            </p:childTnLst>
                          </p:cTn>
                        </p:par>
                      </p:childTnLst>
                    </p:cTn>
                  </p:par>
                  <p:par>
                    <p:cTn id="1309" fill="hold">
                      <p:stCondLst>
                        <p:cond delay="indefinite"/>
                      </p:stCondLst>
                      <p:childTnLst>
                        <p:par>
                          <p:cTn id="1310" fill="hold">
                            <p:stCondLst>
                              <p:cond delay="0"/>
                            </p:stCondLst>
                            <p:childTnLst>
                              <p:par>
                                <p:cTn id="1311" nodeType="clickEffect" fill="hold" presetClass="entr" presetID="1">
                                  <p:stCondLst>
                                    <p:cond delay="0"/>
                                  </p:stCondLst>
                                  <p:childTnLst>
                                    <p:set>
                                      <p:cBhvr>
                                        <p:cTn id="1312" dur="1" fill="hold">
                                          <p:stCondLst>
                                            <p:cond delay="0"/>
                                          </p:stCondLst>
                                        </p:cTn>
                                        <p:tgtEl>
                                          <p:spTgt spid="655">
                                            <p:txEl>
                                              <p:pRg st="8" end="8"/>
                                            </p:txEl>
                                          </p:spTgt>
                                        </p:tgtEl>
                                        <p:attrNameLst>
                                          <p:attrName>style.visibility</p:attrName>
                                        </p:attrNameLst>
                                      </p:cBhvr>
                                      <p:to>
                                        <p:strVal val="visible"/>
                                      </p:to>
                                    </p:set>
                                  </p:childTnLst>
                                </p:cTn>
                              </p:par>
                            </p:childTnLst>
                          </p:cTn>
                        </p:par>
                      </p:childTnLst>
                    </p:cTn>
                  </p:par>
                  <p:par>
                    <p:cTn id="1313" fill="hold">
                      <p:stCondLst>
                        <p:cond delay="indefinite"/>
                      </p:stCondLst>
                      <p:childTnLst>
                        <p:par>
                          <p:cTn id="1314" fill="hold">
                            <p:stCondLst>
                              <p:cond delay="0"/>
                            </p:stCondLst>
                            <p:childTnLst>
                              <p:par>
                                <p:cTn id="1315" nodeType="clickEffect" fill="hold" presetClass="entr" presetID="1">
                                  <p:stCondLst>
                                    <p:cond delay="0"/>
                                  </p:stCondLst>
                                  <p:childTnLst>
                                    <p:set>
                                      <p:cBhvr>
                                        <p:cTn id="1316" dur="1" fill="hold">
                                          <p:stCondLst>
                                            <p:cond delay="0"/>
                                          </p:stCondLst>
                                        </p:cTn>
                                        <p:tgtEl>
                                          <p:spTgt spid="655">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7"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300" spc="-1" strike="noStrike">
                <a:solidFill>
                  <a:srgbClr val="233445"/>
                </a:solidFill>
                <a:latin typeface="Helvetica Neue"/>
                <a:ea typeface="Helvetica Neue"/>
              </a:rPr>
              <a:t>Terraform Expressions (cont’d)</a:t>
            </a:r>
            <a:endParaRPr b="0" lang="en-US" sz="2300" spc="-1" strike="noStrike">
              <a:latin typeface="Arial"/>
            </a:endParaRPr>
          </a:p>
        </p:txBody>
      </p:sp>
      <p:sp>
        <p:nvSpPr>
          <p:cNvPr id="658" name="PlaceHolder 2"/>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F3C8DDA9-DBD2-4EC6-837D-28B224207651}"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659" name="Google Shape;799;p114"/>
          <p:cNvSpPr/>
          <p:nvPr/>
        </p:nvSpPr>
        <p:spPr>
          <a:xfrm>
            <a:off x="556200" y="945720"/>
            <a:ext cx="7299720" cy="680400"/>
          </a:xfrm>
          <a:prstGeom prst="rect">
            <a:avLst/>
          </a:prstGeom>
          <a:noFill/>
          <a:ln w="0">
            <a:noFill/>
          </a:ln>
        </p:spPr>
        <p:style>
          <a:lnRef idx="0"/>
          <a:fillRef idx="0"/>
          <a:effectRef idx="0"/>
          <a:fontRef idx="minor"/>
        </p:style>
        <p:txBody>
          <a:bodyPr lIns="68400" rIns="68400" tIns="68400" bIns="68400" anchor="t">
            <a:noAutofit/>
          </a:bodyPr>
          <a:p>
            <a:pPr marL="343080" indent="-279360">
              <a:lnSpc>
                <a:spcPct val="100000"/>
              </a:lnSpc>
              <a:buClr>
                <a:srgbClr val="000000"/>
              </a:buClr>
              <a:buFont typeface="Helvetica Neue Light"/>
              <a:buChar char="●"/>
            </a:pPr>
            <a:r>
              <a:rPr b="0" lang="en-US" sz="1800" spc="-1" strike="noStrike">
                <a:solidFill>
                  <a:srgbClr val="000000"/>
                </a:solidFill>
                <a:latin typeface="Helvetica Neue Light"/>
                <a:ea typeface="Helvetica Neue Light"/>
              </a:rPr>
              <a:t>Multi-line string templates (“heredoc” syntax, new in v0.12)</a:t>
            </a:r>
            <a:endParaRPr b="0" lang="en-US" sz="1800" spc="-1" strike="noStrike">
              <a:latin typeface="Arial"/>
            </a:endParaRPr>
          </a:p>
          <a:p>
            <a:pPr marL="343080" indent="-279360">
              <a:lnSpc>
                <a:spcPct val="100000"/>
              </a:lnSpc>
              <a:buClr>
                <a:srgbClr val="000000"/>
              </a:buClr>
              <a:buFont typeface="Helvetica Neue"/>
              <a:buChar char="●"/>
            </a:pPr>
            <a:r>
              <a:rPr b="0" lang="en-US" sz="1800" spc="-1" strike="noStrike">
                <a:solidFill>
                  <a:srgbClr val="000000"/>
                </a:solidFill>
                <a:latin typeface="Helvetica Neue Light"/>
                <a:ea typeface="Helvetica Neue Light"/>
              </a:rPr>
              <a:t>Looping string directive (</a:t>
            </a:r>
            <a:r>
              <a:rPr b="1" lang="en-US" sz="1800" spc="-1" strike="noStrike">
                <a:solidFill>
                  <a:srgbClr val="000000"/>
                </a:solidFill>
                <a:latin typeface="Consolas"/>
                <a:ea typeface="Consolas"/>
              </a:rPr>
              <a:t>for/endfor</a:t>
            </a:r>
            <a:r>
              <a:rPr b="0" lang="en-US" sz="1800" spc="-1" strike="noStrike">
                <a:solidFill>
                  <a:srgbClr val="000000"/>
                </a:solidFill>
                <a:latin typeface="Helvetica Neue Light"/>
                <a:ea typeface="Helvetica Neue Light"/>
              </a:rPr>
              <a:t>, new in v0.12)</a:t>
            </a:r>
            <a:endParaRPr b="0" lang="en-US" sz="1800" spc="-1" strike="noStrike">
              <a:latin typeface="Arial"/>
            </a:endParaRPr>
          </a:p>
        </p:txBody>
      </p:sp>
      <p:sp>
        <p:nvSpPr>
          <p:cNvPr id="660" name="PlaceHolder 3"/>
          <p:cNvSpPr>
            <a:spLocks noGrp="1"/>
          </p:cNvSpPr>
          <p:nvPr>
            <p:ph/>
          </p:nvPr>
        </p:nvSpPr>
        <p:spPr>
          <a:xfrm>
            <a:off x="265680" y="2188080"/>
            <a:ext cx="8649360" cy="2383560"/>
          </a:xfrm>
          <a:prstGeom prst="rect">
            <a:avLst/>
          </a:prstGeom>
          <a:solidFill>
            <a:srgbClr val="000000"/>
          </a:solidFill>
          <a:ln w="0">
            <a:noFill/>
          </a:ln>
        </p:spPr>
        <p:txBody>
          <a:bodyPr lIns="343080" rIns="343080" tIns="308520" bIns="308520" anchor="t">
            <a:noAutofit/>
          </a:bodyPr>
          <a:p>
            <a:pPr>
              <a:lnSpc>
                <a:spcPct val="90000"/>
              </a:lnSpc>
              <a:tabLst>
                <a:tab algn="l" pos="0"/>
              </a:tabLst>
            </a:pPr>
            <a:endParaRPr b="0" lang="en-US" sz="3200" spc="-1" strike="noStrike">
              <a:latin typeface="Arial"/>
            </a:endParaRPr>
          </a:p>
          <a:p>
            <a:pPr>
              <a:lnSpc>
                <a:spcPct val="90000"/>
              </a:lnSpc>
              <a:tabLst>
                <a:tab algn="l" pos="0"/>
              </a:tabLst>
            </a:pPr>
            <a:r>
              <a:rPr b="1" lang="en-US" sz="1800" spc="-1" strike="noStrike">
                <a:solidFill>
                  <a:srgbClr val="00ff00"/>
                </a:solidFill>
                <a:latin typeface="Courier New"/>
                <a:ea typeface="Courier New"/>
              </a:rPr>
              <a:t>&lt;&lt;EOT</a:t>
            </a:r>
            <a:endParaRPr b="0" lang="en-US" sz="1800" spc="-1" strike="noStrike">
              <a:latin typeface="Arial"/>
            </a:endParaRPr>
          </a:p>
          <a:p>
            <a:pPr>
              <a:lnSpc>
                <a:spcPct val="90000"/>
              </a:lnSpc>
              <a:tabLst>
                <a:tab algn="l" pos="0"/>
              </a:tabLst>
            </a:pPr>
            <a:r>
              <a:rPr b="1" lang="en-US" sz="1800" spc="-1" strike="noStrike">
                <a:solidFill>
                  <a:srgbClr val="ff0000"/>
                </a:solidFill>
                <a:latin typeface="Courier New"/>
                <a:ea typeface="Courier New"/>
              </a:rPr>
              <a:t>%{ for ip in aws_instance.example.*.private_ip }</a:t>
            </a:r>
            <a:endParaRPr b="0" lang="en-US" sz="1800" spc="-1" strike="noStrike">
              <a:latin typeface="Arial"/>
            </a:endParaRPr>
          </a:p>
          <a:p>
            <a:pPr>
              <a:lnSpc>
                <a:spcPct val="90000"/>
              </a:lnSpc>
              <a:tabLst>
                <a:tab algn="l" pos="0"/>
              </a:tabLst>
            </a:pPr>
            <a:r>
              <a:rPr b="1" lang="en-US" sz="1800" spc="-1" strike="noStrike">
                <a:solidFill>
                  <a:srgbClr val="ff0000"/>
                </a:solidFill>
                <a:latin typeface="Courier New"/>
                <a:ea typeface="Courier New"/>
              </a:rPr>
              <a:t>server ${ip}</a:t>
            </a:r>
            <a:endParaRPr b="0" lang="en-US" sz="1800" spc="-1" strike="noStrike">
              <a:latin typeface="Arial"/>
            </a:endParaRPr>
          </a:p>
          <a:p>
            <a:pPr>
              <a:lnSpc>
                <a:spcPct val="90000"/>
              </a:lnSpc>
              <a:tabLst>
                <a:tab algn="l" pos="0"/>
              </a:tabLst>
            </a:pPr>
            <a:r>
              <a:rPr b="1" lang="en-US" sz="1800" spc="-1" strike="noStrike">
                <a:solidFill>
                  <a:srgbClr val="ff0000"/>
                </a:solidFill>
                <a:latin typeface="Courier New"/>
                <a:ea typeface="Courier New"/>
              </a:rPr>
              <a:t>%{ endfor }</a:t>
            </a:r>
            <a:endParaRPr b="0" lang="en-US" sz="1800" spc="-1" strike="noStrike">
              <a:latin typeface="Arial"/>
            </a:endParaRPr>
          </a:p>
          <a:p>
            <a:pPr>
              <a:lnSpc>
                <a:spcPct val="90000"/>
              </a:lnSpc>
              <a:tabLst>
                <a:tab algn="l" pos="0"/>
              </a:tabLst>
            </a:pPr>
            <a:r>
              <a:rPr b="1" lang="en-US" sz="1800" spc="-1" strike="noStrike">
                <a:solidFill>
                  <a:srgbClr val="00ff00"/>
                </a:solidFill>
                <a:latin typeface="Courier New"/>
                <a:ea typeface="Courier New"/>
              </a:rPr>
              <a:t>EOT</a:t>
            </a:r>
            <a:endParaRPr b="0" lang="en-US" sz="1800" spc="-1" strike="noStrike">
              <a:latin typeface="Arial"/>
            </a:endParaRPr>
          </a:p>
          <a:p>
            <a:pPr>
              <a:lnSpc>
                <a:spcPct val="90000"/>
              </a:lnSpc>
              <a:tabLst>
                <a:tab algn="l" pos="0"/>
              </a:tabLst>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1"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300" spc="-1" strike="noStrike">
                <a:solidFill>
                  <a:srgbClr val="233445"/>
                </a:solidFill>
                <a:latin typeface="Helvetica Neue"/>
                <a:ea typeface="Helvetica Neue"/>
              </a:rPr>
              <a:t>Terraform Expressions</a:t>
            </a:r>
            <a:endParaRPr b="0" lang="en-US" sz="2300" spc="-1" strike="noStrike">
              <a:latin typeface="Arial"/>
            </a:endParaRPr>
          </a:p>
        </p:txBody>
      </p:sp>
      <p:sp>
        <p:nvSpPr>
          <p:cNvPr id="662" name="PlaceHolder 2"/>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1C56BE6B-4270-47D3-8875-AE7567933581}"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663" name="Google Shape;829;p117"/>
          <p:cNvSpPr/>
          <p:nvPr/>
        </p:nvSpPr>
        <p:spPr>
          <a:xfrm>
            <a:off x="556200" y="1042560"/>
            <a:ext cx="8143200" cy="551520"/>
          </a:xfrm>
          <a:prstGeom prst="rect">
            <a:avLst/>
          </a:prstGeom>
          <a:noFill/>
          <a:ln w="0">
            <a:noFill/>
          </a:ln>
        </p:spPr>
        <p:style>
          <a:lnRef idx="0"/>
          <a:fillRef idx="0"/>
          <a:effectRef idx="0"/>
          <a:fontRef idx="minor"/>
        </p:style>
        <p:txBody>
          <a:bodyPr lIns="68400" rIns="68400" tIns="68400" bIns="68400" anchor="t">
            <a:noAutofit/>
          </a:bodyPr>
          <a:p>
            <a:pPr marL="343080" indent="-279360">
              <a:lnSpc>
                <a:spcPct val="100000"/>
              </a:lnSpc>
              <a:buClr>
                <a:srgbClr val="000000"/>
              </a:buClr>
              <a:buFont typeface="Helvetica Neue"/>
              <a:buChar char="●"/>
            </a:pPr>
            <a:r>
              <a:rPr b="1" lang="en-US" sz="1800" spc="-1" strike="noStrike">
                <a:solidFill>
                  <a:srgbClr val="000000"/>
                </a:solidFill>
                <a:latin typeface="Courier New"/>
                <a:ea typeface="Courier New"/>
              </a:rPr>
              <a:t>dynamic</a:t>
            </a:r>
            <a:r>
              <a:rPr b="1" lang="en-US" sz="1800" spc="-1" strike="noStrike">
                <a:solidFill>
                  <a:srgbClr val="000000"/>
                </a:solidFill>
                <a:latin typeface="Helvetica Neue"/>
                <a:ea typeface="Helvetica Neue"/>
              </a:rPr>
              <a:t> </a:t>
            </a:r>
            <a:r>
              <a:rPr b="0" lang="en-US" sz="1800" spc="-1" strike="noStrike">
                <a:solidFill>
                  <a:srgbClr val="000000"/>
                </a:solidFill>
                <a:latin typeface="Helvetica Neue Light"/>
                <a:ea typeface="Helvetica Neue Light"/>
              </a:rPr>
              <a:t>blocks</a:t>
            </a:r>
            <a:endParaRPr b="0" lang="en-US" sz="1800" spc="-1" strike="noStrike">
              <a:latin typeface="Arial"/>
            </a:endParaRPr>
          </a:p>
        </p:txBody>
      </p:sp>
      <p:pic>
        <p:nvPicPr>
          <p:cNvPr id="664" name="Google Shape;830;p117" descr=""/>
          <p:cNvPicPr/>
          <p:nvPr/>
        </p:nvPicPr>
        <p:blipFill>
          <a:blip r:embed="rId1"/>
          <a:stretch/>
        </p:blipFill>
        <p:spPr>
          <a:xfrm>
            <a:off x="1527480" y="1594800"/>
            <a:ext cx="4927320" cy="3284640"/>
          </a:xfrm>
          <a:prstGeom prst="rect">
            <a:avLst/>
          </a:prstGeom>
          <a:ln w="0">
            <a:noFill/>
          </a:ln>
        </p:spPr>
      </p:pic>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5"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300" spc="-1" strike="noStrike">
                <a:solidFill>
                  <a:srgbClr val="233445"/>
                </a:solidFill>
                <a:latin typeface="Helvetica Neue"/>
                <a:ea typeface="Helvetica Neue"/>
              </a:rPr>
              <a:t>Terraform Meta-arguments</a:t>
            </a:r>
            <a:endParaRPr b="0" lang="en-US" sz="2300" spc="-1" strike="noStrike">
              <a:latin typeface="Arial"/>
            </a:endParaRPr>
          </a:p>
        </p:txBody>
      </p:sp>
      <p:sp>
        <p:nvSpPr>
          <p:cNvPr id="666" name="PlaceHolder 2"/>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86A321D9-8E9C-423F-8A93-6A3C286E1B85}"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667" name="Google Shape;837;p118"/>
          <p:cNvSpPr/>
          <p:nvPr/>
        </p:nvSpPr>
        <p:spPr>
          <a:xfrm>
            <a:off x="556200" y="1042560"/>
            <a:ext cx="8143200" cy="551520"/>
          </a:xfrm>
          <a:prstGeom prst="rect">
            <a:avLst/>
          </a:prstGeom>
          <a:noFill/>
          <a:ln w="0">
            <a:noFill/>
          </a:ln>
        </p:spPr>
        <p:style>
          <a:lnRef idx="0"/>
          <a:fillRef idx="0"/>
          <a:effectRef idx="0"/>
          <a:fontRef idx="minor"/>
        </p:style>
        <p:txBody>
          <a:bodyPr lIns="68400" rIns="68400" tIns="68400" bIns="68400" anchor="t">
            <a:noAutofit/>
          </a:bodyPr>
          <a:p>
            <a:pPr marL="343080" indent="-272880">
              <a:lnSpc>
                <a:spcPct val="115000"/>
              </a:lnSpc>
              <a:buClr>
                <a:srgbClr val="000000"/>
              </a:buClr>
              <a:buFont typeface="Helvetica Neue"/>
              <a:buChar char="●"/>
            </a:pPr>
            <a:r>
              <a:rPr b="0" lang="en-US" sz="1700" spc="-1" strike="noStrike">
                <a:solidFill>
                  <a:srgbClr val="000000"/>
                </a:solidFill>
                <a:latin typeface="Helvetica Neue"/>
                <a:ea typeface="Helvetica Neue"/>
              </a:rPr>
              <a:t>Resources, data sources, modules, and outputs can have meta-arguments (available across all types of all providers)</a:t>
            </a:r>
            <a:endParaRPr b="0" lang="en-US" sz="1700" spc="-1" strike="noStrike">
              <a:latin typeface="Arial"/>
            </a:endParaRPr>
          </a:p>
          <a:p>
            <a:pPr marL="343080" indent="-272880">
              <a:lnSpc>
                <a:spcPct val="115000"/>
              </a:lnSpc>
              <a:buClr>
                <a:srgbClr val="000000"/>
              </a:buClr>
              <a:buFont typeface="Helvetica Neue"/>
              <a:buChar char="●"/>
            </a:pPr>
            <a:r>
              <a:rPr b="0" lang="en-US" sz="1700" spc="-1" strike="noStrike">
                <a:solidFill>
                  <a:srgbClr val="000000"/>
                </a:solidFill>
                <a:latin typeface="Helvetica Neue"/>
                <a:ea typeface="Helvetica Neue"/>
              </a:rPr>
              <a:t>Modules have: </a:t>
            </a:r>
            <a:r>
              <a:rPr b="0" lang="en-US" sz="1700" spc="-1" strike="noStrike">
                <a:solidFill>
                  <a:srgbClr val="000000"/>
                </a:solidFill>
                <a:latin typeface="Courier New"/>
                <a:ea typeface="Courier New"/>
              </a:rPr>
              <a:t>source</a:t>
            </a:r>
            <a:r>
              <a:rPr b="0" lang="en-US" sz="1700" spc="-1" strike="noStrike">
                <a:solidFill>
                  <a:srgbClr val="000000"/>
                </a:solidFill>
                <a:latin typeface="Helvetica Neue"/>
                <a:ea typeface="Helvetica Neue"/>
              </a:rPr>
              <a:t>, </a:t>
            </a:r>
            <a:r>
              <a:rPr b="0" lang="en-US" sz="1700" spc="-1" strike="noStrike">
                <a:solidFill>
                  <a:srgbClr val="000000"/>
                </a:solidFill>
                <a:latin typeface="Courier New"/>
                <a:ea typeface="Courier New"/>
              </a:rPr>
              <a:t>version</a:t>
            </a:r>
            <a:r>
              <a:rPr b="0" lang="en-US" sz="1700" spc="-1" strike="noStrike">
                <a:solidFill>
                  <a:srgbClr val="000000"/>
                </a:solidFill>
                <a:latin typeface="Helvetica Neue"/>
                <a:ea typeface="Helvetica Neue"/>
              </a:rPr>
              <a:t>, </a:t>
            </a:r>
            <a:r>
              <a:rPr b="0" lang="en-US" sz="1700" spc="-1" strike="noStrike">
                <a:solidFill>
                  <a:srgbClr val="000000"/>
                </a:solidFill>
                <a:latin typeface="Courier New"/>
                <a:ea typeface="Courier New"/>
              </a:rPr>
              <a:t>providers</a:t>
            </a:r>
            <a:endParaRPr b="0" lang="en-US" sz="1700" spc="-1" strike="noStrike">
              <a:latin typeface="Arial"/>
            </a:endParaRPr>
          </a:p>
          <a:p>
            <a:pPr marL="343080" indent="-272880">
              <a:lnSpc>
                <a:spcPct val="115000"/>
              </a:lnSpc>
              <a:buClr>
                <a:srgbClr val="000000"/>
              </a:buClr>
              <a:buFont typeface="Helvetica Neue"/>
              <a:buChar char="●"/>
            </a:pPr>
            <a:r>
              <a:rPr b="0" lang="en-US" sz="1700" spc="-1" strike="noStrike">
                <a:solidFill>
                  <a:srgbClr val="000000"/>
                </a:solidFill>
                <a:latin typeface="Helvetica Neue"/>
                <a:ea typeface="Helvetica Neue"/>
              </a:rPr>
              <a:t>Outputs have: </a:t>
            </a:r>
            <a:r>
              <a:rPr b="0" lang="en-US" sz="1700" spc="-1" strike="noStrike">
                <a:solidFill>
                  <a:srgbClr val="000000"/>
                </a:solidFill>
                <a:latin typeface="Courier New"/>
                <a:ea typeface="Courier New"/>
              </a:rPr>
              <a:t>depends_on</a:t>
            </a:r>
            <a:endParaRPr b="0" lang="en-US" sz="1700" spc="-1" strike="noStrike">
              <a:latin typeface="Arial"/>
            </a:endParaRPr>
          </a:p>
          <a:p>
            <a:pPr marL="343080" indent="-272880">
              <a:lnSpc>
                <a:spcPct val="115000"/>
              </a:lnSpc>
              <a:buClr>
                <a:srgbClr val="000000"/>
              </a:buClr>
              <a:buFont typeface="Helvetica Neue"/>
              <a:buChar char="●"/>
            </a:pPr>
            <a:r>
              <a:rPr b="0" lang="en-US" sz="1700" spc="-1" strike="noStrike">
                <a:solidFill>
                  <a:srgbClr val="000000"/>
                </a:solidFill>
                <a:latin typeface="Helvetica Neue"/>
                <a:ea typeface="Helvetica Neue"/>
              </a:rPr>
              <a:t>Resources have: </a:t>
            </a:r>
            <a:r>
              <a:rPr b="0" lang="en-US" sz="1700" spc="-1" strike="noStrike">
                <a:solidFill>
                  <a:srgbClr val="000000"/>
                </a:solidFill>
                <a:latin typeface="Courier New"/>
                <a:ea typeface="Courier New"/>
              </a:rPr>
              <a:t>depends_on</a:t>
            </a:r>
            <a:r>
              <a:rPr b="0" lang="en-US" sz="1700" spc="-1" strike="noStrike">
                <a:solidFill>
                  <a:srgbClr val="000000"/>
                </a:solidFill>
                <a:latin typeface="Helvetica Neue"/>
                <a:ea typeface="Helvetica Neue"/>
              </a:rPr>
              <a:t>, </a:t>
            </a:r>
            <a:r>
              <a:rPr b="0" lang="en-US" sz="1700" spc="-1" strike="noStrike">
                <a:solidFill>
                  <a:srgbClr val="000000"/>
                </a:solidFill>
                <a:latin typeface="Courier New"/>
                <a:ea typeface="Courier New"/>
              </a:rPr>
              <a:t>count</a:t>
            </a:r>
            <a:r>
              <a:rPr b="0" lang="en-US" sz="1700" spc="-1" strike="noStrike">
                <a:solidFill>
                  <a:srgbClr val="000000"/>
                </a:solidFill>
                <a:latin typeface="Helvetica Neue"/>
                <a:ea typeface="Helvetica Neue"/>
              </a:rPr>
              <a:t>, </a:t>
            </a:r>
            <a:r>
              <a:rPr b="0" lang="en-US" sz="1700" spc="-1" strike="noStrike">
                <a:solidFill>
                  <a:srgbClr val="000000"/>
                </a:solidFill>
                <a:latin typeface="Courier New"/>
                <a:ea typeface="Courier New"/>
              </a:rPr>
              <a:t>for_each</a:t>
            </a:r>
            <a:r>
              <a:rPr b="0" lang="en-US" sz="1700" spc="-1" strike="noStrike">
                <a:solidFill>
                  <a:srgbClr val="000000"/>
                </a:solidFill>
                <a:latin typeface="Helvetica Neue"/>
                <a:ea typeface="Helvetica Neue"/>
              </a:rPr>
              <a:t> (new in v0.12), </a:t>
            </a:r>
            <a:r>
              <a:rPr b="0" lang="en-US" sz="1700" spc="-1" strike="noStrike">
                <a:solidFill>
                  <a:srgbClr val="000000"/>
                </a:solidFill>
                <a:latin typeface="Courier New"/>
                <a:ea typeface="Courier New"/>
              </a:rPr>
              <a:t>provider</a:t>
            </a:r>
            <a:r>
              <a:rPr b="0" lang="en-US" sz="1700" spc="-1" strike="noStrike">
                <a:solidFill>
                  <a:srgbClr val="000000"/>
                </a:solidFill>
                <a:latin typeface="Helvetica Neue"/>
                <a:ea typeface="Helvetica Neue"/>
              </a:rPr>
              <a:t>, </a:t>
            </a:r>
            <a:r>
              <a:rPr b="0" lang="en-US" sz="1700" spc="-1" strike="noStrike">
                <a:solidFill>
                  <a:srgbClr val="000000"/>
                </a:solidFill>
                <a:latin typeface="Courier New"/>
                <a:ea typeface="Courier New"/>
              </a:rPr>
              <a:t>lifecycle</a:t>
            </a:r>
            <a:r>
              <a:rPr b="0" lang="en-US" sz="1700" spc="-1" strike="noStrike">
                <a:solidFill>
                  <a:srgbClr val="000000"/>
                </a:solidFill>
                <a:latin typeface="Helvetica Neue"/>
                <a:ea typeface="Helvetica Neue"/>
              </a:rPr>
              <a:t>, </a:t>
            </a:r>
            <a:r>
              <a:rPr b="0" lang="en-US" sz="1700" spc="-1" strike="noStrike">
                <a:solidFill>
                  <a:srgbClr val="000000"/>
                </a:solidFill>
                <a:latin typeface="Courier New"/>
                <a:ea typeface="Courier New"/>
              </a:rPr>
              <a:t>provisioner</a:t>
            </a:r>
            <a:r>
              <a:rPr b="0" lang="en-US" sz="1700" spc="-1" strike="noStrike">
                <a:solidFill>
                  <a:srgbClr val="000000"/>
                </a:solidFill>
                <a:latin typeface="Helvetica Neue"/>
                <a:ea typeface="Helvetica Neue"/>
              </a:rPr>
              <a:t> (</a:t>
            </a:r>
            <a:r>
              <a:rPr b="0" lang="en-US" sz="1700" spc="-1" strike="noStrike">
                <a:solidFill>
                  <a:srgbClr val="000000"/>
                </a:solidFill>
                <a:latin typeface="Courier New"/>
                <a:ea typeface="Courier New"/>
              </a:rPr>
              <a:t>provisioner</a:t>
            </a:r>
            <a:r>
              <a:rPr b="0" lang="en-US" sz="1700" spc="-1" strike="noStrike">
                <a:solidFill>
                  <a:srgbClr val="000000"/>
                </a:solidFill>
                <a:latin typeface="Helvetica Neue"/>
                <a:ea typeface="Helvetica Neue"/>
              </a:rPr>
              <a:t> can have </a:t>
            </a:r>
            <a:r>
              <a:rPr b="0" lang="en-US" sz="1700" spc="-1" strike="noStrike">
                <a:solidFill>
                  <a:srgbClr val="000000"/>
                </a:solidFill>
                <a:latin typeface="Courier New"/>
                <a:ea typeface="Courier New"/>
              </a:rPr>
              <a:t>connection</a:t>
            </a:r>
            <a:r>
              <a:rPr b="0" lang="en-US" sz="1700" spc="-1" strike="noStrike">
                <a:solidFill>
                  <a:srgbClr val="000000"/>
                </a:solidFill>
                <a:latin typeface="Helvetica Neue"/>
                <a:ea typeface="Helvetica Neue"/>
              </a:rPr>
              <a:t> inside)</a:t>
            </a:r>
            <a:endParaRPr b="0" lang="en-US" sz="1700" spc="-1" strike="noStrike">
              <a:latin typeface="Arial"/>
            </a:endParaRPr>
          </a:p>
        </p:txBody>
      </p:sp>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8"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300" spc="-1" strike="noStrike">
                <a:solidFill>
                  <a:srgbClr val="233445"/>
                </a:solidFill>
                <a:latin typeface="Helvetica Neue"/>
                <a:ea typeface="Helvetica Neue"/>
              </a:rPr>
              <a:t>Terraform Meta-arguments (cont’d)</a:t>
            </a:r>
            <a:endParaRPr b="0" lang="en-US" sz="2300" spc="-1" strike="noStrike">
              <a:latin typeface="Arial"/>
            </a:endParaRPr>
          </a:p>
        </p:txBody>
      </p:sp>
      <p:sp>
        <p:nvSpPr>
          <p:cNvPr id="669" name="PlaceHolder 2"/>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0F9AF158-3B2C-4C6E-9668-77880F0DC6E6}"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670" name="Google Shape;837;p 1"/>
          <p:cNvSpPr/>
          <p:nvPr/>
        </p:nvSpPr>
        <p:spPr>
          <a:xfrm>
            <a:off x="556200" y="1042560"/>
            <a:ext cx="8143200" cy="551520"/>
          </a:xfrm>
          <a:prstGeom prst="rect">
            <a:avLst/>
          </a:prstGeom>
          <a:noFill/>
          <a:ln w="0">
            <a:noFill/>
          </a:ln>
        </p:spPr>
        <p:style>
          <a:lnRef idx="0"/>
          <a:fillRef idx="0"/>
          <a:effectRef idx="0"/>
          <a:fontRef idx="minor"/>
        </p:style>
        <p:txBody>
          <a:bodyPr lIns="68400" rIns="68400" tIns="68400" bIns="68400" anchor="t">
            <a:noAutofit/>
          </a:bodyPr>
          <a:p>
            <a:pPr marL="343080" indent="-272880">
              <a:lnSpc>
                <a:spcPct val="115000"/>
              </a:lnSpc>
              <a:buClr>
                <a:srgbClr val="000000"/>
              </a:buClr>
              <a:buFont typeface="Helvetica Neue"/>
              <a:buChar char="●"/>
            </a:pPr>
            <a:r>
              <a:rPr b="0" lang="en-US" sz="1700" spc="-1" strike="noStrike">
                <a:solidFill>
                  <a:srgbClr val="000000"/>
                </a:solidFill>
                <a:latin typeface="Helvetica Neue"/>
                <a:ea typeface="Helvetica Neue"/>
              </a:rPr>
              <a:t>Data sources have same as resources except for </a:t>
            </a:r>
            <a:r>
              <a:rPr b="0" lang="en-US" sz="1700" spc="-1" strike="noStrike">
                <a:solidFill>
                  <a:srgbClr val="000000"/>
                </a:solidFill>
                <a:latin typeface="Courier New"/>
                <a:ea typeface="Courier New"/>
              </a:rPr>
              <a:t>lifecycle</a:t>
            </a:r>
            <a:endParaRPr b="0" lang="en-US" sz="1700" spc="-1" strike="noStrike">
              <a:latin typeface="Arial"/>
            </a:endParaRPr>
          </a:p>
          <a:p>
            <a:pPr marL="343080" indent="-272880">
              <a:lnSpc>
                <a:spcPct val="115000"/>
              </a:lnSpc>
              <a:buClr>
                <a:srgbClr val="000000"/>
              </a:buClr>
              <a:buFont typeface="Helvetica Neue"/>
              <a:buChar char="●"/>
            </a:pPr>
            <a:r>
              <a:rPr b="0" lang="en-US" sz="1700" spc="-1" strike="noStrike">
                <a:solidFill>
                  <a:srgbClr val="000000"/>
                </a:solidFill>
                <a:latin typeface="Courier New"/>
                <a:ea typeface="Courier New"/>
              </a:rPr>
              <a:t>depends_on</a:t>
            </a:r>
            <a:r>
              <a:rPr b="0" lang="en-US" sz="1700" spc="-1" strike="noStrike">
                <a:solidFill>
                  <a:srgbClr val="000000"/>
                </a:solidFill>
                <a:latin typeface="Helvetica Neue"/>
                <a:ea typeface="Helvetica Neue"/>
              </a:rPr>
              <a:t> forces a dependency on another object even if no implicit dependency by referring to an attribute of another object</a:t>
            </a:r>
            <a:endParaRPr b="0" lang="en-US" sz="1700" spc="-1" strike="noStrike">
              <a:latin typeface="Arial"/>
            </a:endParaRPr>
          </a:p>
          <a:p>
            <a:pPr marL="343080" indent="-272880">
              <a:lnSpc>
                <a:spcPct val="115000"/>
              </a:lnSpc>
              <a:buClr>
                <a:srgbClr val="000000"/>
              </a:buClr>
              <a:buFont typeface="Helvetica Neue"/>
              <a:buChar char="●"/>
            </a:pPr>
            <a:r>
              <a:rPr b="0" lang="en-US" sz="1700" spc="-1" strike="noStrike">
                <a:solidFill>
                  <a:srgbClr val="000000"/>
                </a:solidFill>
                <a:latin typeface="Courier New"/>
                <a:ea typeface="Courier New"/>
              </a:rPr>
              <a:t>lifecycle</a:t>
            </a:r>
            <a:r>
              <a:rPr b="0" lang="en-US" sz="1700" spc="-1" strike="noStrike">
                <a:solidFill>
                  <a:srgbClr val="000000"/>
                </a:solidFill>
                <a:latin typeface="Helvetica Neue"/>
                <a:ea typeface="Helvetica Neue"/>
              </a:rPr>
              <a:t> controls how resources are modified when configuration changes</a:t>
            </a:r>
            <a:endParaRPr b="0" lang="en-US" sz="1700" spc="-1" strike="noStrike">
              <a:latin typeface="Arial"/>
            </a:endParaRPr>
          </a:p>
          <a:p>
            <a:pPr marL="343080" indent="-272880">
              <a:lnSpc>
                <a:spcPct val="115000"/>
              </a:lnSpc>
              <a:buClr>
                <a:srgbClr val="000000"/>
              </a:buClr>
              <a:buFont typeface="Helvetica Neue"/>
              <a:buChar char="●"/>
            </a:pPr>
            <a:r>
              <a:rPr b="0" lang="en-US" sz="1700" spc="-1" strike="noStrike">
                <a:solidFill>
                  <a:srgbClr val="000000"/>
                </a:solidFill>
                <a:latin typeface="Courier New"/>
                <a:ea typeface="Courier New"/>
              </a:rPr>
              <a:t>for_each</a:t>
            </a:r>
            <a:r>
              <a:rPr b="0" lang="en-US" sz="1700" spc="-1" strike="noStrike">
                <a:solidFill>
                  <a:srgbClr val="000000"/>
                </a:solidFill>
                <a:latin typeface="Helvetica Neue"/>
                <a:ea typeface="Helvetica Neue"/>
              </a:rPr>
              <a:t> is like count except it iterates over a set (unordered list) or map, has </a:t>
            </a:r>
            <a:r>
              <a:rPr b="0" lang="en-US" sz="1700" spc="-1" strike="noStrike">
                <a:solidFill>
                  <a:srgbClr val="000000"/>
                </a:solidFill>
                <a:latin typeface="Courier New"/>
                <a:ea typeface="Courier New"/>
              </a:rPr>
              <a:t>each.key</a:t>
            </a:r>
            <a:r>
              <a:rPr b="0" lang="en-US" sz="1700" spc="-1" strike="noStrike">
                <a:solidFill>
                  <a:srgbClr val="000000"/>
                </a:solidFill>
                <a:latin typeface="Helvetica Neue"/>
                <a:ea typeface="Helvetica Neue"/>
              </a:rPr>
              <a:t>, </a:t>
            </a:r>
            <a:r>
              <a:rPr b="0" lang="en-US" sz="1700" spc="-1" strike="noStrike">
                <a:solidFill>
                  <a:srgbClr val="000000"/>
                </a:solidFill>
                <a:latin typeface="Courier New"/>
                <a:ea typeface="Courier New"/>
              </a:rPr>
              <a:t>each.value</a:t>
            </a:r>
            <a:r>
              <a:rPr b="0" lang="en-US" sz="1700" spc="-1" strike="noStrike">
                <a:solidFill>
                  <a:srgbClr val="000000"/>
                </a:solidFill>
                <a:latin typeface="Helvetica Neue"/>
                <a:ea typeface="Helvetica Neue"/>
              </a:rPr>
              <a:t> instead of </a:t>
            </a:r>
            <a:r>
              <a:rPr b="0" lang="en-US" sz="1700" spc="-1" strike="noStrike">
                <a:solidFill>
                  <a:srgbClr val="000000"/>
                </a:solidFill>
                <a:latin typeface="Courier New"/>
                <a:ea typeface="Courier New"/>
              </a:rPr>
              <a:t>count.index</a:t>
            </a:r>
            <a:r>
              <a:rPr b="0" lang="en-US" sz="1700" spc="-1" strike="noStrike">
                <a:solidFill>
                  <a:srgbClr val="000000"/>
                </a:solidFill>
                <a:latin typeface="Helvetica Neue"/>
                <a:ea typeface="Helvetica Neue"/>
              </a:rPr>
              <a:t> to refer to each index</a:t>
            </a:r>
            <a:endParaRPr b="0" lang="en-US" sz="1700" spc="-1" strike="noStrike">
              <a:latin typeface="Arial"/>
            </a:endParaRPr>
          </a:p>
        </p:txBody>
      </p:sp>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1"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300" spc="-1" strike="noStrike">
                <a:solidFill>
                  <a:srgbClr val="233445"/>
                </a:solidFill>
                <a:latin typeface="Helvetica Neue"/>
                <a:ea typeface="Helvetica Neue"/>
              </a:rPr>
              <a:t>Terraform Meta-arguments</a:t>
            </a:r>
            <a:endParaRPr b="0" lang="en-US" sz="2300" spc="-1" strike="noStrike">
              <a:latin typeface="Arial"/>
            </a:endParaRPr>
          </a:p>
        </p:txBody>
      </p:sp>
      <p:sp>
        <p:nvSpPr>
          <p:cNvPr id="672" name="PlaceHolder 2"/>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706A848A-539B-4122-8D07-7DEAF63367C8}"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673" name="Google Shape;844;p119"/>
          <p:cNvSpPr/>
          <p:nvPr/>
        </p:nvSpPr>
        <p:spPr>
          <a:xfrm>
            <a:off x="556200" y="984600"/>
            <a:ext cx="8143200" cy="551520"/>
          </a:xfrm>
          <a:prstGeom prst="rect">
            <a:avLst/>
          </a:prstGeom>
          <a:noFill/>
          <a:ln w="0">
            <a:noFill/>
          </a:ln>
        </p:spPr>
        <p:style>
          <a:lnRef idx="0"/>
          <a:fillRef idx="0"/>
          <a:effectRef idx="0"/>
          <a:fontRef idx="minor"/>
        </p:style>
        <p:txBody>
          <a:bodyPr lIns="68400" rIns="68400" tIns="68400" bIns="68400" anchor="t">
            <a:noAutofit/>
          </a:bodyPr>
          <a:p>
            <a:pPr marL="343080" indent="-279360">
              <a:lnSpc>
                <a:spcPct val="100000"/>
              </a:lnSpc>
              <a:buClr>
                <a:srgbClr val="000000"/>
              </a:buClr>
              <a:buFont typeface="Helvetica Neue"/>
              <a:buChar char="●"/>
            </a:pPr>
            <a:r>
              <a:rPr b="0" lang="en-US" sz="1800" spc="-1" strike="noStrike">
                <a:solidFill>
                  <a:srgbClr val="000000"/>
                </a:solidFill>
                <a:latin typeface="Courier New"/>
                <a:ea typeface="Courier New"/>
              </a:rPr>
              <a:t>providers</a:t>
            </a:r>
            <a:r>
              <a:rPr b="0" lang="en-US" sz="1800" spc="-1" strike="noStrike">
                <a:solidFill>
                  <a:srgbClr val="000000"/>
                </a:solidFill>
                <a:latin typeface="Helvetica Neue"/>
                <a:ea typeface="Helvetica Neue"/>
              </a:rPr>
              <a:t> and </a:t>
            </a:r>
            <a:r>
              <a:rPr b="0" lang="en-US" sz="1800" spc="-1" strike="noStrike">
                <a:solidFill>
                  <a:srgbClr val="000000"/>
                </a:solidFill>
                <a:latin typeface="Courier New"/>
                <a:ea typeface="Courier New"/>
              </a:rPr>
              <a:t>provider</a:t>
            </a:r>
            <a:r>
              <a:rPr b="0" lang="en-US" sz="1800" spc="-1" strike="noStrike">
                <a:solidFill>
                  <a:srgbClr val="000000"/>
                </a:solidFill>
                <a:latin typeface="Helvetica Neue"/>
                <a:ea typeface="Helvetica Neue"/>
              </a:rPr>
              <a:t> are used when dealing with multiple providers in the same configuration</a:t>
            </a:r>
            <a:endParaRPr b="0" lang="en-US" sz="1800" spc="-1" strike="noStrike">
              <a:latin typeface="Arial"/>
            </a:endParaRPr>
          </a:p>
        </p:txBody>
      </p:sp>
      <p:pic>
        <p:nvPicPr>
          <p:cNvPr id="674" name="Google Shape;845;p119" descr=""/>
          <p:cNvPicPr/>
          <p:nvPr/>
        </p:nvPicPr>
        <p:blipFill>
          <a:blip r:embed="rId1"/>
          <a:stretch/>
        </p:blipFill>
        <p:spPr>
          <a:xfrm>
            <a:off x="1388520" y="1620360"/>
            <a:ext cx="2204280" cy="3319200"/>
          </a:xfrm>
          <a:prstGeom prst="rect">
            <a:avLst/>
          </a:prstGeom>
          <a:ln w="0">
            <a:noFill/>
          </a:ln>
        </p:spPr>
      </p:pic>
      <p:pic>
        <p:nvPicPr>
          <p:cNvPr id="675" name="Google Shape;846;p119" descr=""/>
          <p:cNvPicPr/>
          <p:nvPr/>
        </p:nvPicPr>
        <p:blipFill>
          <a:blip r:embed="rId2"/>
          <a:stretch/>
        </p:blipFill>
        <p:spPr>
          <a:xfrm>
            <a:off x="3708000" y="1620360"/>
            <a:ext cx="4084200" cy="3377160"/>
          </a:xfrm>
          <a:prstGeom prst="rect">
            <a:avLst/>
          </a:prstGeom>
          <a:ln w="0">
            <a:noFill/>
          </a:ln>
        </p:spPr>
      </p:pic>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6"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Backends</a:t>
            </a:r>
            <a:endParaRPr b="0" lang="en-US" sz="2400" spc="-1" strike="noStrike">
              <a:latin typeface="Arial"/>
            </a:endParaRPr>
          </a:p>
        </p:txBody>
      </p:sp>
      <p:sp>
        <p:nvSpPr>
          <p:cNvPr id="677" name="PlaceHolder 2"/>
          <p:cNvSpPr>
            <a:spLocks noGrp="1"/>
          </p:cNvSpPr>
          <p:nvPr>
            <p:ph/>
          </p:nvPr>
        </p:nvSpPr>
        <p:spPr>
          <a:xfrm>
            <a:off x="630000" y="1271520"/>
            <a:ext cx="7883280" cy="3238200"/>
          </a:xfrm>
          <a:prstGeom prst="rect">
            <a:avLst/>
          </a:prstGeom>
          <a:noFill/>
          <a:ln w="0">
            <a:noFill/>
          </a:ln>
        </p:spPr>
        <p:txBody>
          <a:bodyPr lIns="0" rIns="68400" tIns="35280" bIns="34200" anchor="t">
            <a:noAutofit/>
          </a:bodyPr>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Backends are the concept that terraform uses to store state</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Defaults to local tfstate file.</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Others available:</a:t>
            </a:r>
            <a:endParaRPr b="0" lang="en-US" sz="1800" spc="-1" strike="noStrike">
              <a:latin typeface="Arial"/>
            </a:endParaRPr>
          </a:p>
          <a:p>
            <a:pPr lvl="1" marL="685800" indent="-27288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S3</a:t>
            </a:r>
            <a:endParaRPr b="0" lang="en-US" sz="1700" spc="-1" strike="noStrike">
              <a:latin typeface="Arial"/>
            </a:endParaRPr>
          </a:p>
          <a:p>
            <a:pPr lvl="1" marL="685800" indent="-27288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HTTP</a:t>
            </a:r>
            <a:endParaRPr b="0" lang="en-US" sz="1700" spc="-1" strike="noStrike">
              <a:latin typeface="Arial"/>
            </a:endParaRPr>
          </a:p>
          <a:p>
            <a:pPr lvl="1" marL="685800" indent="-27288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Consul</a:t>
            </a:r>
            <a:endParaRPr b="0" lang="en-US" sz="1700" spc="-1" strike="noStrike">
              <a:latin typeface="Arial"/>
            </a:endParaRPr>
          </a:p>
          <a:p>
            <a:pPr lvl="1" marL="685800" indent="-27288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Artifactory</a:t>
            </a:r>
            <a:endParaRPr b="0" lang="en-US" sz="1700" spc="-1" strike="noStrike">
              <a:latin typeface="Arial"/>
            </a:endParaRPr>
          </a:p>
          <a:p>
            <a:pPr lvl="1" marL="685800" indent="-27288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Etcd</a:t>
            </a:r>
            <a:endParaRPr b="0" lang="en-US" sz="1700" spc="-1" strike="noStrike">
              <a:latin typeface="Arial"/>
            </a:endParaRPr>
          </a:p>
          <a:p>
            <a:pPr lvl="1" marL="685800" indent="-27288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Terraform Cloud/Enterprise</a:t>
            </a:r>
            <a:endParaRPr b="0" lang="en-US" sz="1700" spc="-1" strike="noStrike">
              <a:latin typeface="Arial"/>
            </a:endParaRPr>
          </a:p>
          <a:p>
            <a:pPr lvl="1" marL="685800" indent="-27288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etc...</a:t>
            </a:r>
            <a:endParaRPr b="0" lang="en-US" sz="1700" spc="-1" strike="noStrike">
              <a:latin typeface="Arial"/>
            </a:endParaRPr>
          </a:p>
        </p:txBody>
      </p:sp>
      <p:sp>
        <p:nvSpPr>
          <p:cNvPr id="678"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3A4F6FA2-ED23-49C9-8AFD-BAE5C0457C51}"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9"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Backends: S3</a:t>
            </a:r>
            <a:endParaRPr b="0" lang="en-US" sz="2400" spc="-1" strike="noStrike">
              <a:latin typeface="Arial"/>
            </a:endParaRPr>
          </a:p>
        </p:txBody>
      </p:sp>
      <p:sp>
        <p:nvSpPr>
          <p:cNvPr id="680" name="PlaceHolder 2"/>
          <p:cNvSpPr>
            <a:spLocks noGrp="1"/>
          </p:cNvSpPr>
          <p:nvPr>
            <p:ph/>
          </p:nvPr>
        </p:nvSpPr>
        <p:spPr>
          <a:xfrm>
            <a:off x="630000" y="1314360"/>
            <a:ext cx="7883280" cy="2878920"/>
          </a:xfrm>
          <a:prstGeom prst="rect">
            <a:avLst/>
          </a:prstGeom>
          <a:noFill/>
          <a:ln w="0">
            <a:noFill/>
          </a:ln>
        </p:spPr>
        <p:txBody>
          <a:bodyPr lIns="0" rIns="68400" tIns="35280" bIns="34200" anchor="t">
            <a:noAutofit/>
          </a:bodyPr>
          <a:p>
            <a:pPr>
              <a:lnSpc>
                <a:spcPct val="115000"/>
              </a:lnSpc>
              <a:tabLst>
                <a:tab algn="l" pos="0"/>
              </a:tabLst>
            </a:pPr>
            <a:r>
              <a:rPr b="0" lang="en-US" sz="1800" spc="-1" strike="noStrike">
                <a:solidFill>
                  <a:srgbClr val="000000"/>
                </a:solidFill>
                <a:latin typeface="Helvetica Neue Light"/>
                <a:ea typeface="Helvetica Neue Light"/>
              </a:rPr>
              <a:t>Because this course is about Terraform with AWS specifically, let’s talk about the S3 state backend:</a:t>
            </a:r>
            <a:endParaRPr b="0" lang="en-US" sz="1800" spc="-1" strike="noStrike">
              <a:latin typeface="Arial"/>
            </a:endParaRPr>
          </a:p>
          <a:p>
            <a:pPr marL="343080" indent="-279360">
              <a:lnSpc>
                <a:spcPct val="115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Uses a bucket and path to an object (the state file) in the bucket for a central place to store state</a:t>
            </a:r>
            <a:endParaRPr b="0" lang="en-US" sz="1800" spc="-1" strike="noStrike">
              <a:latin typeface="Arial"/>
            </a:endParaRPr>
          </a:p>
          <a:p>
            <a:pPr marL="343080" indent="-279360">
              <a:lnSpc>
                <a:spcPct val="115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Supports locking using an AWS Dynamo DB table</a:t>
            </a:r>
            <a:endParaRPr b="0" lang="en-US" sz="1800" spc="-1" strike="noStrike">
              <a:latin typeface="Arial"/>
            </a:endParaRPr>
          </a:p>
          <a:p>
            <a:pPr marL="343080" indent="-279360">
              <a:lnSpc>
                <a:spcPct val="115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See </a:t>
            </a:r>
            <a:r>
              <a:rPr b="0" lang="en-US" sz="1800" spc="-1" strike="noStrike" u="sng">
                <a:solidFill>
                  <a:srgbClr val="0000ff"/>
                </a:solidFill>
                <a:uFillTx/>
                <a:latin typeface="Helvetica Neue Light"/>
                <a:ea typeface="Helvetica Neue Light"/>
                <a:hlinkClick r:id="rId1"/>
              </a:rPr>
              <a:t>https://www.terraform.io/docs/backends/types/s3.html</a:t>
            </a:r>
            <a:r>
              <a:rPr b="0" lang="en-US" sz="1800" spc="-1" strike="noStrike">
                <a:solidFill>
                  <a:srgbClr val="000000"/>
                </a:solidFill>
                <a:latin typeface="Helvetica Neue Light"/>
                <a:ea typeface="Helvetica Neue Light"/>
              </a:rPr>
              <a:t> for more info</a:t>
            </a:r>
            <a:endParaRPr b="0" lang="en-US" sz="1800" spc="-1" strike="noStrike">
              <a:latin typeface="Arial"/>
            </a:endParaRPr>
          </a:p>
        </p:txBody>
      </p:sp>
      <p:sp>
        <p:nvSpPr>
          <p:cNvPr id="681"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F2F9F8ED-A581-4314-AA25-9E94BD6EC335}"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2"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300" spc="-1" strike="noStrike">
                <a:solidFill>
                  <a:srgbClr val="233445"/>
                </a:solidFill>
                <a:latin typeface="Helvetica Neue"/>
                <a:ea typeface="Helvetica Neue"/>
              </a:rPr>
              <a:t>Exercise 10: S3 Backends</a:t>
            </a:r>
            <a:endParaRPr b="0" lang="en-US" sz="2300" spc="-1" strike="noStrike">
              <a:latin typeface="Arial"/>
            </a:endParaRPr>
          </a:p>
        </p:txBody>
      </p:sp>
      <p:sp>
        <p:nvSpPr>
          <p:cNvPr id="683" name="PlaceHolder 2"/>
          <p:cNvSpPr>
            <a:spLocks noGrp="1"/>
          </p:cNvSpPr>
          <p:nvPr>
            <p:ph/>
          </p:nvPr>
        </p:nvSpPr>
        <p:spPr>
          <a:xfrm>
            <a:off x="626760" y="1111320"/>
            <a:ext cx="7883280" cy="3509280"/>
          </a:xfrm>
          <a:prstGeom prst="rect">
            <a:avLst/>
          </a:prstGeom>
          <a:noFill/>
          <a:ln w="0">
            <a:noFill/>
          </a:ln>
        </p:spPr>
        <p:txBody>
          <a:bodyPr lIns="0" rIns="68400" tIns="35280" bIns="34200" anchor="t">
            <a:noAutofit/>
          </a:bodyPr>
          <a:p>
            <a:pPr marL="343080">
              <a:lnSpc>
                <a:spcPct val="90000"/>
              </a:lnSpc>
              <a:tabLst>
                <a:tab algn="l" pos="0"/>
              </a:tabLst>
            </a:pPr>
            <a:endParaRPr b="0" lang="en-US" sz="3200" spc="-1" strike="noStrike">
              <a:latin typeface="Arial"/>
            </a:endParaRPr>
          </a:p>
          <a:p>
            <a:pPr marL="343080">
              <a:lnSpc>
                <a:spcPct val="90000"/>
              </a:lnSpc>
              <a:tabLst>
                <a:tab algn="l" pos="0"/>
              </a:tabLst>
            </a:pPr>
            <a:endParaRPr b="0" lang="en-US" sz="3200" spc="-1" strike="noStrike">
              <a:latin typeface="Arial"/>
            </a:endParaRPr>
          </a:p>
          <a:p>
            <a:pPr marL="343080" algn="ctr">
              <a:lnSpc>
                <a:spcPct val="90000"/>
              </a:lnSpc>
              <a:tabLst>
                <a:tab algn="l" pos="0"/>
              </a:tabLst>
            </a:pPr>
            <a:r>
              <a:rPr b="0" lang="en-US" sz="4500" spc="-1" strike="noStrike" u="sng">
                <a:solidFill>
                  <a:srgbClr val="0000ff"/>
                </a:solidFill>
                <a:uFillTx/>
                <a:latin typeface="Helvetica Neue Light"/>
                <a:ea typeface="Helvetica Neue Light"/>
                <a:hlinkClick r:id="rId1"/>
              </a:rPr>
              <a:t>Exercise 10</a:t>
            </a:r>
            <a:endParaRPr b="0" lang="en-US" sz="4500" spc="-1" strike="noStrike">
              <a:latin typeface="Arial"/>
            </a:endParaRPr>
          </a:p>
          <a:p>
            <a:pPr marL="343080">
              <a:lnSpc>
                <a:spcPct val="90000"/>
              </a:lnSpc>
              <a:tabLst>
                <a:tab algn="l" pos="0"/>
              </a:tabLst>
            </a:pPr>
            <a:endParaRPr b="0" lang="en-US" sz="4500" spc="-1" strike="noStrike">
              <a:latin typeface="Arial"/>
            </a:endParaRPr>
          </a:p>
        </p:txBody>
      </p:sp>
      <p:sp>
        <p:nvSpPr>
          <p:cNvPr id="684"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C0B800E2-FAAC-44AD-AFBF-94360201BF2B}"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5"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300" spc="-1" strike="noStrike">
                <a:solidFill>
                  <a:srgbClr val="233445"/>
                </a:solidFill>
                <a:latin typeface="Helvetica Neue"/>
                <a:ea typeface="Helvetica Neue"/>
              </a:rPr>
              <a:t>Exercise 11: Running an Application in AWS</a:t>
            </a:r>
            <a:endParaRPr b="0" lang="en-US" sz="2300" spc="-1" strike="noStrike">
              <a:latin typeface="Arial"/>
            </a:endParaRPr>
          </a:p>
        </p:txBody>
      </p:sp>
      <p:sp>
        <p:nvSpPr>
          <p:cNvPr id="686" name="PlaceHolder 2"/>
          <p:cNvSpPr>
            <a:spLocks noGrp="1"/>
          </p:cNvSpPr>
          <p:nvPr>
            <p:ph/>
          </p:nvPr>
        </p:nvSpPr>
        <p:spPr>
          <a:xfrm>
            <a:off x="626760" y="1111320"/>
            <a:ext cx="7883280" cy="3509280"/>
          </a:xfrm>
          <a:prstGeom prst="rect">
            <a:avLst/>
          </a:prstGeom>
          <a:noFill/>
          <a:ln w="0">
            <a:noFill/>
          </a:ln>
        </p:spPr>
        <p:txBody>
          <a:bodyPr lIns="0" rIns="68400" tIns="35280" bIns="34200" anchor="t">
            <a:noAutofit/>
          </a:bodyPr>
          <a:p>
            <a:pPr marL="343080">
              <a:lnSpc>
                <a:spcPct val="90000"/>
              </a:lnSpc>
              <a:tabLst>
                <a:tab algn="l" pos="0"/>
              </a:tabLst>
            </a:pPr>
            <a:endParaRPr b="0" lang="en-US" sz="3200" spc="-1" strike="noStrike">
              <a:latin typeface="Arial"/>
            </a:endParaRPr>
          </a:p>
          <a:p>
            <a:pPr marL="343080">
              <a:lnSpc>
                <a:spcPct val="90000"/>
              </a:lnSpc>
              <a:tabLst>
                <a:tab algn="l" pos="0"/>
              </a:tabLst>
            </a:pPr>
            <a:endParaRPr b="0" lang="en-US" sz="3200" spc="-1" strike="noStrike">
              <a:latin typeface="Arial"/>
            </a:endParaRPr>
          </a:p>
          <a:p>
            <a:pPr marL="343080" algn="ctr">
              <a:lnSpc>
                <a:spcPct val="90000"/>
              </a:lnSpc>
              <a:tabLst>
                <a:tab algn="l" pos="0"/>
              </a:tabLst>
            </a:pPr>
            <a:r>
              <a:rPr b="0" lang="en-US" sz="4500" spc="-1" strike="noStrike" u="sng">
                <a:solidFill>
                  <a:srgbClr val="0000ff"/>
                </a:solidFill>
                <a:uFillTx/>
                <a:latin typeface="Helvetica Neue Light"/>
                <a:ea typeface="Helvetica Neue Light"/>
                <a:hlinkClick r:id="rId1"/>
              </a:rPr>
              <a:t>Exercise 11</a:t>
            </a:r>
            <a:endParaRPr b="0" lang="en-US" sz="4500" spc="-1" strike="noStrike">
              <a:latin typeface="Arial"/>
            </a:endParaRPr>
          </a:p>
          <a:p>
            <a:pPr marL="343080">
              <a:lnSpc>
                <a:spcPct val="90000"/>
              </a:lnSpc>
              <a:tabLst>
                <a:tab algn="l" pos="0"/>
              </a:tabLst>
            </a:pPr>
            <a:endParaRPr b="0" lang="en-US" sz="4500" spc="-1" strike="noStrike">
              <a:latin typeface="Arial"/>
            </a:endParaRPr>
          </a:p>
        </p:txBody>
      </p:sp>
      <p:sp>
        <p:nvSpPr>
          <p:cNvPr id="687"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63AF6415-F9CC-4456-B4CC-20BD26E89A2F}"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PlaceHolder 1"/>
          <p:cNvSpPr>
            <a:spLocks noGrp="1"/>
          </p:cNvSpPr>
          <p:nvPr>
            <p:ph type="title"/>
          </p:nvPr>
        </p:nvSpPr>
        <p:spPr>
          <a:xfrm>
            <a:off x="714240" y="24300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Class Structure</a:t>
            </a:r>
            <a:endParaRPr b="0" lang="en-US" sz="2400" spc="-1" strike="noStrike">
              <a:latin typeface="Arial"/>
            </a:endParaRPr>
          </a:p>
        </p:txBody>
      </p:sp>
      <p:sp>
        <p:nvSpPr>
          <p:cNvPr id="363" name="PlaceHolder 2"/>
          <p:cNvSpPr>
            <a:spLocks noGrp="1"/>
          </p:cNvSpPr>
          <p:nvPr>
            <p:ph type="sldNum"/>
          </p:nvPr>
        </p:nvSpPr>
        <p:spPr>
          <a:xfrm>
            <a:off x="8505000" y="4902840"/>
            <a:ext cx="624960" cy="223200"/>
          </a:xfrm>
          <a:prstGeom prst="rect">
            <a:avLst/>
          </a:prstGeom>
          <a:noFill/>
          <a:ln w="0">
            <a:noFill/>
          </a:ln>
        </p:spPr>
        <p:txBody>
          <a:bodyPr lIns="68400" rIns="68400" tIns="34200" bIns="34200" anchor="ctr">
            <a:noAutofit/>
          </a:bodyPr>
          <a:p>
            <a:pPr algn="ctr">
              <a:lnSpc>
                <a:spcPct val="100000"/>
              </a:lnSpc>
              <a:tabLst>
                <a:tab algn="l" pos="0"/>
              </a:tabLst>
            </a:pPr>
            <a:fld id="{673CBB0E-8AD8-4474-A281-F62732A53EB6}"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grpSp>
        <p:nvGrpSpPr>
          <p:cNvPr id="364" name="Google Shape;134;p23"/>
          <p:cNvGrpSpPr/>
          <p:nvPr/>
        </p:nvGrpSpPr>
        <p:grpSpPr>
          <a:xfrm>
            <a:off x="3164400" y="1297800"/>
            <a:ext cx="2814840" cy="3085560"/>
            <a:chOff x="3164400" y="1297800"/>
            <a:chExt cx="2814840" cy="3085560"/>
          </a:xfrm>
        </p:grpSpPr>
        <p:sp>
          <p:nvSpPr>
            <p:cNvPr id="365" name="Google Shape;135;p23"/>
            <p:cNvSpPr/>
            <p:nvPr/>
          </p:nvSpPr>
          <p:spPr>
            <a:xfrm>
              <a:off x="4572000" y="2019240"/>
              <a:ext cx="360" cy="460080"/>
            </a:xfrm>
            <a:custGeom>
              <a:avLst/>
              <a:gdLst/>
              <a:ahLst/>
              <a:rect l="l" t="t" r="r" b="b"/>
              <a:pathLst>
                <a:path w="21600" h="21600">
                  <a:moveTo>
                    <a:pt x="0" y="0"/>
                  </a:moveTo>
                  <a:lnTo>
                    <a:pt x="21600" y="21600"/>
                  </a:lnTo>
                </a:path>
              </a:pathLst>
            </a:custGeom>
            <a:noFill/>
            <a:ln w="9360">
              <a:solidFill>
                <a:srgbClr val="000000"/>
              </a:solidFill>
              <a:round/>
            </a:ln>
          </p:spPr>
          <p:style>
            <a:lnRef idx="0"/>
            <a:fillRef idx="0"/>
            <a:effectRef idx="0"/>
            <a:fontRef idx="minor"/>
          </p:style>
        </p:sp>
        <p:sp>
          <p:nvSpPr>
            <p:cNvPr id="366" name="Google Shape;138;p23"/>
            <p:cNvSpPr/>
            <p:nvPr/>
          </p:nvSpPr>
          <p:spPr>
            <a:xfrm>
              <a:off x="4572000" y="3201840"/>
              <a:ext cx="360" cy="460080"/>
            </a:xfrm>
            <a:custGeom>
              <a:avLst/>
              <a:gdLst/>
              <a:ahLst/>
              <a:rect l="l" t="t" r="r" b="b"/>
              <a:pathLst>
                <a:path w="21600" h="21600">
                  <a:moveTo>
                    <a:pt x="0" y="0"/>
                  </a:moveTo>
                  <a:lnTo>
                    <a:pt x="21600" y="21600"/>
                  </a:lnTo>
                </a:path>
              </a:pathLst>
            </a:custGeom>
            <a:noFill/>
            <a:ln w="9360">
              <a:solidFill>
                <a:srgbClr val="000000"/>
              </a:solidFill>
              <a:round/>
            </a:ln>
          </p:spPr>
          <p:style>
            <a:lnRef idx="0"/>
            <a:fillRef idx="0"/>
            <a:effectRef idx="0"/>
            <a:fontRef idx="minor"/>
          </p:style>
        </p:sp>
        <p:sp>
          <p:nvSpPr>
            <p:cNvPr id="367" name="Google Shape;136;p23"/>
            <p:cNvSpPr/>
            <p:nvPr/>
          </p:nvSpPr>
          <p:spPr>
            <a:xfrm>
              <a:off x="3164400" y="1297800"/>
              <a:ext cx="2814840" cy="720720"/>
            </a:xfrm>
            <a:prstGeom prst="rect">
              <a:avLst/>
            </a:prstGeom>
            <a:solidFill>
              <a:srgbClr val="fb8c00"/>
            </a:solidFill>
            <a:ln w="0">
              <a:noFill/>
            </a:ln>
          </p:spPr>
          <p:style>
            <a:lnRef idx="0"/>
            <a:fillRef idx="0"/>
            <a:effectRef idx="0"/>
            <a:fontRef idx="minor"/>
          </p:style>
          <p:txBody>
            <a:bodyPr lIns="68400" rIns="68400" tIns="68400" bIns="68400" anchor="ctr">
              <a:noAutofit/>
            </a:bodyPr>
            <a:p>
              <a:pPr algn="ctr">
                <a:lnSpc>
                  <a:spcPct val="100000"/>
                </a:lnSpc>
                <a:tabLst>
                  <a:tab algn="l" pos="0"/>
                </a:tabLst>
              </a:pPr>
              <a:r>
                <a:rPr b="1" lang="en-US" sz="1800" spc="-1" strike="noStrike">
                  <a:solidFill>
                    <a:srgbClr val="000000"/>
                  </a:solidFill>
                  <a:latin typeface="Calibri"/>
                  <a:ea typeface="Calibri"/>
                </a:rPr>
                <a:t>Discussion</a:t>
              </a:r>
              <a:endParaRPr b="0" lang="en-US" sz="1800" spc="-1" strike="noStrike">
                <a:latin typeface="Arial"/>
              </a:endParaRPr>
            </a:p>
          </p:txBody>
        </p:sp>
        <p:sp>
          <p:nvSpPr>
            <p:cNvPr id="368" name="Google Shape;137;p23"/>
            <p:cNvSpPr/>
            <p:nvPr/>
          </p:nvSpPr>
          <p:spPr>
            <a:xfrm>
              <a:off x="3164400" y="2480040"/>
              <a:ext cx="2814840" cy="720720"/>
            </a:xfrm>
            <a:prstGeom prst="rect">
              <a:avLst/>
            </a:prstGeom>
            <a:solidFill>
              <a:srgbClr val="f46524"/>
            </a:solidFill>
            <a:ln w="0">
              <a:noFill/>
            </a:ln>
          </p:spPr>
          <p:style>
            <a:lnRef idx="0"/>
            <a:fillRef idx="0"/>
            <a:effectRef idx="0"/>
            <a:fontRef idx="minor"/>
          </p:style>
          <p:txBody>
            <a:bodyPr lIns="68400" rIns="68400" tIns="68400" bIns="68400" anchor="ctr">
              <a:noAutofit/>
            </a:bodyPr>
            <a:p>
              <a:pPr algn="ctr">
                <a:lnSpc>
                  <a:spcPct val="100000"/>
                </a:lnSpc>
                <a:tabLst>
                  <a:tab algn="l" pos="0"/>
                </a:tabLst>
              </a:pPr>
              <a:r>
                <a:rPr b="1" lang="en-US" sz="1800" spc="-1" strike="noStrike">
                  <a:solidFill>
                    <a:srgbClr val="000000"/>
                  </a:solidFill>
                  <a:latin typeface="Calibri"/>
                  <a:ea typeface="Calibri"/>
                </a:rPr>
                <a:t>Exercises</a:t>
              </a:r>
              <a:endParaRPr b="0" lang="en-US" sz="1800" spc="-1" strike="noStrike">
                <a:latin typeface="Arial"/>
              </a:endParaRPr>
            </a:p>
          </p:txBody>
        </p:sp>
        <p:sp>
          <p:nvSpPr>
            <p:cNvPr id="369" name="Google Shape;139;p23"/>
            <p:cNvSpPr/>
            <p:nvPr/>
          </p:nvSpPr>
          <p:spPr>
            <a:xfrm>
              <a:off x="3164400" y="3662640"/>
              <a:ext cx="2814840" cy="720720"/>
            </a:xfrm>
            <a:prstGeom prst="rect">
              <a:avLst/>
            </a:prstGeom>
            <a:solidFill>
              <a:srgbClr val="ff0000"/>
            </a:solidFill>
            <a:ln w="0">
              <a:noFill/>
            </a:ln>
          </p:spPr>
          <p:style>
            <a:lnRef idx="0"/>
            <a:fillRef idx="0"/>
            <a:effectRef idx="0"/>
            <a:fontRef idx="minor"/>
          </p:style>
          <p:txBody>
            <a:bodyPr lIns="68400" rIns="68400" tIns="68400" bIns="68400" anchor="ctr">
              <a:noAutofit/>
            </a:bodyPr>
            <a:p>
              <a:pPr algn="ctr">
                <a:lnSpc>
                  <a:spcPct val="100000"/>
                </a:lnSpc>
                <a:tabLst>
                  <a:tab algn="l" pos="0"/>
                </a:tabLst>
              </a:pPr>
              <a:r>
                <a:rPr b="1" lang="en-US" sz="1800" spc="-1" strike="noStrike">
                  <a:solidFill>
                    <a:srgbClr val="000000"/>
                  </a:solidFill>
                  <a:latin typeface="Calibri"/>
                  <a:ea typeface="Calibri"/>
                </a:rPr>
                <a:t>Experiments</a:t>
              </a:r>
              <a:endParaRPr b="0" lang="en-US" sz="1800" spc="-1" strike="noStrike">
                <a:latin typeface="Arial"/>
              </a:endParaRPr>
            </a:p>
          </p:txBody>
        </p:sp>
      </p:grpSp>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8"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Experimentation Time</a:t>
            </a:r>
            <a:endParaRPr b="0" lang="en-US" sz="2400" spc="-1" strike="noStrike">
              <a:latin typeface="Arial"/>
            </a:endParaRPr>
          </a:p>
        </p:txBody>
      </p:sp>
      <p:sp>
        <p:nvSpPr>
          <p:cNvPr id="689" name="PlaceHolder 2"/>
          <p:cNvSpPr>
            <a:spLocks noGrp="1"/>
          </p:cNvSpPr>
          <p:nvPr>
            <p:ph/>
          </p:nvPr>
        </p:nvSpPr>
        <p:spPr>
          <a:xfrm>
            <a:off x="626760" y="1133280"/>
            <a:ext cx="7883280" cy="3486960"/>
          </a:xfrm>
          <a:prstGeom prst="rect">
            <a:avLst/>
          </a:prstGeom>
          <a:noFill/>
          <a:ln w="0">
            <a:noFill/>
          </a:ln>
        </p:spPr>
        <p:txBody>
          <a:bodyPr lIns="0" rIns="68400" tIns="35280" bIns="34200" anchor="t">
            <a:noAutofit/>
          </a:bodyPr>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Let’s discuss some idea for experiments</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You should be just about armed with all the knowledge you need to explore any part of Terraform you like, groups encouraged!</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What would be most useful to your actual work?</a:t>
            </a:r>
            <a:endParaRPr b="0" lang="en-US" sz="1800" spc="-1" strike="noStrike">
              <a:latin typeface="Arial"/>
            </a:endParaRPr>
          </a:p>
          <a:p>
            <a:pPr>
              <a:lnSpc>
                <a:spcPct val="115000"/>
              </a:lnSpc>
              <a:tabLst>
                <a:tab algn="l" pos="0"/>
              </a:tabLst>
            </a:pPr>
            <a:endParaRPr b="0" lang="en-US" sz="1800" spc="-1" strike="noStrike">
              <a:latin typeface="Arial"/>
            </a:endParaRPr>
          </a:p>
          <a:p>
            <a:pPr>
              <a:lnSpc>
                <a:spcPct val="115000"/>
              </a:lnSpc>
              <a:tabLst>
                <a:tab algn="l" pos="0"/>
              </a:tabLst>
            </a:pPr>
            <a:endParaRPr b="0" lang="en-US" sz="1800" spc="-1" strike="noStrike">
              <a:latin typeface="Arial"/>
            </a:endParaRPr>
          </a:p>
        </p:txBody>
      </p:sp>
      <p:sp>
        <p:nvSpPr>
          <p:cNvPr id="690"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4BF2CD4D-D03E-4EA4-9EEE-2A90AFA23FF7}"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1"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Experimentation Time–Some Ideas</a:t>
            </a:r>
            <a:endParaRPr b="0" lang="en-US" sz="2400" spc="-1" strike="noStrike">
              <a:latin typeface="Arial"/>
            </a:endParaRPr>
          </a:p>
        </p:txBody>
      </p:sp>
      <p:sp>
        <p:nvSpPr>
          <p:cNvPr id="692" name="PlaceHolder 2"/>
          <p:cNvSpPr>
            <a:spLocks noGrp="1"/>
          </p:cNvSpPr>
          <p:nvPr>
            <p:ph/>
          </p:nvPr>
        </p:nvSpPr>
        <p:spPr>
          <a:xfrm>
            <a:off x="626760" y="1133280"/>
            <a:ext cx="7883280" cy="3486960"/>
          </a:xfrm>
          <a:prstGeom prst="rect">
            <a:avLst/>
          </a:prstGeom>
          <a:noFill/>
          <a:ln w="0">
            <a:noFill/>
          </a:ln>
        </p:spPr>
        <p:txBody>
          <a:bodyPr lIns="0" rIns="68400" tIns="35280" bIns="34200" anchor="t">
            <a:noAutofit/>
          </a:bodyPr>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How could you use Terraform from a server that has no internet access?</a:t>
            </a:r>
            <a:endParaRPr b="0" lang="en-US" sz="1800" spc="-1" strike="noStrike">
              <a:latin typeface="Arial"/>
            </a:endParaRPr>
          </a:p>
          <a:p>
            <a:pPr lvl="1" marL="343080" indent="-279360">
              <a:lnSpc>
                <a:spcPct val="115000"/>
              </a:lnSpc>
              <a:buClr>
                <a:srgbClr val="000000"/>
              </a:buClr>
              <a:buFont typeface="Helvetica Neue Light"/>
              <a:buChar char="○"/>
            </a:pPr>
            <a:r>
              <a:rPr b="1" lang="en-US" sz="1800" spc="-1" strike="noStrike">
                <a:solidFill>
                  <a:srgbClr val="000000"/>
                </a:solidFill>
                <a:latin typeface="Helvetica Neue Light"/>
                <a:ea typeface="Consolas"/>
              </a:rPr>
              <a:t>terraform import</a:t>
            </a:r>
            <a:r>
              <a:rPr b="0" lang="en-US" sz="1800" spc="-1" strike="noStrike">
                <a:solidFill>
                  <a:srgbClr val="000000"/>
                </a:solidFill>
                <a:latin typeface="Helvetica Neue Light"/>
                <a:ea typeface="Consolas"/>
              </a:rPr>
              <a:t>, </a:t>
            </a:r>
            <a:r>
              <a:rPr b="1" lang="en-US" sz="1800" spc="-1" strike="noStrike">
                <a:solidFill>
                  <a:srgbClr val="000000"/>
                </a:solidFill>
                <a:latin typeface="Helvetica Neue Light"/>
                <a:ea typeface="Consolas"/>
              </a:rPr>
              <a:t>terraform graph</a:t>
            </a:r>
            <a:endParaRPr b="0" lang="en-US" sz="1800" spc="-1" strike="noStrike">
              <a:latin typeface="Arial"/>
            </a:endParaRPr>
          </a:p>
          <a:p>
            <a:pPr lvl="1" marL="343080" indent="-279360">
              <a:lnSpc>
                <a:spcPct val="115000"/>
              </a:lnSpc>
              <a:buClr>
                <a:srgbClr val="000000"/>
              </a:buClr>
              <a:buFont typeface="Helvetica Neue Light"/>
              <a:buChar char="○"/>
            </a:pPr>
            <a:r>
              <a:rPr b="1" lang="en-US" sz="1800" spc="-1" strike="noStrike">
                <a:solidFill>
                  <a:srgbClr val="000000"/>
                </a:solidFill>
                <a:latin typeface="Helvetica Neue Light"/>
                <a:ea typeface="Consolas"/>
              </a:rPr>
              <a:t>tfenv</a:t>
            </a:r>
            <a:r>
              <a:rPr b="0" lang="en-US" sz="1800" spc="-1" strike="noStrike">
                <a:solidFill>
                  <a:srgbClr val="000000"/>
                </a:solidFill>
                <a:latin typeface="Helvetica Neue Light"/>
                <a:ea typeface="Helvetica Neue Light"/>
              </a:rPr>
              <a:t> for managing versions of the terraform binary</a:t>
            </a:r>
            <a:endParaRPr b="0" lang="en-US" sz="1800" spc="-1" strike="noStrike">
              <a:latin typeface="Arial"/>
            </a:endParaRPr>
          </a:p>
          <a:p>
            <a:pPr lvl="1"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Look at the </a:t>
            </a:r>
            <a:r>
              <a:rPr b="0" lang="en-US" sz="1800" spc="-1" strike="noStrike">
                <a:solidFill>
                  <a:srgbClr val="000000"/>
                </a:solidFill>
                <a:latin typeface="Helvetica Neue Light"/>
                <a:ea typeface="Consolas"/>
              </a:rPr>
              <a:t>student-environments</a:t>
            </a:r>
            <a:r>
              <a:rPr b="0" lang="en-US" sz="1800" spc="-1" strike="noStrike">
                <a:solidFill>
                  <a:srgbClr val="000000"/>
                </a:solidFill>
                <a:latin typeface="Helvetica Neue Light"/>
                <a:ea typeface="Helvetica Neue Light"/>
              </a:rPr>
              <a:t> terraform code in the repo. This is how I set up all of your student accounts/aliases in AWS in prep for this course. Can you identify ways that could be used to improve this terraform?</a:t>
            </a:r>
            <a:endParaRPr b="0" lang="en-US" sz="1800" spc="-1" strike="noStrike">
              <a:latin typeface="Arial"/>
            </a:endParaRPr>
          </a:p>
          <a:p>
            <a:pPr lvl="1"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Terraform gotchas: </a:t>
            </a:r>
            <a:r>
              <a:rPr b="0" lang="en-US" sz="1800" spc="-1" strike="noStrike" u="sng">
                <a:solidFill>
                  <a:srgbClr val="0000ff"/>
                </a:solidFill>
                <a:uFillTx/>
                <a:latin typeface="Helvetica Neue Light"/>
                <a:ea typeface="Helvetica Neue Light"/>
                <a:hlinkClick r:id="rId1"/>
              </a:rPr>
              <a:t>https://blog.gruntwork.io/terraform-tips-tricks-loops-if-statements-and-gotchas-f739bbae55f9</a:t>
            </a:r>
            <a:r>
              <a:rPr b="0" lang="en-US" sz="1800" spc="-1" strike="noStrike">
                <a:solidFill>
                  <a:srgbClr val="000000"/>
                </a:solidFill>
                <a:latin typeface="Helvetica Neue Light"/>
                <a:ea typeface="Helvetica Neue Light"/>
              </a:rPr>
              <a:t> and </a:t>
            </a:r>
            <a:r>
              <a:rPr b="0" lang="en-US" sz="1800" spc="-1" strike="noStrike" u="sng">
                <a:solidFill>
                  <a:srgbClr val="0000ff"/>
                </a:solidFill>
                <a:uFillTx/>
                <a:latin typeface="Helvetica Neue Light"/>
                <a:ea typeface="Helvetica Neue Light"/>
                <a:hlinkClick r:id="rId2"/>
              </a:rPr>
              <a:t>https://heap.io/blog/engineering/terraform-gotchas</a:t>
            </a:r>
            <a:r>
              <a:rPr b="0" lang="en-US" sz="1800" spc="-1" strike="noStrike">
                <a:solidFill>
                  <a:srgbClr val="000000"/>
                </a:solidFill>
                <a:latin typeface="Helvetica Neue Light"/>
                <a:ea typeface="Helvetica Neue Light"/>
              </a:rPr>
              <a:t> </a:t>
            </a:r>
            <a:endParaRPr b="0" lang="en-US" sz="1800" spc="-1" strike="noStrike">
              <a:latin typeface="Arial"/>
            </a:endParaRPr>
          </a:p>
          <a:p>
            <a:pPr>
              <a:lnSpc>
                <a:spcPct val="115000"/>
              </a:lnSpc>
              <a:tabLst>
                <a:tab algn="l" pos="0"/>
              </a:tabLst>
            </a:pPr>
            <a:endParaRPr b="0" lang="en-US" sz="1800" spc="-1" strike="noStrike">
              <a:latin typeface="Arial"/>
            </a:endParaRPr>
          </a:p>
        </p:txBody>
      </p:sp>
      <p:sp>
        <p:nvSpPr>
          <p:cNvPr id="693"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C6149883-0C7B-45F6-801D-0EFAD4A93A7F}"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4" name="PlaceHolder 1"/>
          <p:cNvSpPr>
            <a:spLocks noGrp="1"/>
          </p:cNvSpPr>
          <p:nvPr>
            <p:ph type="title"/>
          </p:nvPr>
        </p:nvSpPr>
        <p:spPr>
          <a:xfrm>
            <a:off x="714240" y="243000"/>
            <a:ext cx="8423280" cy="680400"/>
          </a:xfrm>
          <a:prstGeom prst="rect">
            <a:avLst/>
          </a:prstGeom>
          <a:noFill/>
          <a:ln w="0">
            <a:noFill/>
          </a:ln>
        </p:spPr>
        <p:txBody>
          <a:bodyPr lIns="68400" rIns="68400" tIns="34200" bIns="34200" anchor="ctr">
            <a:noAutofit/>
          </a:bodyPr>
          <a:p>
            <a:pPr>
              <a:lnSpc>
                <a:spcPct val="90000"/>
              </a:lnSpc>
            </a:pPr>
            <a:r>
              <a:rPr b="0" lang="en-US" sz="2400" spc="-1" strike="noStrike">
                <a:solidFill>
                  <a:srgbClr val="233445"/>
                </a:solidFill>
                <a:latin typeface="Helvetica Neue Light"/>
                <a:ea typeface="Helvetica Neue Light"/>
              </a:rPr>
              <a:t>Terraform and Security </a:t>
            </a:r>
            <a:endParaRPr b="0" lang="en-US" sz="2400" spc="-1" strike="noStrike">
              <a:latin typeface="Arial"/>
            </a:endParaRPr>
          </a:p>
        </p:txBody>
      </p:sp>
      <p:sp>
        <p:nvSpPr>
          <p:cNvPr id="695" name="PlaceHolder 2"/>
          <p:cNvSpPr>
            <a:spLocks noGrp="1"/>
          </p:cNvSpPr>
          <p:nvPr>
            <p:ph/>
          </p:nvPr>
        </p:nvSpPr>
        <p:spPr>
          <a:xfrm>
            <a:off x="621000" y="1134000"/>
            <a:ext cx="7883280" cy="3509280"/>
          </a:xfrm>
          <a:prstGeom prst="rect">
            <a:avLst/>
          </a:prstGeom>
          <a:noFill/>
          <a:ln w="0">
            <a:noFill/>
          </a:ln>
        </p:spPr>
        <p:txBody>
          <a:bodyPr lIns="67680" rIns="68400" tIns="35280" bIns="34200" anchor="t">
            <a:noAutofit/>
          </a:bodyPr>
          <a:p>
            <a:pPr marL="457200" indent="-343080">
              <a:lnSpc>
                <a:spcPct val="90000"/>
              </a:lnSpc>
              <a:spcBef>
                <a:spcPts val="799"/>
              </a:spcBef>
              <a:buClr>
                <a:srgbClr val="3f3f3f"/>
              </a:buClr>
              <a:buFont typeface="Helvetica Neue Light"/>
              <a:buChar char="•"/>
            </a:pPr>
            <a:r>
              <a:rPr b="1" lang="en-US" sz="1800" spc="-1" strike="noStrike">
                <a:solidFill>
                  <a:srgbClr val="3f3f3f"/>
                </a:solidFill>
                <a:latin typeface="Helvetica Neue Light"/>
                <a:ea typeface="Helvetica Neue Light"/>
              </a:rPr>
              <a:t>At resource level:</a:t>
            </a:r>
            <a:endParaRPr b="0" lang="en-US" sz="1800" spc="-1" strike="noStrike">
              <a:latin typeface="Arial"/>
            </a:endParaRPr>
          </a:p>
          <a:p>
            <a:pPr lvl="1" marL="914400" indent="-336600">
              <a:lnSpc>
                <a:spcPct val="90000"/>
              </a:lnSpc>
              <a:spcBef>
                <a:spcPts val="400"/>
              </a:spcBef>
              <a:buClr>
                <a:srgbClr val="3f3f3f"/>
              </a:buClr>
              <a:buFont typeface="Helvetica Neue Light"/>
              <a:buChar char="•"/>
            </a:pPr>
            <a:r>
              <a:rPr b="0" lang="en-US" sz="1700" spc="-1" strike="noStrike">
                <a:solidFill>
                  <a:srgbClr val="3f3f3f"/>
                </a:solidFill>
                <a:latin typeface="Helvetica Neue Light"/>
                <a:ea typeface="Helvetica Neue Light"/>
              </a:rPr>
              <a:t>Follow best practices of your cloud provider</a:t>
            </a:r>
            <a:endParaRPr b="0" lang="en-US" sz="1700" spc="-1" strike="noStrike">
              <a:latin typeface="Arial"/>
            </a:endParaRPr>
          </a:p>
          <a:p>
            <a:pPr lvl="1" marL="914400" indent="-336600">
              <a:lnSpc>
                <a:spcPct val="90000"/>
              </a:lnSpc>
              <a:spcBef>
                <a:spcPts val="400"/>
              </a:spcBef>
              <a:buClr>
                <a:srgbClr val="3f3f3f"/>
              </a:buClr>
              <a:buFont typeface="Helvetica Neue Light"/>
              <a:buChar char="•"/>
            </a:pPr>
            <a:r>
              <a:rPr b="0" lang="en-US" sz="1700" spc="-1" strike="noStrike">
                <a:solidFill>
                  <a:srgbClr val="3f3f3f"/>
                </a:solidFill>
                <a:latin typeface="Helvetica Neue Light"/>
                <a:ea typeface="Helvetica Neue Light"/>
              </a:rPr>
              <a:t>Use HTTPS/TLS</a:t>
            </a:r>
            <a:endParaRPr b="0" lang="en-US" sz="1700" spc="-1" strike="noStrike">
              <a:latin typeface="Arial"/>
            </a:endParaRPr>
          </a:p>
          <a:p>
            <a:pPr lvl="1" marL="914400" indent="-336600">
              <a:lnSpc>
                <a:spcPct val="90000"/>
              </a:lnSpc>
              <a:spcBef>
                <a:spcPts val="400"/>
              </a:spcBef>
              <a:buClr>
                <a:srgbClr val="3f3f3f"/>
              </a:buClr>
              <a:buFont typeface="Helvetica Neue Light"/>
              <a:buChar char="•"/>
            </a:pPr>
            <a:r>
              <a:rPr b="0" lang="en-US" sz="1700" spc="-1" strike="noStrike">
                <a:solidFill>
                  <a:srgbClr val="3f3f3f"/>
                </a:solidFill>
                <a:latin typeface="Helvetica Neue Light"/>
                <a:ea typeface="Helvetica Neue Light"/>
              </a:rPr>
              <a:t>Don’t leave unused ports open</a:t>
            </a:r>
            <a:endParaRPr b="0" lang="en-US" sz="1700" spc="-1" strike="noStrike">
              <a:latin typeface="Arial"/>
            </a:endParaRPr>
          </a:p>
          <a:p>
            <a:pPr lvl="1" marL="914400" indent="-336600">
              <a:lnSpc>
                <a:spcPct val="90000"/>
              </a:lnSpc>
              <a:spcBef>
                <a:spcPts val="400"/>
              </a:spcBef>
              <a:buClr>
                <a:srgbClr val="3f3f3f"/>
              </a:buClr>
              <a:buFont typeface="Helvetica Neue Light"/>
              <a:buChar char="•"/>
            </a:pPr>
            <a:r>
              <a:rPr b="0" lang="en-US" sz="1700" spc="-1" strike="noStrike">
                <a:solidFill>
                  <a:srgbClr val="3f3f3f"/>
                </a:solidFill>
                <a:latin typeface="Helvetica Neue Light"/>
                <a:ea typeface="Helvetica Neue Light"/>
              </a:rPr>
              <a:t>Encrypt EVERYTHING!</a:t>
            </a:r>
            <a:endParaRPr b="0" lang="en-US" sz="1700" spc="-1" strike="noStrike">
              <a:latin typeface="Arial"/>
            </a:endParaRPr>
          </a:p>
          <a:p>
            <a:pPr marL="457200" indent="-343080">
              <a:lnSpc>
                <a:spcPct val="90000"/>
              </a:lnSpc>
              <a:spcBef>
                <a:spcPts val="799"/>
              </a:spcBef>
              <a:buClr>
                <a:srgbClr val="3f3f3f"/>
              </a:buClr>
              <a:buFont typeface="Helvetica Neue Light"/>
              <a:buChar char="•"/>
            </a:pPr>
            <a:r>
              <a:rPr b="1" lang="en-US" sz="1800" spc="-1" strike="noStrike">
                <a:solidFill>
                  <a:srgbClr val="3f3f3f"/>
                </a:solidFill>
                <a:latin typeface="Helvetica Neue Light"/>
                <a:ea typeface="Helvetica Neue Light"/>
              </a:rPr>
              <a:t>At code level:</a:t>
            </a:r>
            <a:endParaRPr b="0" lang="en-US" sz="1800" spc="-1" strike="noStrike">
              <a:latin typeface="Arial"/>
            </a:endParaRPr>
          </a:p>
          <a:p>
            <a:pPr lvl="1" marL="914400" indent="-336600">
              <a:lnSpc>
                <a:spcPct val="90000"/>
              </a:lnSpc>
              <a:spcBef>
                <a:spcPts val="400"/>
              </a:spcBef>
              <a:buClr>
                <a:srgbClr val="3f3f3f"/>
              </a:buClr>
              <a:buFont typeface="Helvetica Neue Light"/>
              <a:buChar char="•"/>
            </a:pPr>
            <a:r>
              <a:rPr b="0" lang="en-US" sz="1700" spc="-1" strike="noStrike">
                <a:solidFill>
                  <a:srgbClr val="3f3f3f"/>
                </a:solidFill>
                <a:latin typeface="Helvetica Neue Light"/>
                <a:ea typeface="Helvetica Neue Light"/>
              </a:rPr>
              <a:t>Don’t pass secrets in plain text</a:t>
            </a:r>
            <a:endParaRPr b="0" lang="en-US" sz="1700" spc="-1" strike="noStrike">
              <a:latin typeface="Arial"/>
            </a:endParaRPr>
          </a:p>
          <a:p>
            <a:pPr lvl="1" marL="914400" indent="-336600">
              <a:lnSpc>
                <a:spcPct val="90000"/>
              </a:lnSpc>
              <a:spcBef>
                <a:spcPts val="400"/>
              </a:spcBef>
              <a:buClr>
                <a:srgbClr val="3f3f3f"/>
              </a:buClr>
              <a:buFont typeface="Helvetica Neue Light"/>
              <a:buChar char="•"/>
            </a:pPr>
            <a:r>
              <a:rPr b="0" lang="en-US" sz="1700" spc="-1" strike="noStrike">
                <a:solidFill>
                  <a:srgbClr val="3f3f3f"/>
                </a:solidFill>
                <a:latin typeface="Helvetica Neue Light"/>
                <a:ea typeface="Helvetica Neue Light"/>
              </a:rPr>
              <a:t>Write modules for commonly used configurations</a:t>
            </a:r>
            <a:endParaRPr b="0" lang="en-US" sz="1700" spc="-1" strike="noStrike">
              <a:latin typeface="Arial"/>
            </a:endParaRPr>
          </a:p>
          <a:p>
            <a:pPr lvl="1" marL="914400" indent="-336600">
              <a:lnSpc>
                <a:spcPct val="90000"/>
              </a:lnSpc>
              <a:spcBef>
                <a:spcPts val="400"/>
              </a:spcBef>
              <a:buClr>
                <a:srgbClr val="3f3f3f"/>
              </a:buClr>
              <a:buFont typeface="Helvetica Neue Light"/>
              <a:buChar char="•"/>
            </a:pPr>
            <a:r>
              <a:rPr b="0" lang="en-US" sz="1700" spc="-1" strike="noStrike">
                <a:solidFill>
                  <a:srgbClr val="3f3f3f"/>
                </a:solidFill>
                <a:latin typeface="Helvetica Neue Light"/>
                <a:ea typeface="Helvetica Neue Light"/>
              </a:rPr>
              <a:t>Use a static code scanner</a:t>
            </a:r>
            <a:endParaRPr b="0" lang="en-US" sz="1700" spc="-1" strike="noStrike">
              <a:latin typeface="Arial"/>
            </a:endParaRPr>
          </a:p>
          <a:p>
            <a:pPr lvl="1" marL="914400" indent="-336600">
              <a:lnSpc>
                <a:spcPct val="90000"/>
              </a:lnSpc>
              <a:spcBef>
                <a:spcPts val="400"/>
              </a:spcBef>
              <a:buClr>
                <a:srgbClr val="3f3f3f"/>
              </a:buClr>
              <a:buFont typeface="Helvetica Neue Light"/>
              <a:buChar char="•"/>
            </a:pPr>
            <a:r>
              <a:rPr b="0" lang="en-US" sz="1700" spc="-1" strike="noStrike">
                <a:solidFill>
                  <a:srgbClr val="3f3f3f"/>
                </a:solidFill>
                <a:latin typeface="Helvetica Neue Light"/>
                <a:ea typeface="Helvetica Neue Light"/>
              </a:rPr>
              <a:t>Tag EVERYTHING!</a:t>
            </a:r>
            <a:endParaRPr b="0" lang="en-US" sz="1700" spc="-1" strike="noStrike">
              <a:latin typeface="Arial"/>
            </a:endParaRPr>
          </a:p>
        </p:txBody>
      </p:sp>
      <p:sp>
        <p:nvSpPr>
          <p:cNvPr id="696" name="PlaceHolder 3"/>
          <p:cNvSpPr>
            <a:spLocks noGrp="1"/>
          </p:cNvSpPr>
          <p:nvPr>
            <p:ph type="sldNum"/>
          </p:nvPr>
        </p:nvSpPr>
        <p:spPr>
          <a:xfrm>
            <a:off x="8505000" y="4902840"/>
            <a:ext cx="624960" cy="223200"/>
          </a:xfrm>
          <a:prstGeom prst="rect">
            <a:avLst/>
          </a:prstGeom>
          <a:noFill/>
          <a:ln w="0">
            <a:noFill/>
          </a:ln>
        </p:spPr>
        <p:txBody>
          <a:bodyPr lIns="68400" rIns="68400" tIns="34200" bIns="34200" anchor="ctr">
            <a:noAutofit/>
          </a:bodyPr>
          <a:p>
            <a:pPr algn="ctr">
              <a:lnSpc>
                <a:spcPct val="100000"/>
              </a:lnSpc>
              <a:tabLst>
                <a:tab algn="l" pos="0"/>
              </a:tabLst>
            </a:pPr>
            <a:fld id="{F1C9FF37-557E-4122-BD7D-129FBB4F8A6E}"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7" name="PlaceHolder 1"/>
          <p:cNvSpPr>
            <a:spLocks noGrp="1"/>
          </p:cNvSpPr>
          <p:nvPr>
            <p:ph type="title"/>
          </p:nvPr>
        </p:nvSpPr>
        <p:spPr>
          <a:xfrm>
            <a:off x="714240" y="243000"/>
            <a:ext cx="8423280" cy="680400"/>
          </a:xfrm>
          <a:prstGeom prst="rect">
            <a:avLst/>
          </a:prstGeom>
          <a:noFill/>
          <a:ln w="0">
            <a:noFill/>
          </a:ln>
        </p:spPr>
        <p:txBody>
          <a:bodyPr lIns="0" rIns="0" tIns="0" bIns="0" anchor="ctr">
            <a:noAutofit/>
          </a:bodyPr>
          <a:p>
            <a:pPr>
              <a:lnSpc>
                <a:spcPct val="90000"/>
              </a:lnSpc>
            </a:pPr>
            <a:r>
              <a:rPr b="0" lang="en-US" sz="2400" spc="-1" strike="noStrike">
                <a:solidFill>
                  <a:srgbClr val="233445"/>
                </a:solidFill>
                <a:latin typeface="Helvetica Neue Light"/>
                <a:ea typeface="Helvetica Neue Light"/>
              </a:rPr>
              <a:t>Terraform Cloud/Enterprise</a:t>
            </a:r>
            <a:endParaRPr b="0" lang="en-US" sz="2400" spc="-1" strike="noStrike">
              <a:latin typeface="Arial"/>
            </a:endParaRPr>
          </a:p>
        </p:txBody>
      </p:sp>
      <p:sp>
        <p:nvSpPr>
          <p:cNvPr id="698" name="PlaceHolder 2"/>
          <p:cNvSpPr>
            <a:spLocks noGrp="1"/>
          </p:cNvSpPr>
          <p:nvPr>
            <p:ph/>
          </p:nvPr>
        </p:nvSpPr>
        <p:spPr>
          <a:xfrm>
            <a:off x="621000" y="1134000"/>
            <a:ext cx="7883280" cy="3509280"/>
          </a:xfrm>
          <a:prstGeom prst="rect">
            <a:avLst/>
          </a:prstGeom>
          <a:noFill/>
          <a:ln w="0">
            <a:noFill/>
          </a:ln>
        </p:spPr>
        <p:txBody>
          <a:bodyPr lIns="0" rIns="0" tIns="0" bIns="0" anchor="t">
            <a:normAutofit fontScale="89000"/>
          </a:bodyPr>
          <a:p>
            <a:pPr marL="432000" indent="-324000">
              <a:lnSpc>
                <a:spcPct val="100000"/>
              </a:lnSpc>
              <a:spcBef>
                <a:spcPts val="1417"/>
              </a:spcBef>
              <a:buClr>
                <a:srgbClr val="000000"/>
              </a:buClr>
              <a:buSzPct val="45000"/>
              <a:buFont typeface="Wingdings" charset="2"/>
              <a:buChar char=""/>
            </a:pPr>
            <a:r>
              <a:rPr b="0" lang="en-US" sz="1800" spc="-1" strike="noStrike">
                <a:solidFill>
                  <a:srgbClr val="000000"/>
                </a:solidFill>
                <a:latin typeface="Helvetica Neue Light"/>
              </a:rPr>
              <a:t>Platform for running Terraform jobs</a:t>
            </a:r>
            <a:endParaRPr b="0" lang="en-US"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1800" spc="-1" strike="noStrike">
                <a:solidFill>
                  <a:srgbClr val="000000"/>
                </a:solidFill>
                <a:latin typeface="Helvetica Neue Light"/>
              </a:rPr>
              <a:t>Same platform, two different configurations:</a:t>
            </a:r>
            <a:endParaRPr b="0" lang="en-US" sz="1800" spc="-1" strike="noStrike">
              <a:latin typeface="Arial"/>
            </a:endParaRPr>
          </a:p>
          <a:p>
            <a:pPr lvl="1" marL="864000" indent="-324000">
              <a:lnSpc>
                <a:spcPct val="100000"/>
              </a:lnSpc>
              <a:spcBef>
                <a:spcPts val="1134"/>
              </a:spcBef>
              <a:buClr>
                <a:srgbClr val="000000"/>
              </a:buClr>
              <a:buSzPct val="75000"/>
              <a:buFont typeface="Wingdings" charset="2"/>
              <a:buChar char=""/>
            </a:pPr>
            <a:r>
              <a:rPr b="0" lang="en-US" sz="1800" spc="-1" strike="noStrike">
                <a:solidFill>
                  <a:srgbClr val="000000"/>
                </a:solidFill>
                <a:latin typeface="Helvetica Neue Light"/>
              </a:rPr>
              <a:t>Cloud</a:t>
            </a:r>
            <a:endParaRPr b="0" lang="en-US" sz="1800" spc="-1" strike="noStrike">
              <a:latin typeface="Arial"/>
            </a:endParaRPr>
          </a:p>
          <a:p>
            <a:pPr lvl="2" marL="1296000" indent="-288000">
              <a:lnSpc>
                <a:spcPct val="100000"/>
              </a:lnSpc>
              <a:spcBef>
                <a:spcPts val="850"/>
              </a:spcBef>
              <a:buClr>
                <a:srgbClr val="000000"/>
              </a:buClr>
              <a:buSzPct val="45000"/>
              <a:buFont typeface="Wingdings" charset="2"/>
              <a:buChar char=""/>
            </a:pPr>
            <a:r>
              <a:rPr b="0" lang="en-US" sz="1800" spc="-1" strike="noStrike">
                <a:solidFill>
                  <a:srgbClr val="000000"/>
                </a:solidFill>
                <a:latin typeface="Helvetica Neue Light"/>
              </a:rPr>
              <a:t>You write the Terraform code</a:t>
            </a:r>
            <a:endParaRPr b="0" lang="en-US" sz="1800" spc="-1" strike="noStrike">
              <a:latin typeface="Arial"/>
            </a:endParaRPr>
          </a:p>
          <a:p>
            <a:pPr lvl="2" marL="1296000" indent="-288000">
              <a:lnSpc>
                <a:spcPct val="100000"/>
              </a:lnSpc>
              <a:spcBef>
                <a:spcPts val="850"/>
              </a:spcBef>
              <a:buClr>
                <a:srgbClr val="000000"/>
              </a:buClr>
              <a:buSzPct val="45000"/>
              <a:buFont typeface="Wingdings" charset="2"/>
              <a:buChar char=""/>
            </a:pPr>
            <a:r>
              <a:rPr b="0" lang="en-US" sz="1800" spc="-1" strike="noStrike">
                <a:solidFill>
                  <a:srgbClr val="000000"/>
                </a:solidFill>
                <a:latin typeface="Helvetica Neue Light"/>
              </a:rPr>
              <a:t>You configure the runtime (Env vars, deploy conditions, etc.)</a:t>
            </a:r>
            <a:endParaRPr b="0" lang="en-US" sz="1800" spc="-1" strike="noStrike">
              <a:latin typeface="Arial"/>
            </a:endParaRPr>
          </a:p>
          <a:p>
            <a:pPr lvl="2" marL="1296000" indent="-288000">
              <a:lnSpc>
                <a:spcPct val="100000"/>
              </a:lnSpc>
              <a:spcBef>
                <a:spcPts val="850"/>
              </a:spcBef>
              <a:buClr>
                <a:srgbClr val="000000"/>
              </a:buClr>
              <a:buSzPct val="45000"/>
              <a:buFont typeface="Wingdings" charset="2"/>
              <a:buChar char=""/>
            </a:pPr>
            <a:r>
              <a:rPr b="0" lang="en-US" sz="1800" spc="-1" strike="noStrike">
                <a:solidFill>
                  <a:srgbClr val="000000"/>
                </a:solidFill>
                <a:latin typeface="Helvetica Neue Light"/>
              </a:rPr>
              <a:t>Hashicorp runs/manages the platform</a:t>
            </a:r>
            <a:endParaRPr b="0" lang="en-US" sz="1800" spc="-1" strike="noStrike">
              <a:latin typeface="Arial"/>
            </a:endParaRPr>
          </a:p>
          <a:p>
            <a:pPr lvl="1" marL="864000" indent="-324000">
              <a:lnSpc>
                <a:spcPct val="100000"/>
              </a:lnSpc>
              <a:spcBef>
                <a:spcPts val="1134"/>
              </a:spcBef>
              <a:buClr>
                <a:srgbClr val="000000"/>
              </a:buClr>
              <a:buSzPct val="75000"/>
              <a:buFont typeface="Wingdings" charset="2"/>
              <a:buChar char=""/>
            </a:pPr>
            <a:r>
              <a:rPr b="0" lang="en-US" sz="1800" spc="-1" strike="noStrike">
                <a:solidFill>
                  <a:srgbClr val="000000"/>
                </a:solidFill>
                <a:latin typeface="Helvetica Neue Light"/>
              </a:rPr>
              <a:t>Enterprise</a:t>
            </a:r>
            <a:endParaRPr b="0" lang="en-US" sz="1800" spc="-1" strike="noStrike">
              <a:latin typeface="Arial"/>
            </a:endParaRPr>
          </a:p>
          <a:p>
            <a:pPr lvl="2" marL="1296000" indent="-288000">
              <a:lnSpc>
                <a:spcPct val="100000"/>
              </a:lnSpc>
              <a:spcBef>
                <a:spcPts val="850"/>
              </a:spcBef>
              <a:buClr>
                <a:srgbClr val="000000"/>
              </a:buClr>
              <a:buSzPct val="45000"/>
              <a:buFont typeface="Wingdings" charset="2"/>
              <a:buChar char=""/>
            </a:pPr>
            <a:r>
              <a:rPr b="0" lang="en-US" sz="1800" spc="-1" strike="noStrike">
                <a:solidFill>
                  <a:srgbClr val="000000"/>
                </a:solidFill>
                <a:latin typeface="Helvetica Neue Light"/>
              </a:rPr>
              <a:t>You write the Terraform code</a:t>
            </a:r>
            <a:endParaRPr b="0" lang="en-US" sz="1800" spc="-1" strike="noStrike">
              <a:latin typeface="Arial"/>
            </a:endParaRPr>
          </a:p>
          <a:p>
            <a:pPr lvl="2" marL="1296000" indent="-288000">
              <a:lnSpc>
                <a:spcPct val="100000"/>
              </a:lnSpc>
              <a:spcBef>
                <a:spcPts val="850"/>
              </a:spcBef>
              <a:buClr>
                <a:srgbClr val="000000"/>
              </a:buClr>
              <a:buSzPct val="45000"/>
              <a:buFont typeface="Wingdings" charset="2"/>
              <a:buChar char=""/>
            </a:pPr>
            <a:r>
              <a:rPr b="0" lang="en-US" sz="1800" spc="-1" strike="noStrike">
                <a:solidFill>
                  <a:srgbClr val="000000"/>
                </a:solidFill>
                <a:latin typeface="Helvetica Neue Light"/>
              </a:rPr>
              <a:t>You configure the runtime (Env vars, deploy conditions, etc.)</a:t>
            </a:r>
            <a:endParaRPr b="0" lang="en-US" sz="1800" spc="-1" strike="noStrike">
              <a:latin typeface="Arial"/>
            </a:endParaRPr>
          </a:p>
          <a:p>
            <a:pPr lvl="2" marL="1296000" indent="-288000">
              <a:lnSpc>
                <a:spcPct val="100000"/>
              </a:lnSpc>
              <a:spcBef>
                <a:spcPts val="850"/>
              </a:spcBef>
              <a:buClr>
                <a:srgbClr val="000000"/>
              </a:buClr>
              <a:buSzPct val="45000"/>
              <a:buFont typeface="Wingdings" charset="2"/>
              <a:buChar char=""/>
            </a:pPr>
            <a:r>
              <a:rPr b="0" lang="en-US" sz="1800" spc="-1" strike="noStrike">
                <a:solidFill>
                  <a:srgbClr val="000000"/>
                </a:solidFill>
                <a:latin typeface="Helvetica Neue Light"/>
              </a:rPr>
              <a:t>You run/manage the platform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9" name="PlaceHolder 1"/>
          <p:cNvSpPr>
            <a:spLocks noGrp="1"/>
          </p:cNvSpPr>
          <p:nvPr>
            <p:ph type="title"/>
          </p:nvPr>
        </p:nvSpPr>
        <p:spPr>
          <a:xfrm>
            <a:off x="714240" y="243000"/>
            <a:ext cx="8423280" cy="680400"/>
          </a:xfrm>
          <a:prstGeom prst="rect">
            <a:avLst/>
          </a:prstGeom>
          <a:noFill/>
          <a:ln w="0">
            <a:noFill/>
          </a:ln>
        </p:spPr>
        <p:txBody>
          <a:bodyPr lIns="0" rIns="0" tIns="0" bIns="0" anchor="ctr">
            <a:noAutofit/>
          </a:bodyPr>
          <a:p>
            <a:pPr>
              <a:lnSpc>
                <a:spcPct val="90000"/>
              </a:lnSpc>
            </a:pPr>
            <a:r>
              <a:rPr b="0" lang="en-US" sz="2400" spc="-1" strike="noStrike">
                <a:solidFill>
                  <a:srgbClr val="233445"/>
                </a:solidFill>
                <a:latin typeface="Helvetica Neue Light"/>
                <a:ea typeface="Helvetica Neue Light"/>
              </a:rPr>
              <a:t>Terraform Cloud Terminology</a:t>
            </a:r>
            <a:endParaRPr b="0" lang="en-US" sz="2400" spc="-1" strike="noStrike">
              <a:latin typeface="Arial"/>
            </a:endParaRPr>
          </a:p>
        </p:txBody>
      </p:sp>
      <p:sp>
        <p:nvSpPr>
          <p:cNvPr id="700" name="PlaceHolder 2"/>
          <p:cNvSpPr>
            <a:spLocks noGrp="1"/>
          </p:cNvSpPr>
          <p:nvPr>
            <p:ph/>
          </p:nvPr>
        </p:nvSpPr>
        <p:spPr>
          <a:xfrm>
            <a:off x="621000" y="1134000"/>
            <a:ext cx="7883280" cy="350928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1" lang="en-US" sz="1800" spc="-1" strike="noStrike">
                <a:solidFill>
                  <a:srgbClr val="000000"/>
                </a:solidFill>
                <a:latin typeface="Helvetica Neue Light"/>
              </a:rPr>
              <a:t>Organizations –</a:t>
            </a:r>
            <a:r>
              <a:rPr b="0" lang="en-US" sz="1800" spc="-1" strike="noStrike">
                <a:solidFill>
                  <a:srgbClr val="000000"/>
                </a:solidFill>
                <a:latin typeface="Helvetica Neue Light"/>
              </a:rPr>
              <a:t> A private space where teams can share different infrastructure workspaces</a:t>
            </a:r>
            <a:endParaRPr b="0" lang="en-US" sz="1800" spc="-1" strike="noStrike">
              <a:latin typeface="Arial"/>
            </a:endParaRPr>
          </a:p>
          <a:p>
            <a:pPr marL="432000" indent="-324000">
              <a:lnSpc>
                <a:spcPct val="100000"/>
              </a:lnSpc>
              <a:spcBef>
                <a:spcPts val="1417"/>
              </a:spcBef>
              <a:buClr>
                <a:srgbClr val="000000"/>
              </a:buClr>
              <a:buSzPct val="45000"/>
              <a:buFont typeface="Wingdings" charset="2"/>
              <a:buChar char=""/>
            </a:pPr>
            <a:r>
              <a:rPr b="1" lang="en-US" sz="1800" spc="-1" strike="noStrike">
                <a:solidFill>
                  <a:srgbClr val="000000"/>
                </a:solidFill>
                <a:latin typeface="Helvetica Neue Light"/>
              </a:rPr>
              <a:t>Workspaces –</a:t>
            </a:r>
            <a:r>
              <a:rPr b="0" lang="en-US" sz="1800" spc="-1" strike="noStrike">
                <a:solidFill>
                  <a:srgbClr val="000000"/>
                </a:solidFill>
                <a:latin typeface="Helvetica Neue Light"/>
              </a:rPr>
              <a:t> A shared infrastructure space, has it’s own variables, state and configuration.</a:t>
            </a:r>
            <a:endParaRPr b="0" lang="en-US" sz="1800" spc="-1" strike="noStrike">
              <a:latin typeface="Arial"/>
            </a:endParaRPr>
          </a:p>
          <a:p>
            <a:pPr marL="432000" indent="-324000">
              <a:lnSpc>
                <a:spcPct val="100000"/>
              </a:lnSpc>
              <a:spcBef>
                <a:spcPts val="1417"/>
              </a:spcBef>
              <a:buClr>
                <a:srgbClr val="000000"/>
              </a:buClr>
              <a:buSzPct val="45000"/>
              <a:buFont typeface="Wingdings" charset="2"/>
              <a:buChar char=""/>
            </a:pPr>
            <a:r>
              <a:rPr b="1" lang="en-US" sz="1800" spc="-1" strike="noStrike">
                <a:solidFill>
                  <a:srgbClr val="000000"/>
                </a:solidFill>
                <a:latin typeface="Helvetica Neue Light"/>
              </a:rPr>
              <a:t>VCS Provider –</a:t>
            </a:r>
            <a:r>
              <a:rPr b="0" lang="en-US" sz="1800" spc="-1" strike="noStrike">
                <a:solidFill>
                  <a:srgbClr val="000000"/>
                </a:solidFill>
                <a:latin typeface="Helvetica Neue Light"/>
              </a:rPr>
              <a:t> An external code repository, I.E. GitHub, Bitbucket, Gitlab, etc...</a:t>
            </a:r>
            <a:endParaRPr b="0" lang="en-US" sz="1800" spc="-1" strike="noStrike">
              <a:latin typeface="Arial"/>
            </a:endParaRPr>
          </a:p>
          <a:p>
            <a:pPr marL="432000" indent="-324000">
              <a:lnSpc>
                <a:spcPct val="100000"/>
              </a:lnSpc>
              <a:spcBef>
                <a:spcPts val="1417"/>
              </a:spcBef>
              <a:buClr>
                <a:srgbClr val="000000"/>
              </a:buClr>
              <a:buSzPct val="45000"/>
              <a:buFont typeface="Wingdings" charset="2"/>
              <a:buChar char=""/>
            </a:pPr>
            <a:r>
              <a:rPr b="1" lang="en-US" sz="1800" spc="-1" strike="noStrike">
                <a:solidFill>
                  <a:srgbClr val="000000"/>
                </a:solidFill>
                <a:latin typeface="Helvetica Neue Light"/>
              </a:rPr>
              <a:t>Runs – </a:t>
            </a:r>
            <a:r>
              <a:rPr b="0" lang="en-US" sz="1800" spc="-1" strike="noStrike">
                <a:solidFill>
                  <a:srgbClr val="000000"/>
                </a:solidFill>
                <a:latin typeface="Helvetica Neue Light"/>
              </a:rPr>
              <a:t>One or more execution(s) of terraform plan, terraform apply</a:t>
            </a:r>
            <a:endParaRPr b="0" lang="en-US" sz="1800" spc="-1" strike="noStrike">
              <a:latin typeface="Arial"/>
            </a:endParaRPr>
          </a:p>
          <a:p>
            <a:pPr marL="432000" indent="-324000">
              <a:lnSpc>
                <a:spcPct val="100000"/>
              </a:lnSpc>
              <a:spcBef>
                <a:spcPts val="1417"/>
              </a:spcBef>
              <a:buClr>
                <a:srgbClr val="000000"/>
              </a:buClr>
              <a:buSzPct val="45000"/>
              <a:buFont typeface="Wingdings" charset="2"/>
              <a:buChar char=""/>
            </a:pPr>
            <a:r>
              <a:rPr b="1" lang="en-US" sz="1800" spc="-1" strike="noStrike">
                <a:solidFill>
                  <a:srgbClr val="000000"/>
                </a:solidFill>
                <a:latin typeface="Helvetica Neue Light"/>
              </a:rPr>
              <a:t>States –</a:t>
            </a:r>
            <a:r>
              <a:rPr b="0" lang="en-US" sz="1800" spc="-1" strike="noStrike">
                <a:solidFill>
                  <a:srgbClr val="000000"/>
                </a:solidFill>
                <a:latin typeface="Helvetica Neue Light"/>
              </a:rPr>
              <a:t> History of changes in Terraform state between runs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1" name="PlaceHolder 1"/>
          <p:cNvSpPr>
            <a:spLocks noGrp="1"/>
          </p:cNvSpPr>
          <p:nvPr>
            <p:ph type="title"/>
          </p:nvPr>
        </p:nvSpPr>
        <p:spPr>
          <a:xfrm>
            <a:off x="714240" y="243000"/>
            <a:ext cx="8423280" cy="680400"/>
          </a:xfrm>
          <a:prstGeom prst="rect">
            <a:avLst/>
          </a:prstGeom>
          <a:noFill/>
          <a:ln w="0">
            <a:noFill/>
          </a:ln>
        </p:spPr>
        <p:txBody>
          <a:bodyPr lIns="0" rIns="0" tIns="0" bIns="0" anchor="ctr">
            <a:noAutofit/>
          </a:bodyPr>
          <a:p>
            <a:pPr>
              <a:lnSpc>
                <a:spcPct val="90000"/>
              </a:lnSpc>
            </a:pPr>
            <a:r>
              <a:rPr b="0" lang="en-US" sz="2400" spc="-1" strike="noStrike">
                <a:solidFill>
                  <a:srgbClr val="233445"/>
                </a:solidFill>
                <a:latin typeface="Helvetica Neue Light"/>
                <a:ea typeface="Helvetica Neue Light"/>
              </a:rPr>
              <a:t>Terraform Cloud Terminology</a:t>
            </a:r>
            <a:endParaRPr b="0" lang="en-US" sz="2400" spc="-1" strike="noStrike">
              <a:latin typeface="Arial"/>
            </a:endParaRPr>
          </a:p>
        </p:txBody>
      </p:sp>
      <p:pic>
        <p:nvPicPr>
          <p:cNvPr id="702" name="" descr=""/>
          <p:cNvPicPr/>
          <p:nvPr/>
        </p:nvPicPr>
        <p:blipFill>
          <a:blip r:embed="rId1"/>
          <a:stretch/>
        </p:blipFill>
        <p:spPr>
          <a:xfrm>
            <a:off x="360" y="1445760"/>
            <a:ext cx="9143280" cy="2897280"/>
          </a:xfrm>
          <a:prstGeom prst="rect">
            <a:avLst/>
          </a:prstGeom>
          <a:ln w="0">
            <a:noFill/>
          </a:ln>
        </p:spPr>
      </p:pic>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3" name="PlaceHolder 1"/>
          <p:cNvSpPr>
            <a:spLocks noGrp="1"/>
          </p:cNvSpPr>
          <p:nvPr>
            <p:ph type="title"/>
          </p:nvPr>
        </p:nvSpPr>
        <p:spPr>
          <a:xfrm>
            <a:off x="714240" y="243000"/>
            <a:ext cx="8423280" cy="680400"/>
          </a:xfrm>
          <a:prstGeom prst="rect">
            <a:avLst/>
          </a:prstGeom>
          <a:noFill/>
          <a:ln w="0">
            <a:noFill/>
          </a:ln>
        </p:spPr>
        <p:txBody>
          <a:bodyPr lIns="0" rIns="0" tIns="0" bIns="0" anchor="ctr">
            <a:noAutofit/>
          </a:bodyPr>
          <a:p>
            <a:pPr>
              <a:lnSpc>
                <a:spcPct val="90000"/>
              </a:lnSpc>
            </a:pPr>
            <a:r>
              <a:rPr b="0" lang="en-US" sz="2400" spc="-1" strike="noStrike">
                <a:solidFill>
                  <a:srgbClr val="233445"/>
                </a:solidFill>
                <a:latin typeface="Helvetica Neue Light"/>
                <a:ea typeface="Helvetica Neue Light"/>
              </a:rPr>
              <a:t>Terraform Cloud Workflow Types</a:t>
            </a:r>
            <a:endParaRPr b="0" lang="en-US" sz="2400" spc="-1" strike="noStrike">
              <a:latin typeface="Arial"/>
            </a:endParaRPr>
          </a:p>
        </p:txBody>
      </p:sp>
      <p:sp>
        <p:nvSpPr>
          <p:cNvPr id="704" name="PlaceHolder 2"/>
          <p:cNvSpPr>
            <a:spLocks noGrp="1"/>
          </p:cNvSpPr>
          <p:nvPr>
            <p:ph/>
          </p:nvPr>
        </p:nvSpPr>
        <p:spPr>
          <a:xfrm>
            <a:off x="621000" y="1134000"/>
            <a:ext cx="7883280" cy="350928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1" lang="en-US" sz="1800" spc="-1" strike="noStrike">
                <a:solidFill>
                  <a:srgbClr val="000000"/>
                </a:solidFill>
                <a:latin typeface="Helvetica Neue Light"/>
              </a:rPr>
              <a:t>Version Control Workflow –</a:t>
            </a:r>
            <a:r>
              <a:rPr b="0" lang="en-US" sz="1800" spc="-1" strike="noStrike">
                <a:solidFill>
                  <a:srgbClr val="000000"/>
                </a:solidFill>
                <a:latin typeface="Helvetica Neue Light"/>
              </a:rPr>
              <a:t> Polls VCS for changes to repository, can configure branch, directory, approvals</a:t>
            </a:r>
            <a:endParaRPr b="0" lang="en-US" sz="1800" spc="-1" strike="noStrike">
              <a:latin typeface="Arial"/>
            </a:endParaRPr>
          </a:p>
          <a:p>
            <a:pPr marL="432000" indent="-324000">
              <a:lnSpc>
                <a:spcPct val="100000"/>
              </a:lnSpc>
              <a:spcBef>
                <a:spcPts val="1417"/>
              </a:spcBef>
              <a:buClr>
                <a:srgbClr val="000000"/>
              </a:buClr>
              <a:buSzPct val="45000"/>
              <a:buFont typeface="Wingdings" charset="2"/>
              <a:buChar char=""/>
            </a:pPr>
            <a:r>
              <a:rPr b="1" lang="en-US" sz="1800" spc="-1" strike="noStrike">
                <a:solidFill>
                  <a:srgbClr val="000000"/>
                </a:solidFill>
                <a:latin typeface="Helvetica Neue Light"/>
              </a:rPr>
              <a:t>CLI-driven Workflow –</a:t>
            </a:r>
            <a:r>
              <a:rPr b="0" lang="en-US" sz="1800" spc="-1" strike="noStrike">
                <a:solidFill>
                  <a:srgbClr val="000000"/>
                </a:solidFill>
                <a:latin typeface="Helvetica Neue Light"/>
              </a:rPr>
              <a:t> Link local files, state, run from Terraform Cloud backend</a:t>
            </a:r>
            <a:endParaRPr b="0" lang="en-US" sz="1800" spc="-1" strike="noStrike">
              <a:latin typeface="Arial"/>
            </a:endParaRPr>
          </a:p>
          <a:p>
            <a:pPr marL="432000" indent="-324000">
              <a:lnSpc>
                <a:spcPct val="100000"/>
              </a:lnSpc>
              <a:spcBef>
                <a:spcPts val="1417"/>
              </a:spcBef>
              <a:buClr>
                <a:srgbClr val="000000"/>
              </a:buClr>
              <a:buSzPct val="45000"/>
              <a:buFont typeface="Wingdings" charset="2"/>
              <a:buChar char=""/>
            </a:pPr>
            <a:r>
              <a:rPr b="1" lang="en-US" sz="1800" spc="-1" strike="noStrike">
                <a:solidFill>
                  <a:srgbClr val="000000"/>
                </a:solidFill>
                <a:latin typeface="Helvetica Neue Light"/>
              </a:rPr>
              <a:t>API-driven Workflow –</a:t>
            </a:r>
            <a:r>
              <a:rPr b="0" lang="en-US" sz="1800" spc="-1" strike="noStrike">
                <a:solidFill>
                  <a:srgbClr val="000000"/>
                </a:solidFill>
                <a:latin typeface="Helvetica Neue Light"/>
              </a:rPr>
              <a:t> Invoke Terraform Cloud APIs from other systems to start new runs (eg: Jenkins, GitHub actions, on-prem, etc)</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5" name="PlaceHolder 1"/>
          <p:cNvSpPr>
            <a:spLocks noGrp="1"/>
          </p:cNvSpPr>
          <p:nvPr>
            <p:ph type="title"/>
          </p:nvPr>
        </p:nvSpPr>
        <p:spPr>
          <a:xfrm>
            <a:off x="714240" y="243000"/>
            <a:ext cx="8423280" cy="680400"/>
          </a:xfrm>
          <a:prstGeom prst="rect">
            <a:avLst/>
          </a:prstGeom>
          <a:noFill/>
          <a:ln w="0">
            <a:noFill/>
          </a:ln>
        </p:spPr>
        <p:txBody>
          <a:bodyPr lIns="0" rIns="0" tIns="0" bIns="0" anchor="ctr">
            <a:noAutofit/>
          </a:bodyPr>
          <a:p>
            <a:pPr>
              <a:lnSpc>
                <a:spcPct val="90000"/>
              </a:lnSpc>
            </a:pPr>
            <a:r>
              <a:rPr b="0" lang="en-US" sz="2400" spc="-1" strike="noStrike">
                <a:solidFill>
                  <a:srgbClr val="233445"/>
                </a:solidFill>
                <a:latin typeface="Helvetica Neue Light"/>
                <a:ea typeface="Helvetica Neue Light"/>
              </a:rPr>
              <a:t>Terraform Cloud/Enterprise Advantages</a:t>
            </a:r>
            <a:endParaRPr b="0" lang="en-US" sz="2400" spc="-1" strike="noStrike">
              <a:latin typeface="Arial"/>
            </a:endParaRPr>
          </a:p>
        </p:txBody>
      </p:sp>
      <p:sp>
        <p:nvSpPr>
          <p:cNvPr id="706" name="PlaceHolder 2"/>
          <p:cNvSpPr>
            <a:spLocks noGrp="1"/>
          </p:cNvSpPr>
          <p:nvPr>
            <p:ph/>
          </p:nvPr>
        </p:nvSpPr>
        <p:spPr>
          <a:xfrm>
            <a:off x="621000" y="1134000"/>
            <a:ext cx="7883280" cy="350928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1800" spc="-1" strike="noStrike">
                <a:solidFill>
                  <a:srgbClr val="000000"/>
                </a:solidFill>
                <a:latin typeface="Helvetica Neue Light"/>
              </a:rPr>
              <a:t>Central point of control for infra</a:t>
            </a:r>
            <a:endParaRPr b="0" lang="en-US"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1800" spc="-1" strike="noStrike">
                <a:solidFill>
                  <a:srgbClr val="000000"/>
                </a:solidFill>
                <a:latin typeface="Helvetica Neue Light"/>
              </a:rPr>
              <a:t>Private Module Repository</a:t>
            </a:r>
            <a:endParaRPr b="0" lang="en-US"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1800" spc="-1" strike="noStrike">
                <a:solidFill>
                  <a:srgbClr val="000000"/>
                </a:solidFill>
                <a:latin typeface="Helvetica Neue Light"/>
              </a:rPr>
              <a:t>Cost Estimation</a:t>
            </a:r>
            <a:endParaRPr b="0" lang="en-US"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1800" spc="-1" strike="noStrike">
                <a:solidFill>
                  <a:srgbClr val="000000"/>
                </a:solidFill>
                <a:latin typeface="Helvetica Neue Light"/>
              </a:rPr>
              <a:t>Graphical visew of infra changes</a:t>
            </a:r>
            <a:endParaRPr b="0" lang="en-US"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1800" spc="-1" strike="noStrike">
                <a:solidFill>
                  <a:srgbClr val="000000"/>
                </a:solidFill>
                <a:latin typeface="Helvetica Neue Light"/>
              </a:rPr>
              <a:t>Audit Logging (Enterprise)</a:t>
            </a:r>
            <a:endParaRPr b="0" lang="en-US"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1800" spc="-1" strike="noStrike">
                <a:solidFill>
                  <a:srgbClr val="000000"/>
                </a:solidFill>
                <a:latin typeface="Helvetica Neue Light"/>
              </a:rPr>
              <a:t>SAML SSO (Enterprise)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7" name="PlaceHolder 1"/>
          <p:cNvSpPr>
            <a:spLocks noGrp="1"/>
          </p:cNvSpPr>
          <p:nvPr>
            <p:ph type="title"/>
          </p:nvPr>
        </p:nvSpPr>
        <p:spPr>
          <a:xfrm>
            <a:off x="714240" y="243000"/>
            <a:ext cx="8423280" cy="680400"/>
          </a:xfrm>
          <a:prstGeom prst="rect">
            <a:avLst/>
          </a:prstGeom>
          <a:noFill/>
          <a:ln w="0">
            <a:noFill/>
          </a:ln>
        </p:spPr>
        <p:txBody>
          <a:bodyPr lIns="0" rIns="0" tIns="0" bIns="0" anchor="ctr">
            <a:noAutofit/>
          </a:bodyPr>
          <a:p>
            <a:pPr>
              <a:lnSpc>
                <a:spcPct val="90000"/>
              </a:lnSpc>
            </a:pPr>
            <a:r>
              <a:rPr b="0" lang="en-US" sz="2400" spc="-1" strike="noStrike">
                <a:solidFill>
                  <a:srgbClr val="233445"/>
                </a:solidFill>
                <a:latin typeface="Helvetica Neue Light"/>
                <a:ea typeface="Helvetica Neue Light"/>
              </a:rPr>
              <a:t>Terraform Cloud</a:t>
            </a:r>
            <a:endParaRPr b="0" lang="en-US" sz="2400" spc="-1" strike="noStrike">
              <a:latin typeface="Arial"/>
            </a:endParaRPr>
          </a:p>
        </p:txBody>
      </p:sp>
      <p:sp>
        <p:nvSpPr>
          <p:cNvPr id="708" name="PlaceHolder 2"/>
          <p:cNvSpPr>
            <a:spLocks noGrp="1"/>
          </p:cNvSpPr>
          <p:nvPr>
            <p:ph/>
          </p:nvPr>
        </p:nvSpPr>
        <p:spPr>
          <a:xfrm>
            <a:off x="621000" y="1134000"/>
            <a:ext cx="7883280" cy="3509280"/>
          </a:xfrm>
          <a:prstGeom prst="rect">
            <a:avLst/>
          </a:prstGeom>
          <a:noFill/>
          <a:ln w="0">
            <a:noFill/>
          </a:ln>
        </p:spPr>
        <p:txBody>
          <a:bodyPr lIns="0" rIns="0" tIns="0" bIns="0" anchor="ctr">
            <a:normAutofit/>
          </a:bodyPr>
          <a:p>
            <a:pPr algn="ctr">
              <a:lnSpc>
                <a:spcPct val="100000"/>
              </a:lnSpc>
              <a:spcBef>
                <a:spcPts val="1440"/>
              </a:spcBef>
            </a:pPr>
            <a:r>
              <a:rPr b="0" lang="en-US" sz="8000" spc="-1" strike="noStrike">
                <a:solidFill>
                  <a:srgbClr val="000000"/>
                </a:solidFill>
                <a:latin typeface="Helvetica Neue Light"/>
              </a:rPr>
              <a:t>Demo</a:t>
            </a:r>
            <a:endParaRPr b="0" lang="en-US" sz="8000" spc="-1" strike="noStrike">
              <a:latin typeface="Arial"/>
            </a:endParaRPr>
          </a:p>
        </p:txBody>
      </p:sp>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9" name="PlaceHolder 1"/>
          <p:cNvSpPr>
            <a:spLocks noGrp="1"/>
          </p:cNvSpPr>
          <p:nvPr>
            <p:ph type="title"/>
          </p:nvPr>
        </p:nvSpPr>
        <p:spPr>
          <a:xfrm>
            <a:off x="714240" y="243000"/>
            <a:ext cx="8423280" cy="680400"/>
          </a:xfrm>
          <a:prstGeom prst="rect">
            <a:avLst/>
          </a:prstGeom>
          <a:noFill/>
          <a:ln w="0">
            <a:noFill/>
          </a:ln>
        </p:spPr>
        <p:txBody>
          <a:bodyPr lIns="0" rIns="0" tIns="0" bIns="0" anchor="ctr">
            <a:noAutofit/>
          </a:bodyPr>
          <a:p>
            <a:pPr>
              <a:lnSpc>
                <a:spcPct val="90000"/>
              </a:lnSpc>
            </a:pPr>
            <a:r>
              <a:rPr b="0" lang="en-US" sz="2400" spc="-1" strike="noStrike">
                <a:solidFill>
                  <a:srgbClr val="233445"/>
                </a:solidFill>
                <a:latin typeface="Helvetica Neue Light"/>
                <a:ea typeface="Helvetica Neue Light"/>
              </a:rPr>
              <a:t>Sentinel</a:t>
            </a:r>
            <a:endParaRPr b="0" lang="en-US" sz="2400" spc="-1" strike="noStrike">
              <a:latin typeface="Arial"/>
            </a:endParaRPr>
          </a:p>
        </p:txBody>
      </p:sp>
      <p:sp>
        <p:nvSpPr>
          <p:cNvPr id="710" name="PlaceHolder 2"/>
          <p:cNvSpPr>
            <a:spLocks noGrp="1"/>
          </p:cNvSpPr>
          <p:nvPr>
            <p:ph/>
          </p:nvPr>
        </p:nvSpPr>
        <p:spPr>
          <a:xfrm>
            <a:off x="621000" y="1134000"/>
            <a:ext cx="7883280" cy="350928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1800" spc="-1" strike="noStrike">
                <a:solidFill>
                  <a:srgbClr val="000000"/>
                </a:solidFill>
                <a:latin typeface="Helvetica Neue Light"/>
              </a:rPr>
              <a:t>Policy-as-code framework for Terraform Cloud/Enterprise</a:t>
            </a:r>
            <a:endParaRPr b="0" lang="en-US"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1800" spc="-1" strike="noStrike">
                <a:solidFill>
                  <a:srgbClr val="000000"/>
                </a:solidFill>
                <a:latin typeface="Helvetica Neue Light"/>
              </a:rPr>
              <a:t>Write assertions for Terraform runs</a:t>
            </a:r>
            <a:endParaRPr b="0" lang="en-US" sz="1800" spc="-1" strike="noStrike">
              <a:latin typeface="Arial"/>
            </a:endParaRPr>
          </a:p>
        </p:txBody>
      </p:sp>
      <p:pic>
        <p:nvPicPr>
          <p:cNvPr id="711" name="" descr=""/>
          <p:cNvPicPr/>
          <p:nvPr/>
        </p:nvPicPr>
        <p:blipFill>
          <a:blip r:embed="rId1"/>
          <a:stretch/>
        </p:blipFill>
        <p:spPr>
          <a:xfrm>
            <a:off x="685800" y="2057400"/>
            <a:ext cx="7682400" cy="276228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PlaceHolder 1"/>
          <p:cNvSpPr>
            <a:spLocks noGrp="1"/>
          </p:cNvSpPr>
          <p:nvPr>
            <p:ph type="title"/>
          </p:nvPr>
        </p:nvSpPr>
        <p:spPr>
          <a:xfrm>
            <a:off x="714240" y="24300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Discussion</a:t>
            </a:r>
            <a:endParaRPr b="0" lang="en-US" sz="2400" spc="-1" strike="noStrike">
              <a:latin typeface="Arial"/>
            </a:endParaRPr>
          </a:p>
        </p:txBody>
      </p:sp>
      <p:sp>
        <p:nvSpPr>
          <p:cNvPr id="371" name="PlaceHolder 2"/>
          <p:cNvSpPr>
            <a:spLocks noGrp="1"/>
          </p:cNvSpPr>
          <p:nvPr>
            <p:ph/>
          </p:nvPr>
        </p:nvSpPr>
        <p:spPr>
          <a:xfrm>
            <a:off x="621000" y="1134000"/>
            <a:ext cx="7883280" cy="3509280"/>
          </a:xfrm>
          <a:prstGeom prst="rect">
            <a:avLst/>
          </a:prstGeom>
          <a:noFill/>
          <a:ln w="0">
            <a:noFill/>
          </a:ln>
        </p:spPr>
        <p:txBody>
          <a:bodyPr lIns="67680" rIns="68400" tIns="35280" bIns="34200" anchor="t">
            <a:noAutofit/>
          </a:bodyPr>
          <a:p>
            <a:pPr marL="343080" indent="-279360">
              <a:lnSpc>
                <a:spcPct val="115000"/>
              </a:lnSpc>
              <a:buClr>
                <a:srgbClr val="3f3f3f"/>
              </a:buClr>
              <a:buFont typeface="Helvetica Neue Light"/>
              <a:buChar char="•"/>
            </a:pPr>
            <a:r>
              <a:rPr b="0" lang="en-US" sz="1800" spc="-1" strike="noStrike">
                <a:solidFill>
                  <a:srgbClr val="3f3f3f"/>
                </a:solidFill>
                <a:latin typeface="Helvetica Neue Light"/>
                <a:ea typeface="Helvetica Neue Light"/>
              </a:rPr>
              <a:t>Lecture-style presentation</a:t>
            </a:r>
            <a:endParaRPr b="0" lang="en-US" sz="1800" spc="-1" strike="noStrike">
              <a:latin typeface="Arial"/>
            </a:endParaRPr>
          </a:p>
          <a:p>
            <a:pPr marL="343080">
              <a:lnSpc>
                <a:spcPct val="115000"/>
              </a:lnSpc>
              <a:tabLst>
                <a:tab algn="l" pos="0"/>
              </a:tabLst>
            </a:pPr>
            <a:endParaRPr b="0" lang="en-US" sz="1800" spc="-1" strike="noStrike">
              <a:latin typeface="Arial"/>
            </a:endParaRPr>
          </a:p>
          <a:p>
            <a:pPr marL="343080" indent="-279360">
              <a:lnSpc>
                <a:spcPct val="115000"/>
              </a:lnSpc>
              <a:buClr>
                <a:srgbClr val="3f3f3f"/>
              </a:buClr>
              <a:buFont typeface="Helvetica Neue Light"/>
              <a:buChar char="•"/>
              <a:tabLst>
                <a:tab algn="l" pos="0"/>
              </a:tabLst>
            </a:pPr>
            <a:r>
              <a:rPr b="0" lang="en-US" sz="1800" spc="-1" strike="noStrike">
                <a:solidFill>
                  <a:srgbClr val="3f3f3f"/>
                </a:solidFill>
                <a:latin typeface="Helvetica Neue Light"/>
                <a:ea typeface="Helvetica Neue Light"/>
              </a:rPr>
              <a:t>Questions and thoughts are welcome at any time</a:t>
            </a:r>
            <a:endParaRPr b="0" lang="en-US" sz="1800" spc="-1" strike="noStrike">
              <a:latin typeface="Arial"/>
            </a:endParaRPr>
          </a:p>
          <a:p>
            <a:pPr marL="343080">
              <a:lnSpc>
                <a:spcPct val="115000"/>
              </a:lnSpc>
              <a:tabLst>
                <a:tab algn="l" pos="0"/>
              </a:tabLst>
            </a:pPr>
            <a:endParaRPr b="0" lang="en-US" sz="1800" spc="-1" strike="noStrike">
              <a:latin typeface="Arial"/>
            </a:endParaRPr>
          </a:p>
          <a:p>
            <a:pPr marL="343080" indent="-279360">
              <a:lnSpc>
                <a:spcPct val="115000"/>
              </a:lnSpc>
              <a:buClr>
                <a:srgbClr val="3f3f3f"/>
              </a:buClr>
              <a:buFont typeface="Helvetica Neue Light"/>
              <a:buChar char="•"/>
              <a:tabLst>
                <a:tab algn="l" pos="0"/>
              </a:tabLst>
            </a:pPr>
            <a:r>
              <a:rPr b="0" lang="en-US" sz="1800" spc="-1" strike="noStrike">
                <a:solidFill>
                  <a:srgbClr val="3f3f3f"/>
                </a:solidFill>
                <a:latin typeface="Helvetica Neue Light"/>
                <a:ea typeface="Helvetica Neue Light"/>
              </a:rPr>
              <a:t>Tangents are welcome as well–this part of the course should be interactive and stimulating</a:t>
            </a:r>
            <a:endParaRPr b="0" lang="en-US" sz="1800" spc="-1" strike="noStrike">
              <a:latin typeface="Arial"/>
            </a:endParaRPr>
          </a:p>
          <a:p>
            <a:pPr marL="177840" indent="-63360">
              <a:lnSpc>
                <a:spcPct val="90000"/>
              </a:lnSpc>
              <a:tabLst>
                <a:tab algn="l" pos="0"/>
              </a:tabLst>
            </a:pPr>
            <a:endParaRPr b="0" lang="en-US" sz="1800" spc="-1" strike="noStrike">
              <a:latin typeface="Arial"/>
            </a:endParaRPr>
          </a:p>
          <a:p>
            <a:pPr marL="177840" indent="-63360">
              <a:lnSpc>
                <a:spcPct val="90000"/>
              </a:lnSpc>
              <a:tabLst>
                <a:tab algn="l" pos="0"/>
              </a:tabLst>
            </a:pPr>
            <a:endParaRPr b="0" lang="en-US" sz="1800" spc="-1" strike="noStrike">
              <a:latin typeface="Arial"/>
            </a:endParaRPr>
          </a:p>
          <a:p>
            <a:pPr marL="177840" indent="-63360">
              <a:lnSpc>
                <a:spcPct val="90000"/>
              </a:lnSpc>
              <a:tabLst>
                <a:tab algn="l" pos="0"/>
              </a:tabLst>
            </a:pPr>
            <a:endParaRPr b="0" lang="en-US" sz="1800" spc="-1" strike="noStrike">
              <a:latin typeface="Arial"/>
            </a:endParaRPr>
          </a:p>
        </p:txBody>
      </p:sp>
      <p:sp>
        <p:nvSpPr>
          <p:cNvPr id="372" name="PlaceHolder 3"/>
          <p:cNvSpPr>
            <a:spLocks noGrp="1"/>
          </p:cNvSpPr>
          <p:nvPr>
            <p:ph type="sldNum"/>
          </p:nvPr>
        </p:nvSpPr>
        <p:spPr>
          <a:xfrm>
            <a:off x="8505000" y="4902840"/>
            <a:ext cx="624960" cy="223200"/>
          </a:xfrm>
          <a:prstGeom prst="rect">
            <a:avLst/>
          </a:prstGeom>
          <a:noFill/>
          <a:ln w="0">
            <a:noFill/>
          </a:ln>
        </p:spPr>
        <p:txBody>
          <a:bodyPr lIns="68400" rIns="68400" tIns="34200" bIns="34200" anchor="ctr">
            <a:noAutofit/>
          </a:bodyPr>
          <a:p>
            <a:pPr algn="ctr">
              <a:lnSpc>
                <a:spcPct val="100000"/>
              </a:lnSpc>
              <a:tabLst>
                <a:tab algn="l" pos="0"/>
              </a:tabLst>
            </a:pPr>
            <a:fld id="{F6D4CCC4-2E87-44C4-BC52-76FEDF2F0909}"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2" name="PlaceHolder 1"/>
          <p:cNvSpPr>
            <a:spLocks noGrp="1"/>
          </p:cNvSpPr>
          <p:nvPr>
            <p:ph type="title"/>
          </p:nvPr>
        </p:nvSpPr>
        <p:spPr>
          <a:xfrm>
            <a:off x="3620880" y="792000"/>
            <a:ext cx="5478480" cy="713520"/>
          </a:xfrm>
          <a:prstGeom prst="rect">
            <a:avLst/>
          </a:prstGeom>
          <a:noFill/>
          <a:ln w="0">
            <a:noFill/>
          </a:ln>
        </p:spPr>
        <p:txBody>
          <a:bodyPr lIns="0" rIns="68400" tIns="0" bIns="27000" anchor="ctr">
            <a:noAutofit/>
          </a:bodyPr>
          <a:p>
            <a:pPr marL="50760" algn="ctr">
              <a:lnSpc>
                <a:spcPct val="100000"/>
              </a:lnSpc>
              <a:tabLst>
                <a:tab algn="l" pos="0"/>
              </a:tabLst>
            </a:pPr>
            <a:r>
              <a:rPr b="1" i="1" lang="en-US" sz="2400" spc="-1" strike="noStrike">
                <a:solidFill>
                  <a:srgbClr val="f17e3a"/>
                </a:solidFill>
                <a:latin typeface="Helvetica Neue"/>
                <a:ea typeface="Helvetica Neue"/>
              </a:rPr>
              <a:t>YOU’RE NOW READY FOR THE WILD WORLD OF TERRAFORM</a:t>
            </a:r>
            <a:endParaRPr b="0" lang="en-US" sz="2400" spc="-1" strike="noStrike">
              <a:latin typeface="Arial"/>
            </a:endParaRPr>
          </a:p>
          <a:p>
            <a:pPr marL="50760" algn="ctr">
              <a:lnSpc>
                <a:spcPct val="100000"/>
              </a:lnSpc>
              <a:tabLst>
                <a:tab algn="l" pos="0"/>
              </a:tabLst>
            </a:pPr>
            <a:endParaRPr b="0" lang="en-US" sz="2400" spc="-1" strike="noStrike">
              <a:latin typeface="Arial"/>
            </a:endParaRPr>
          </a:p>
          <a:p>
            <a:pPr marL="50760" algn="ctr">
              <a:lnSpc>
                <a:spcPct val="100000"/>
              </a:lnSpc>
              <a:tabLst>
                <a:tab algn="l" pos="0"/>
              </a:tabLst>
            </a:pPr>
            <a:r>
              <a:rPr b="0" i="1" lang="en-US" sz="2400" spc="-1" strike="noStrike">
                <a:solidFill>
                  <a:srgbClr val="233445"/>
                </a:solidFill>
                <a:latin typeface="Helvetica Neue Light"/>
                <a:ea typeface="Helvetica Neue Light"/>
              </a:rPr>
              <a:t>THANKS FOR BEING HERE!</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3"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What should I do now?</a:t>
            </a:r>
            <a:endParaRPr b="0" lang="en-US" sz="2400" spc="-1" strike="noStrike">
              <a:latin typeface="Arial"/>
            </a:endParaRPr>
          </a:p>
        </p:txBody>
      </p:sp>
      <p:sp>
        <p:nvSpPr>
          <p:cNvPr id="714" name="PlaceHolder 2"/>
          <p:cNvSpPr>
            <a:spLocks noGrp="1"/>
          </p:cNvSpPr>
          <p:nvPr>
            <p:ph/>
          </p:nvPr>
        </p:nvSpPr>
        <p:spPr>
          <a:xfrm>
            <a:off x="626760" y="1143360"/>
            <a:ext cx="7883280" cy="3477600"/>
          </a:xfrm>
          <a:prstGeom prst="rect">
            <a:avLst/>
          </a:prstGeom>
          <a:noFill/>
          <a:ln w="0">
            <a:noFill/>
          </a:ln>
        </p:spPr>
        <p:txBody>
          <a:bodyPr lIns="0" rIns="68400" tIns="35280" bIns="34200" anchor="t">
            <a:noAutofit/>
          </a:bodyPr>
          <a:p>
            <a:pPr>
              <a:lnSpc>
                <a:spcPct val="115000"/>
              </a:lnSpc>
              <a:tabLst>
                <a:tab algn="l" pos="0"/>
              </a:tabLst>
            </a:pPr>
            <a:endParaRPr b="0" lang="en-US" sz="3200" spc="-1" strike="noStrike">
              <a:latin typeface="Arial"/>
            </a:endParaRPr>
          </a:p>
          <a:p>
            <a:pPr marL="343080" indent="-279360">
              <a:lnSpc>
                <a:spcPct val="115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Get in touch at any time: </a:t>
            </a:r>
            <a:r>
              <a:rPr b="0" lang="en-US" sz="1800" spc="-1" strike="noStrike" u="sng">
                <a:solidFill>
                  <a:srgbClr val="0563c1"/>
                </a:solidFill>
                <a:uFillTx/>
                <a:latin typeface="Helvetica Neue Light"/>
                <a:ea typeface="Helvetica Neue Light"/>
              </a:rPr>
              <a:t>chris@devbyaccident.com</a:t>
            </a:r>
            <a:endParaRPr b="0" lang="en-US" sz="1800" spc="-1" strike="noStrike">
              <a:latin typeface="Arial"/>
            </a:endParaRPr>
          </a:p>
          <a:p>
            <a:pPr marL="343080" indent="-279360">
              <a:lnSpc>
                <a:spcPct val="115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Take what you’ve learned, experiment, and then experiment some more!</a:t>
            </a:r>
            <a:endParaRPr b="0" lang="en-US" sz="1800" spc="-1" strike="noStrike">
              <a:latin typeface="Arial"/>
            </a:endParaRPr>
          </a:p>
          <a:p>
            <a:pPr marL="343080" indent="-279360">
              <a:lnSpc>
                <a:spcPct val="115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Get involved in the Terraform community</a:t>
            </a:r>
            <a:endParaRPr b="0" lang="en-US" sz="1800" spc="-1" strike="noStrike">
              <a:latin typeface="Arial"/>
            </a:endParaRPr>
          </a:p>
          <a:p>
            <a:pPr marL="343080" indent="-279360">
              <a:lnSpc>
                <a:spcPct val="115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Follow releases, Github issues, etc.</a:t>
            </a:r>
            <a:endParaRPr b="0" lang="en-US" sz="1800" spc="-1" strike="noStrike">
              <a:latin typeface="Arial"/>
            </a:endParaRPr>
          </a:p>
          <a:p>
            <a:pPr lvl="1" marL="685800" indent="-272880">
              <a:lnSpc>
                <a:spcPct val="115000"/>
              </a:lnSpc>
              <a:buClr>
                <a:srgbClr val="000000"/>
              </a:buClr>
              <a:buFont typeface="Helvetica Neue Light"/>
              <a:buChar char="○"/>
              <a:tabLst>
                <a:tab algn="l" pos="0"/>
              </a:tabLst>
            </a:pPr>
            <a:r>
              <a:rPr b="0" lang="en-US" sz="1700" spc="-1" strike="noStrike">
                <a:solidFill>
                  <a:srgbClr val="000000"/>
                </a:solidFill>
                <a:latin typeface="Helvetica Neue Light"/>
                <a:ea typeface="Helvetica Neue Light"/>
              </a:rPr>
              <a:t>It’s the best way to stay up on the current state of affairs!</a:t>
            </a:r>
            <a:endParaRPr b="0" lang="en-US" sz="1700" spc="-1" strike="noStrike">
              <a:latin typeface="Arial"/>
            </a:endParaRPr>
          </a:p>
        </p:txBody>
      </p:sp>
      <p:sp>
        <p:nvSpPr>
          <p:cNvPr id="715"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86A667B7-4447-45E0-B5D9-8720F93FE1E1}" type="slidenum">
              <a:rPr b="0" lang="en-US" sz="1200" spc="-1" strike="noStrike">
                <a:solidFill>
                  <a:srgbClr val="ffffff"/>
                </a:solidFill>
                <a:latin typeface="Helvetica Neue Light"/>
                <a:ea typeface="Helvetica Neue Light"/>
              </a:rPr>
              <a:t>119</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6" name="PlaceHolder 1"/>
          <p:cNvSpPr>
            <a:spLocks noGrp="1"/>
          </p:cNvSpPr>
          <p:nvPr>
            <p:ph type="sldNum"/>
          </p:nvPr>
        </p:nvSpPr>
        <p:spPr>
          <a:xfrm>
            <a:off x="8505000" y="4902840"/>
            <a:ext cx="624960" cy="223200"/>
          </a:xfrm>
          <a:prstGeom prst="rect">
            <a:avLst/>
          </a:prstGeom>
          <a:noFill/>
          <a:ln w="0">
            <a:noFill/>
          </a:ln>
        </p:spPr>
        <p:txBody>
          <a:bodyPr lIns="68400" rIns="68400" tIns="34200" bIns="34200" anchor="ctr">
            <a:noAutofit/>
          </a:bodyPr>
          <a:p>
            <a:pPr algn="ctr">
              <a:lnSpc>
                <a:spcPct val="100000"/>
              </a:lnSpc>
              <a:tabLst>
                <a:tab algn="l" pos="0"/>
              </a:tabLst>
            </a:pPr>
            <a:fld id="{68425F1C-F52D-4FF4-A8A6-7647621342DE}" type="slidenum">
              <a:rPr b="0" lang="en-US" sz="1200" spc="-1" strike="noStrike">
                <a:solidFill>
                  <a:srgbClr val="ffffff"/>
                </a:solidFill>
                <a:latin typeface="Helvetica Neue Light"/>
                <a:ea typeface="Helvetica Neue Light"/>
              </a:rPr>
              <a:t>119</a:t>
            </a:fld>
            <a:endParaRPr b="0" lang="en-US" sz="1200" spc="-1" strike="noStrike">
              <a:latin typeface="Times New Roman"/>
            </a:endParaRPr>
          </a:p>
        </p:txBody>
      </p:sp>
      <p:pic>
        <p:nvPicPr>
          <p:cNvPr id="717" name="Google Shape;913;p129" descr=""/>
          <p:cNvPicPr/>
          <p:nvPr/>
        </p:nvPicPr>
        <p:blipFill>
          <a:blip r:embed="rId1"/>
          <a:stretch/>
        </p:blipFill>
        <p:spPr>
          <a:xfrm>
            <a:off x="0" y="0"/>
            <a:ext cx="9141120" cy="514296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PlaceHolder 1"/>
          <p:cNvSpPr>
            <a:spLocks noGrp="1"/>
          </p:cNvSpPr>
          <p:nvPr>
            <p:ph type="title"/>
          </p:nvPr>
        </p:nvSpPr>
        <p:spPr>
          <a:xfrm>
            <a:off x="714240" y="24300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Exercises</a:t>
            </a:r>
            <a:endParaRPr b="0" lang="en-US" sz="2400" spc="-1" strike="noStrike">
              <a:latin typeface="Arial"/>
            </a:endParaRPr>
          </a:p>
        </p:txBody>
      </p:sp>
      <p:sp>
        <p:nvSpPr>
          <p:cNvPr id="374" name="PlaceHolder 2"/>
          <p:cNvSpPr>
            <a:spLocks noGrp="1"/>
          </p:cNvSpPr>
          <p:nvPr>
            <p:ph/>
          </p:nvPr>
        </p:nvSpPr>
        <p:spPr>
          <a:xfrm>
            <a:off x="621000" y="1134000"/>
            <a:ext cx="7883280" cy="3509280"/>
          </a:xfrm>
          <a:prstGeom prst="rect">
            <a:avLst/>
          </a:prstGeom>
          <a:noFill/>
          <a:ln w="0">
            <a:noFill/>
          </a:ln>
        </p:spPr>
        <p:txBody>
          <a:bodyPr lIns="67680" rIns="68400" tIns="35280" bIns="34200" anchor="t">
            <a:noAutofit/>
          </a:bodyPr>
          <a:p>
            <a:pPr marL="343080" indent="-291960">
              <a:lnSpc>
                <a:spcPct val="115000"/>
              </a:lnSpc>
              <a:buClr>
                <a:srgbClr val="3f3f3f"/>
              </a:buClr>
              <a:buFont typeface="Helvetica Neue Light"/>
              <a:buChar char="●"/>
            </a:pPr>
            <a:r>
              <a:rPr b="0" lang="en-US" sz="2000" spc="-1" strike="noStrike">
                <a:solidFill>
                  <a:srgbClr val="3f3f3f"/>
                </a:solidFill>
                <a:latin typeface="Helvetica Neue Light"/>
                <a:ea typeface="Helvetica Neue Light"/>
              </a:rPr>
              <a:t>Groups of 2-3 recommended</a:t>
            </a:r>
            <a:endParaRPr b="0" lang="en-US" sz="2000" spc="-1" strike="noStrike">
              <a:latin typeface="Arial"/>
            </a:endParaRPr>
          </a:p>
          <a:p>
            <a:pPr lvl="1" marL="685800" indent="-291960">
              <a:lnSpc>
                <a:spcPct val="115000"/>
              </a:lnSpc>
              <a:buClr>
                <a:srgbClr val="3f3f3f"/>
              </a:buClr>
              <a:buFont typeface="Helvetica Neue Light"/>
              <a:buChar char="○"/>
            </a:pPr>
            <a:r>
              <a:rPr b="0" lang="en-US" sz="2000" spc="-1" strike="noStrike">
                <a:solidFill>
                  <a:srgbClr val="3f3f3f"/>
                </a:solidFill>
                <a:latin typeface="Helvetica Neue Light"/>
                <a:ea typeface="Helvetica Neue Light"/>
              </a:rPr>
              <a:t>i.e., You are encouraged to work through things together, but may work individually if you wish</a:t>
            </a:r>
            <a:endParaRPr b="0" lang="en-US" sz="2000" spc="-1" strike="noStrike">
              <a:latin typeface="Arial"/>
            </a:endParaRPr>
          </a:p>
          <a:p>
            <a:pPr>
              <a:lnSpc>
                <a:spcPct val="100000"/>
              </a:lnSpc>
            </a:pPr>
            <a:endParaRPr b="0" lang="en-US" sz="2000" spc="-1" strike="noStrike">
              <a:latin typeface="Arial"/>
            </a:endParaRPr>
          </a:p>
          <a:p>
            <a:pPr marL="343080" indent="-291960">
              <a:lnSpc>
                <a:spcPct val="115000"/>
              </a:lnSpc>
              <a:buClr>
                <a:srgbClr val="3f3f3f"/>
              </a:buClr>
              <a:buFont typeface="Helvetica Neue Light"/>
              <a:buChar char="●"/>
            </a:pPr>
            <a:r>
              <a:rPr b="0" lang="en-US" sz="2000" spc="-1" strike="noStrike">
                <a:solidFill>
                  <a:srgbClr val="3f3f3f"/>
                </a:solidFill>
                <a:latin typeface="Helvetica Neue Light"/>
                <a:ea typeface="Helvetica Neue Light"/>
              </a:rPr>
              <a:t>I’m here to help if you’re stuck or have questions </a:t>
            </a:r>
            <a:endParaRPr b="0" lang="en-US" sz="2000" spc="-1" strike="noStrike">
              <a:latin typeface="Arial"/>
            </a:endParaRPr>
          </a:p>
          <a:p>
            <a:pPr marL="177840" indent="-63360">
              <a:lnSpc>
                <a:spcPct val="90000"/>
              </a:lnSpc>
              <a:tabLst>
                <a:tab algn="l" pos="0"/>
              </a:tabLst>
            </a:pPr>
            <a:endParaRPr b="0" lang="en-US" sz="2000" spc="-1" strike="noStrike">
              <a:latin typeface="Arial"/>
            </a:endParaRPr>
          </a:p>
          <a:p>
            <a:pPr marL="177840" indent="-63360">
              <a:lnSpc>
                <a:spcPct val="90000"/>
              </a:lnSpc>
              <a:tabLst>
                <a:tab algn="l" pos="0"/>
              </a:tabLst>
            </a:pPr>
            <a:endParaRPr b="0" lang="en-US" sz="2000" spc="-1" strike="noStrike">
              <a:latin typeface="Arial"/>
            </a:endParaRPr>
          </a:p>
          <a:p>
            <a:pPr marL="177840" indent="-63360">
              <a:lnSpc>
                <a:spcPct val="90000"/>
              </a:lnSpc>
              <a:tabLst>
                <a:tab algn="l" pos="0"/>
              </a:tabLst>
            </a:pPr>
            <a:endParaRPr b="0" lang="en-US" sz="2000" spc="-1" strike="noStrike">
              <a:latin typeface="Arial"/>
            </a:endParaRPr>
          </a:p>
          <a:p>
            <a:pPr marL="177840" indent="-63360">
              <a:lnSpc>
                <a:spcPct val="90000"/>
              </a:lnSpc>
              <a:tabLst>
                <a:tab algn="l" pos="0"/>
              </a:tabLst>
            </a:pPr>
            <a:endParaRPr b="0" lang="en-US" sz="2000" spc="-1" strike="noStrike">
              <a:latin typeface="Arial"/>
            </a:endParaRPr>
          </a:p>
        </p:txBody>
      </p:sp>
      <p:sp>
        <p:nvSpPr>
          <p:cNvPr id="375" name="PlaceHolder 3"/>
          <p:cNvSpPr>
            <a:spLocks noGrp="1"/>
          </p:cNvSpPr>
          <p:nvPr>
            <p:ph type="sldNum"/>
          </p:nvPr>
        </p:nvSpPr>
        <p:spPr>
          <a:xfrm>
            <a:off x="8505000" y="4902840"/>
            <a:ext cx="624960" cy="223200"/>
          </a:xfrm>
          <a:prstGeom prst="rect">
            <a:avLst/>
          </a:prstGeom>
          <a:noFill/>
          <a:ln w="0">
            <a:noFill/>
          </a:ln>
        </p:spPr>
        <p:txBody>
          <a:bodyPr lIns="68400" rIns="68400" tIns="34200" bIns="34200" anchor="ctr">
            <a:noAutofit/>
          </a:bodyPr>
          <a:p>
            <a:pPr algn="ctr">
              <a:lnSpc>
                <a:spcPct val="100000"/>
              </a:lnSpc>
              <a:tabLst>
                <a:tab algn="l" pos="0"/>
              </a:tabLst>
            </a:pPr>
            <a:fld id="{9640EF8B-F838-4B79-997E-5991DAD224BD}"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PlaceHolder 1"/>
          <p:cNvSpPr>
            <a:spLocks noGrp="1"/>
          </p:cNvSpPr>
          <p:nvPr>
            <p:ph type="title"/>
          </p:nvPr>
        </p:nvSpPr>
        <p:spPr>
          <a:xfrm>
            <a:off x="714240" y="24300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Experiments</a:t>
            </a:r>
            <a:endParaRPr b="0" lang="en-US" sz="2400" spc="-1" strike="noStrike">
              <a:latin typeface="Arial"/>
            </a:endParaRPr>
          </a:p>
        </p:txBody>
      </p:sp>
      <p:sp>
        <p:nvSpPr>
          <p:cNvPr id="377" name="PlaceHolder 2"/>
          <p:cNvSpPr>
            <a:spLocks noGrp="1"/>
          </p:cNvSpPr>
          <p:nvPr>
            <p:ph/>
          </p:nvPr>
        </p:nvSpPr>
        <p:spPr>
          <a:xfrm>
            <a:off x="621000" y="1134000"/>
            <a:ext cx="7883280" cy="3509280"/>
          </a:xfrm>
          <a:prstGeom prst="rect">
            <a:avLst/>
          </a:prstGeom>
          <a:noFill/>
          <a:ln w="0">
            <a:noFill/>
          </a:ln>
        </p:spPr>
        <p:txBody>
          <a:bodyPr lIns="67680" rIns="68400" tIns="35280" bIns="34200" anchor="t">
            <a:noAutofit/>
          </a:bodyPr>
          <a:p>
            <a:pPr marL="343080" indent="-291960">
              <a:lnSpc>
                <a:spcPct val="115000"/>
              </a:lnSpc>
              <a:buClr>
                <a:srgbClr val="3f3f3f"/>
              </a:buClr>
              <a:buFont typeface="Helvetica Neue Light"/>
              <a:buChar char="●"/>
            </a:pPr>
            <a:r>
              <a:rPr b="0" lang="en-US" sz="2000" spc="-1" strike="noStrike">
                <a:solidFill>
                  <a:srgbClr val="3f3f3f"/>
                </a:solidFill>
                <a:latin typeface="Helvetica Neue Light"/>
                <a:ea typeface="Helvetica Neue Light"/>
              </a:rPr>
              <a:t>An extension of exercises</a:t>
            </a:r>
            <a:endParaRPr b="0" lang="en-US" sz="2000" spc="-1" strike="noStrike">
              <a:latin typeface="Arial"/>
            </a:endParaRPr>
          </a:p>
          <a:p>
            <a:pPr lvl="1" marL="685800" indent="-291960">
              <a:lnSpc>
                <a:spcPct val="115000"/>
              </a:lnSpc>
              <a:buClr>
                <a:srgbClr val="3f3f3f"/>
              </a:buClr>
              <a:buFont typeface="Helvetica Neue Light"/>
              <a:buChar char="○"/>
            </a:pPr>
            <a:r>
              <a:rPr b="0" lang="en-US" sz="2000" spc="-1" strike="noStrike">
                <a:solidFill>
                  <a:srgbClr val="3f3f3f"/>
                </a:solidFill>
                <a:latin typeface="Helvetica Neue Light"/>
                <a:ea typeface="Helvetica Neue Light"/>
              </a:rPr>
              <a:t>We can take a closer look together as to how this applies to real scenarios in your current work</a:t>
            </a:r>
            <a:endParaRPr b="0" lang="en-US" sz="2000" spc="-1" strike="noStrike">
              <a:latin typeface="Arial"/>
            </a:endParaRPr>
          </a:p>
          <a:p>
            <a:pPr marL="343080" indent="-291960">
              <a:lnSpc>
                <a:spcPct val="115000"/>
              </a:lnSpc>
              <a:buClr>
                <a:srgbClr val="3f3f3f"/>
              </a:buClr>
              <a:buFont typeface="Helvetica Neue Light"/>
              <a:buChar char="●"/>
            </a:pPr>
            <a:r>
              <a:rPr b="0" lang="en-US" sz="2000" spc="-1" strike="noStrike">
                <a:solidFill>
                  <a:srgbClr val="3f3f3f"/>
                </a:solidFill>
                <a:latin typeface="Helvetica Neue Light"/>
                <a:ea typeface="Helvetica Neue Light"/>
              </a:rPr>
              <a:t>Choose your own adventure or I can give some ideas to explore</a:t>
            </a:r>
            <a:endParaRPr b="0" lang="en-US" sz="2000" spc="-1" strike="noStrike">
              <a:latin typeface="Arial"/>
            </a:endParaRPr>
          </a:p>
          <a:p>
            <a:pPr marL="343080" indent="-291960">
              <a:lnSpc>
                <a:spcPct val="115000"/>
              </a:lnSpc>
              <a:buClr>
                <a:srgbClr val="3f3f3f"/>
              </a:buClr>
              <a:buFont typeface="Helvetica Neue Light"/>
              <a:buChar char="●"/>
            </a:pPr>
            <a:r>
              <a:rPr b="0" lang="en-US" sz="2000" spc="-1" strike="noStrike">
                <a:solidFill>
                  <a:srgbClr val="3f3f3f"/>
                </a:solidFill>
                <a:latin typeface="Helvetica Neue Light"/>
                <a:ea typeface="Helvetica Neue Light"/>
              </a:rPr>
              <a:t>Uncovering Terraform “gotchas” and limitations</a:t>
            </a:r>
            <a:endParaRPr b="0" lang="en-US" sz="2000" spc="-1" strike="noStrike">
              <a:latin typeface="Arial"/>
            </a:endParaRPr>
          </a:p>
          <a:p>
            <a:pPr marL="343080" indent="-291960">
              <a:lnSpc>
                <a:spcPct val="115000"/>
              </a:lnSpc>
              <a:buClr>
                <a:srgbClr val="3f3f3f"/>
              </a:buClr>
              <a:buFont typeface="Helvetica Neue Light"/>
              <a:buChar char="●"/>
            </a:pPr>
            <a:r>
              <a:rPr b="0" lang="en-US" sz="2000" spc="-1" strike="noStrike">
                <a:solidFill>
                  <a:srgbClr val="3f3f3f"/>
                </a:solidFill>
                <a:latin typeface="Helvetica Neue Light"/>
                <a:ea typeface="Helvetica Neue Light"/>
              </a:rPr>
              <a:t>Anything spark ideas for you along the way that you’d like to see in action?</a:t>
            </a:r>
            <a:endParaRPr b="0" lang="en-US" sz="2000" spc="-1" strike="noStrike">
              <a:latin typeface="Arial"/>
            </a:endParaRPr>
          </a:p>
          <a:p>
            <a:pPr marL="343080" indent="-291960">
              <a:lnSpc>
                <a:spcPct val="115000"/>
              </a:lnSpc>
              <a:buClr>
                <a:srgbClr val="3f3f3f"/>
              </a:buClr>
              <a:buFont typeface="Helvetica Neue Light"/>
              <a:buChar char="●"/>
            </a:pPr>
            <a:r>
              <a:rPr b="0" lang="en-US" sz="2000" spc="-1" strike="noStrike">
                <a:solidFill>
                  <a:srgbClr val="3f3f3f"/>
                </a:solidFill>
                <a:latin typeface="Helvetica Neue Light"/>
                <a:ea typeface="Helvetica Neue Light"/>
              </a:rPr>
              <a:t>How can I help you get what you need to out of this course?</a:t>
            </a:r>
            <a:endParaRPr b="0" lang="en-US" sz="2000" spc="-1" strike="noStrike">
              <a:latin typeface="Arial"/>
            </a:endParaRPr>
          </a:p>
          <a:p>
            <a:pPr marL="177840" indent="-63360">
              <a:lnSpc>
                <a:spcPct val="90000"/>
              </a:lnSpc>
              <a:tabLst>
                <a:tab algn="l" pos="0"/>
              </a:tabLst>
            </a:pPr>
            <a:endParaRPr b="0" lang="en-US" sz="2000" spc="-1" strike="noStrike">
              <a:latin typeface="Arial"/>
            </a:endParaRPr>
          </a:p>
          <a:p>
            <a:pPr marL="177840" indent="-63360">
              <a:lnSpc>
                <a:spcPct val="90000"/>
              </a:lnSpc>
              <a:tabLst>
                <a:tab algn="l" pos="0"/>
              </a:tabLst>
            </a:pPr>
            <a:endParaRPr b="0" lang="en-US" sz="2000" spc="-1" strike="noStrike">
              <a:latin typeface="Arial"/>
            </a:endParaRPr>
          </a:p>
          <a:p>
            <a:pPr marL="177840" indent="-63360">
              <a:lnSpc>
                <a:spcPct val="90000"/>
              </a:lnSpc>
              <a:tabLst>
                <a:tab algn="l" pos="0"/>
              </a:tabLst>
            </a:pPr>
            <a:endParaRPr b="0" lang="en-US" sz="2000" spc="-1" strike="noStrike">
              <a:latin typeface="Arial"/>
            </a:endParaRPr>
          </a:p>
          <a:p>
            <a:pPr marL="177840" indent="-63360">
              <a:lnSpc>
                <a:spcPct val="90000"/>
              </a:lnSpc>
              <a:tabLst>
                <a:tab algn="l" pos="0"/>
              </a:tabLst>
            </a:pPr>
            <a:endParaRPr b="0" lang="en-US" sz="2000" spc="-1" strike="noStrike">
              <a:latin typeface="Arial"/>
            </a:endParaRPr>
          </a:p>
        </p:txBody>
      </p:sp>
      <p:sp>
        <p:nvSpPr>
          <p:cNvPr id="378" name="PlaceHolder 3"/>
          <p:cNvSpPr>
            <a:spLocks noGrp="1"/>
          </p:cNvSpPr>
          <p:nvPr>
            <p:ph type="sldNum"/>
          </p:nvPr>
        </p:nvSpPr>
        <p:spPr>
          <a:xfrm>
            <a:off x="8505000" y="4902840"/>
            <a:ext cx="624960" cy="223200"/>
          </a:xfrm>
          <a:prstGeom prst="rect">
            <a:avLst/>
          </a:prstGeom>
          <a:noFill/>
          <a:ln w="0">
            <a:noFill/>
          </a:ln>
        </p:spPr>
        <p:txBody>
          <a:bodyPr lIns="68400" rIns="68400" tIns="34200" bIns="34200" anchor="ctr">
            <a:noAutofit/>
          </a:bodyPr>
          <a:p>
            <a:pPr algn="ctr">
              <a:lnSpc>
                <a:spcPct val="100000"/>
              </a:lnSpc>
              <a:tabLst>
                <a:tab algn="l" pos="0"/>
              </a:tabLst>
            </a:pPr>
            <a:fld id="{D4F613E0-19DA-4A52-98C5-C370F70CDCF8}"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82" dur="indefinite" restart="never" nodeType="tmRoot">
          <p:childTnLst>
            <p:seq>
              <p:cTn id="83" dur="indefinite" nodeType="mainSeq">
                <p:childTnLst>
                  <p:par>
                    <p:cTn id="84" fill="hold">
                      <p:stCondLst>
                        <p:cond delay="indefinite"/>
                      </p:stCondLst>
                      <p:childTnLst>
                        <p:par>
                          <p:cTn id="85" fill="hold">
                            <p:stCondLst>
                              <p:cond delay="0"/>
                            </p:stCondLst>
                            <p:childTnLst>
                              <p:par>
                                <p:cTn id="86" nodeType="clickEffect" fill="hold" presetClass="entr" presetID="1">
                                  <p:stCondLst>
                                    <p:cond delay="0"/>
                                  </p:stCondLst>
                                  <p:childTnLst>
                                    <p:set>
                                      <p:cBhvr>
                                        <p:cTn id="87"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nodeType="clickEffect" fill="hold" presetClass="entr" presetID="1">
                                  <p:stCondLst>
                                    <p:cond delay="0"/>
                                  </p:stCondLst>
                                  <p:childTnLst>
                                    <p:set>
                                      <p:cBhvr>
                                        <p:cTn id="91"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nodeType="clickEffect" fill="hold" presetClass="entr" presetID="1">
                                  <p:stCondLst>
                                    <p:cond delay="0"/>
                                  </p:stCondLst>
                                  <p:childTnLst>
                                    <p:set>
                                      <p:cBhvr>
                                        <p:cTn id="95"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nodeType="clickEffect" fill="hold" presetClass="entr" presetID="1">
                                  <p:stCondLst>
                                    <p:cond delay="0"/>
                                  </p:stCondLst>
                                  <p:childTnLst>
                                    <p:set>
                                      <p:cBhvr>
                                        <p:cTn id="99" dur="1" fill="hold">
                                          <p:stCondLst>
                                            <p:cond delay="0"/>
                                          </p:stCondLst>
                                        </p:cTn>
                                        <p:tgtEl>
                                          <p:spTgt spid="377">
                                            <p:txEl>
                                              <p:pRg st="3" end="3"/>
                                            </p:txEl>
                                          </p:spTgt>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nodeType="clickEffect" fill="hold" presetClass="entr" presetID="1">
                                  <p:stCondLst>
                                    <p:cond delay="0"/>
                                  </p:stCondLst>
                                  <p:childTnLst>
                                    <p:set>
                                      <p:cBhvr>
                                        <p:cTn id="103" dur="1" fill="hold">
                                          <p:stCondLst>
                                            <p:cond delay="0"/>
                                          </p:stCondLst>
                                        </p:cTn>
                                        <p:tgtEl>
                                          <p:spTgt spid="377">
                                            <p:txEl>
                                              <p:pRg st="4" end="4"/>
                                            </p:txEl>
                                          </p:spTgt>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nodeType="clickEffect" fill="hold" presetClass="entr" presetID="1">
                                  <p:stCondLst>
                                    <p:cond delay="0"/>
                                  </p:stCondLst>
                                  <p:childTnLst>
                                    <p:set>
                                      <p:cBhvr>
                                        <p:cTn id="107" dur="1" fill="hold">
                                          <p:stCondLst>
                                            <p:cond delay="0"/>
                                          </p:stCondLst>
                                        </p:cTn>
                                        <p:tgtEl>
                                          <p:spTgt spid="377">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PlaceHolder 1"/>
          <p:cNvSpPr>
            <a:spLocks noGrp="1"/>
          </p:cNvSpPr>
          <p:nvPr>
            <p:ph type="title"/>
          </p:nvPr>
        </p:nvSpPr>
        <p:spPr>
          <a:xfrm>
            <a:off x="714240" y="24300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Some Notes about Terraform</a:t>
            </a:r>
            <a:endParaRPr b="0" lang="en-US" sz="2400" spc="-1" strike="noStrike">
              <a:latin typeface="Arial"/>
            </a:endParaRPr>
          </a:p>
        </p:txBody>
      </p:sp>
      <p:sp>
        <p:nvSpPr>
          <p:cNvPr id="380" name="PlaceHolder 2"/>
          <p:cNvSpPr>
            <a:spLocks noGrp="1"/>
          </p:cNvSpPr>
          <p:nvPr>
            <p:ph/>
          </p:nvPr>
        </p:nvSpPr>
        <p:spPr>
          <a:xfrm>
            <a:off x="621000" y="1134000"/>
            <a:ext cx="7883280" cy="3509280"/>
          </a:xfrm>
          <a:prstGeom prst="rect">
            <a:avLst/>
          </a:prstGeom>
          <a:noFill/>
          <a:ln w="0">
            <a:noFill/>
          </a:ln>
        </p:spPr>
        <p:txBody>
          <a:bodyPr lIns="67680" rIns="68400" tIns="35280" bIns="34200" anchor="t">
            <a:noAutofit/>
          </a:bodyPr>
          <a:p>
            <a:pPr marL="457200" indent="-343080">
              <a:lnSpc>
                <a:spcPct val="115000"/>
              </a:lnSpc>
              <a:spcBef>
                <a:spcPts val="799"/>
              </a:spcBef>
              <a:buClr>
                <a:srgbClr val="3f3f3f"/>
              </a:buClr>
              <a:buFont typeface="Helvetica Neue Light"/>
              <a:buChar char="•"/>
            </a:pPr>
            <a:r>
              <a:rPr b="0" lang="en-US" sz="1800" spc="-1" strike="noStrike">
                <a:solidFill>
                  <a:srgbClr val="3f3f3f"/>
                </a:solidFill>
                <a:latin typeface="Helvetica Neue Light"/>
                <a:ea typeface="Helvetica Neue Light"/>
              </a:rPr>
              <a:t>Terraform released version v1.0 in June 2021</a:t>
            </a:r>
            <a:endParaRPr b="0" lang="en-US" sz="1800" spc="-1" strike="noStrike">
              <a:latin typeface="Arial"/>
            </a:endParaRPr>
          </a:p>
          <a:p>
            <a:pPr lvl="1" marL="914400" indent="-343080">
              <a:lnSpc>
                <a:spcPct val="115000"/>
              </a:lnSpc>
              <a:spcBef>
                <a:spcPts val="799"/>
              </a:spcBef>
              <a:buClr>
                <a:srgbClr val="3f3f3f"/>
              </a:buClr>
              <a:buFont typeface="Helvetica Neue Light"/>
              <a:buChar char="•"/>
            </a:pPr>
            <a:r>
              <a:rPr b="0" lang="en-US" sz="1700" spc="-1" strike="noStrike">
                <a:solidFill>
                  <a:srgbClr val="3f3f3f"/>
                </a:solidFill>
                <a:latin typeface="Helvetica Neue Light"/>
                <a:ea typeface="Helvetica Neue Light"/>
              </a:rPr>
              <a:t>Backwards Compatible with v0.15.5 and up</a:t>
            </a:r>
            <a:endParaRPr b="0" lang="en-US" sz="1700" spc="-1" strike="noStrike">
              <a:latin typeface="Arial"/>
            </a:endParaRPr>
          </a:p>
          <a:p>
            <a:pPr lvl="1" marL="914400" indent="-343080">
              <a:lnSpc>
                <a:spcPct val="115000"/>
              </a:lnSpc>
              <a:spcBef>
                <a:spcPts val="799"/>
              </a:spcBef>
              <a:buClr>
                <a:srgbClr val="3f3f3f"/>
              </a:buClr>
              <a:buFont typeface="Helvetica Neue Light"/>
              <a:buChar char="•"/>
            </a:pPr>
            <a:r>
              <a:rPr b="0" lang="en-US" sz="1700" spc="-1" strike="noStrike" u="sng">
                <a:solidFill>
                  <a:srgbClr val="0000ff"/>
                </a:solidFill>
                <a:uFillTx/>
                <a:latin typeface="Helvetica Neue Light"/>
                <a:ea typeface="Helvetica Neue Light"/>
                <a:hlinkClick r:id="rId1"/>
              </a:rPr>
              <a:t>https://www.hashicorp.com/blog/announcing-hashicorp-terraform-1-0-general-availability</a:t>
            </a:r>
            <a:endParaRPr b="0" lang="en-US" sz="1700" spc="-1" strike="noStrike">
              <a:latin typeface="Arial"/>
            </a:endParaRPr>
          </a:p>
          <a:p>
            <a:pPr marL="457200" indent="-343080">
              <a:lnSpc>
                <a:spcPct val="115000"/>
              </a:lnSpc>
              <a:spcBef>
                <a:spcPts val="799"/>
              </a:spcBef>
              <a:buClr>
                <a:srgbClr val="3f3f3f"/>
              </a:buClr>
              <a:buFont typeface="Helvetica Neue Light"/>
              <a:buChar char="•"/>
            </a:pPr>
            <a:r>
              <a:rPr b="0" lang="en-US" sz="1800" spc="-1" strike="noStrike">
                <a:solidFill>
                  <a:srgbClr val="3f3f3f"/>
                </a:solidFill>
                <a:latin typeface="Helvetica Neue Light"/>
                <a:ea typeface="Helvetica Neue Light"/>
              </a:rPr>
              <a:t>You will be spending a lot of time in the docs</a:t>
            </a:r>
            <a:endParaRPr b="0" lang="en-US" sz="1800" spc="-1" strike="noStrike">
              <a:latin typeface="Arial"/>
            </a:endParaRPr>
          </a:p>
          <a:p>
            <a:pPr lvl="1" marL="914400" indent="-343080">
              <a:lnSpc>
                <a:spcPct val="115000"/>
              </a:lnSpc>
              <a:spcBef>
                <a:spcPts val="799"/>
              </a:spcBef>
              <a:buClr>
                <a:srgbClr val="3f3f3f"/>
              </a:buClr>
              <a:buFont typeface="Helvetica Neue Light"/>
              <a:buChar char="•"/>
            </a:pPr>
            <a:r>
              <a:rPr b="0" lang="en-US" sz="1700" spc="-1" strike="noStrike" u="sng">
                <a:solidFill>
                  <a:srgbClr val="0000ff"/>
                </a:solidFill>
                <a:uFillTx/>
                <a:latin typeface="Helvetica Neue Light"/>
                <a:ea typeface="Helvetica Neue Light"/>
                <a:hlinkClick r:id="rId2"/>
              </a:rPr>
              <a:t>https://www.terraform.io/docs/</a:t>
            </a:r>
            <a:endParaRPr b="0" lang="en-US" sz="1700" spc="-1" strike="noStrike">
              <a:latin typeface="Arial"/>
            </a:endParaRPr>
          </a:p>
          <a:p>
            <a:pPr marL="457200" indent="-343080">
              <a:lnSpc>
                <a:spcPct val="115000"/>
              </a:lnSpc>
              <a:spcBef>
                <a:spcPts val="799"/>
              </a:spcBef>
              <a:buClr>
                <a:srgbClr val="3f3f3f"/>
              </a:buClr>
              <a:buFont typeface="Helvetica Neue Light"/>
              <a:buChar char="•"/>
            </a:pPr>
            <a:r>
              <a:rPr b="0" lang="en-US" sz="1800" spc="-1" strike="noStrike">
                <a:solidFill>
                  <a:srgbClr val="3f3f3f"/>
                </a:solidFill>
                <a:latin typeface="Helvetica Neue Light"/>
                <a:ea typeface="Helvetica Neue Light"/>
              </a:rPr>
              <a:t>There is a certification path</a:t>
            </a:r>
            <a:endParaRPr b="0" lang="en-US" sz="1800" spc="-1" strike="noStrike">
              <a:latin typeface="Arial"/>
            </a:endParaRPr>
          </a:p>
          <a:p>
            <a:pPr lvl="1" marL="914400" indent="-343080">
              <a:lnSpc>
                <a:spcPct val="115000"/>
              </a:lnSpc>
              <a:spcBef>
                <a:spcPts val="799"/>
              </a:spcBef>
              <a:buClr>
                <a:srgbClr val="3f3f3f"/>
              </a:buClr>
              <a:buFont typeface="Helvetica Neue Light"/>
              <a:buChar char="•"/>
            </a:pPr>
            <a:r>
              <a:rPr b="0" lang="en-US" sz="1700" spc="-1" strike="noStrike" u="sng">
                <a:solidFill>
                  <a:srgbClr val="0000ff"/>
                </a:solidFill>
                <a:uFillTx/>
                <a:latin typeface="Helvetica Neue Light"/>
                <a:ea typeface="Helvetica Neue Light"/>
                <a:hlinkClick r:id="rId3"/>
              </a:rPr>
              <a:t>https://www.hashicorp.com/certification#hashicorp-certified-terraform-associate</a:t>
            </a:r>
            <a:endParaRPr b="0" lang="en-US" sz="1700" spc="-1" strike="noStrike">
              <a:latin typeface="Arial"/>
            </a:endParaRPr>
          </a:p>
        </p:txBody>
      </p:sp>
      <p:sp>
        <p:nvSpPr>
          <p:cNvPr id="381" name="PlaceHolder 3"/>
          <p:cNvSpPr>
            <a:spLocks noGrp="1"/>
          </p:cNvSpPr>
          <p:nvPr>
            <p:ph type="sldNum"/>
          </p:nvPr>
        </p:nvSpPr>
        <p:spPr>
          <a:xfrm>
            <a:off x="8505000" y="4902840"/>
            <a:ext cx="624960" cy="223200"/>
          </a:xfrm>
          <a:prstGeom prst="rect">
            <a:avLst/>
          </a:prstGeom>
          <a:noFill/>
          <a:ln w="0">
            <a:noFill/>
          </a:ln>
        </p:spPr>
        <p:txBody>
          <a:bodyPr lIns="68400" rIns="68400" tIns="34200" bIns="34200" anchor="ctr">
            <a:noAutofit/>
          </a:bodyPr>
          <a:p>
            <a:pPr algn="ctr">
              <a:lnSpc>
                <a:spcPct val="100000"/>
              </a:lnSpc>
              <a:tabLst>
                <a:tab algn="l" pos="0"/>
              </a:tabLst>
            </a:pPr>
            <a:fld id="{FB9DCE45-3295-475F-AF1C-60C819BF965D}"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PlaceHolder 1"/>
          <p:cNvSpPr>
            <a:spLocks noGrp="1"/>
          </p:cNvSpPr>
          <p:nvPr>
            <p:ph type="title"/>
          </p:nvPr>
        </p:nvSpPr>
        <p:spPr>
          <a:xfrm>
            <a:off x="714240" y="24300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Other Good Sources for Learning</a:t>
            </a:r>
            <a:endParaRPr b="0" lang="en-US" sz="2400" spc="-1" strike="noStrike">
              <a:latin typeface="Arial"/>
            </a:endParaRPr>
          </a:p>
        </p:txBody>
      </p:sp>
      <p:sp>
        <p:nvSpPr>
          <p:cNvPr id="383" name="PlaceHolder 2"/>
          <p:cNvSpPr>
            <a:spLocks noGrp="1"/>
          </p:cNvSpPr>
          <p:nvPr>
            <p:ph/>
          </p:nvPr>
        </p:nvSpPr>
        <p:spPr>
          <a:xfrm>
            <a:off x="621000" y="1134000"/>
            <a:ext cx="7883280" cy="3509280"/>
          </a:xfrm>
          <a:prstGeom prst="rect">
            <a:avLst/>
          </a:prstGeom>
          <a:noFill/>
          <a:ln w="0">
            <a:noFill/>
          </a:ln>
        </p:spPr>
        <p:txBody>
          <a:bodyPr lIns="67680" rIns="68400" tIns="35280" bIns="34200" anchor="t">
            <a:noAutofit/>
          </a:bodyPr>
          <a:p>
            <a:pPr marL="343080" indent="-291960">
              <a:lnSpc>
                <a:spcPct val="150000"/>
              </a:lnSpc>
              <a:buClr>
                <a:srgbClr val="000000"/>
              </a:buClr>
              <a:buFont typeface="Helvetica Neue Light"/>
              <a:buChar char="●"/>
            </a:pPr>
            <a:r>
              <a:rPr b="0" lang="en-US" sz="1800" spc="-1" strike="noStrike">
                <a:solidFill>
                  <a:srgbClr val="000000"/>
                </a:solidFill>
                <a:latin typeface="Helvetica Neue Light"/>
                <a:ea typeface="Helvetica Neue Light"/>
              </a:rPr>
              <a:t>Terraform has been around a while now, and is pretty popular, so there are plenty of other sources for learning</a:t>
            </a:r>
            <a:endParaRPr b="0" lang="en-US" sz="1800" spc="-1" strike="noStrike">
              <a:latin typeface="Arial"/>
            </a:endParaRPr>
          </a:p>
          <a:p>
            <a:pPr lvl="1" marL="685800" indent="-291960">
              <a:lnSpc>
                <a:spcPct val="150000"/>
              </a:lnSpc>
              <a:buClr>
                <a:srgbClr val="000000"/>
              </a:buClr>
              <a:buFont typeface="Helvetica Neue Light"/>
              <a:buChar char="○"/>
            </a:pPr>
            <a:r>
              <a:rPr b="1" lang="en-US" sz="1800" spc="-1" strike="noStrike">
                <a:solidFill>
                  <a:srgbClr val="000000"/>
                </a:solidFill>
                <a:latin typeface="Helvetica Neue Light"/>
                <a:ea typeface="Helvetica Neue Light"/>
              </a:rPr>
              <a:t>Hashicorp’s learning portal: </a:t>
            </a:r>
            <a:r>
              <a:rPr b="0" lang="en-US" sz="1800" spc="-1" strike="noStrike" u="sng">
                <a:solidFill>
                  <a:srgbClr val="0000ff"/>
                </a:solidFill>
                <a:uFillTx/>
                <a:latin typeface="Helvetica Neue Light"/>
                <a:ea typeface="Helvetica Neue Light"/>
                <a:hlinkClick r:id="rId1"/>
              </a:rPr>
              <a:t>https://learn.hashicorp.com/terraform</a:t>
            </a:r>
            <a:r>
              <a:rPr b="0" lang="en-US" sz="1800" spc="-1" strike="noStrike">
                <a:solidFill>
                  <a:srgbClr val="000000"/>
                </a:solidFill>
                <a:latin typeface="Helvetica Neue Light"/>
                <a:ea typeface="Helvetica Neue Light"/>
              </a:rPr>
              <a:t> </a:t>
            </a:r>
            <a:endParaRPr b="0" lang="en-US" sz="1800" spc="-1" strike="noStrike">
              <a:latin typeface="Arial"/>
            </a:endParaRPr>
          </a:p>
          <a:p>
            <a:pPr lvl="1" marL="685800" indent="-291960">
              <a:lnSpc>
                <a:spcPct val="150000"/>
              </a:lnSpc>
              <a:buClr>
                <a:srgbClr val="000000"/>
              </a:buClr>
              <a:buFont typeface="Helvetica Neue Light"/>
              <a:buChar char="○"/>
            </a:pPr>
            <a:r>
              <a:rPr b="1" lang="en-US" sz="1800" spc="-1" strike="noStrike">
                <a:solidFill>
                  <a:srgbClr val="000000"/>
                </a:solidFill>
                <a:latin typeface="Helvetica Neue Light"/>
                <a:ea typeface="Helvetica Neue Light"/>
              </a:rPr>
              <a:t>Terraform Github repository: </a:t>
            </a:r>
            <a:r>
              <a:rPr b="0" lang="en-US" sz="1800" spc="-1" strike="noStrike" u="sng">
                <a:solidFill>
                  <a:srgbClr val="0563c1"/>
                </a:solidFill>
                <a:uFillTx/>
                <a:latin typeface="Helvetica Neue Light"/>
                <a:ea typeface="Helvetica Neue Light"/>
              </a:rPr>
              <a:t>https://github.com/hashicorp/terraform/</a:t>
            </a:r>
            <a:endParaRPr b="0" lang="en-US" sz="1800" spc="-1" strike="noStrike">
              <a:latin typeface="Arial"/>
            </a:endParaRPr>
          </a:p>
          <a:p>
            <a:pPr lvl="1" marL="685800" indent="-272880">
              <a:lnSpc>
                <a:spcPct val="150000"/>
              </a:lnSpc>
              <a:buClr>
                <a:srgbClr val="000000"/>
              </a:buClr>
              <a:buFont typeface="Helvetica Neue Light"/>
              <a:buChar char="○"/>
            </a:pPr>
            <a:r>
              <a:rPr b="1" lang="en-US" sz="1800" spc="-1" strike="noStrike">
                <a:solidFill>
                  <a:srgbClr val="000000"/>
                </a:solidFill>
                <a:latin typeface="Helvetica Neue Light"/>
                <a:ea typeface="Helvetica Neue Light"/>
              </a:rPr>
              <a:t>Terraform courses on Pluralsight:</a:t>
            </a:r>
            <a:br/>
            <a:r>
              <a:rPr b="0" lang="en-US" sz="1800" spc="-1" strike="noStrike" u="sng">
                <a:solidFill>
                  <a:srgbClr val="0000ff"/>
                </a:solidFill>
                <a:uFillTx/>
                <a:latin typeface="Helvetica Neue Light"/>
                <a:ea typeface="Helvetica Neue Light"/>
                <a:hlinkClick r:id="rId2"/>
              </a:rPr>
              <a:t>https://app.pluralsight.com/paths/skill/managing-infrastructure-with-terraform</a:t>
            </a:r>
            <a:endParaRPr b="0" lang="en-US" sz="1800" spc="-1" strike="noStrike">
              <a:latin typeface="Arial"/>
            </a:endParaRPr>
          </a:p>
        </p:txBody>
      </p:sp>
      <p:sp>
        <p:nvSpPr>
          <p:cNvPr id="384" name="PlaceHolder 3"/>
          <p:cNvSpPr>
            <a:spLocks noGrp="1"/>
          </p:cNvSpPr>
          <p:nvPr>
            <p:ph type="sldNum"/>
          </p:nvPr>
        </p:nvSpPr>
        <p:spPr>
          <a:xfrm>
            <a:off x="8505000" y="4902840"/>
            <a:ext cx="624960" cy="223200"/>
          </a:xfrm>
          <a:prstGeom prst="rect">
            <a:avLst/>
          </a:prstGeom>
          <a:noFill/>
          <a:ln w="0">
            <a:noFill/>
          </a:ln>
        </p:spPr>
        <p:txBody>
          <a:bodyPr lIns="68400" rIns="68400" tIns="34200" bIns="34200" anchor="ctr">
            <a:noAutofit/>
          </a:bodyPr>
          <a:p>
            <a:pPr algn="ctr">
              <a:lnSpc>
                <a:spcPct val="100000"/>
              </a:lnSpc>
              <a:tabLst>
                <a:tab algn="l" pos="0"/>
              </a:tabLst>
            </a:pPr>
            <a:fld id="{545989DC-C150-448D-97A3-5D083FF72C4F}"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PlaceHolder 1"/>
          <p:cNvSpPr>
            <a:spLocks noGrp="1"/>
          </p:cNvSpPr>
          <p:nvPr>
            <p:ph type="title"/>
          </p:nvPr>
        </p:nvSpPr>
        <p:spPr>
          <a:xfrm>
            <a:off x="714240" y="24300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What is Terraform?</a:t>
            </a:r>
            <a:endParaRPr b="0" lang="en-US" sz="2400" spc="-1" strike="noStrike">
              <a:latin typeface="Arial"/>
            </a:endParaRPr>
          </a:p>
        </p:txBody>
      </p:sp>
      <p:sp>
        <p:nvSpPr>
          <p:cNvPr id="386" name="PlaceHolder 2"/>
          <p:cNvSpPr>
            <a:spLocks noGrp="1"/>
          </p:cNvSpPr>
          <p:nvPr>
            <p:ph type="sldNum"/>
          </p:nvPr>
        </p:nvSpPr>
        <p:spPr>
          <a:xfrm>
            <a:off x="8505000" y="4902840"/>
            <a:ext cx="624960" cy="223200"/>
          </a:xfrm>
          <a:prstGeom prst="rect">
            <a:avLst/>
          </a:prstGeom>
          <a:noFill/>
          <a:ln w="0">
            <a:noFill/>
          </a:ln>
        </p:spPr>
        <p:txBody>
          <a:bodyPr lIns="68400" rIns="68400" tIns="34200" bIns="34200" anchor="ctr">
            <a:noAutofit/>
          </a:bodyPr>
          <a:p>
            <a:pPr algn="ctr">
              <a:lnSpc>
                <a:spcPct val="100000"/>
              </a:lnSpc>
              <a:tabLst>
                <a:tab algn="l" pos="0"/>
              </a:tabLst>
            </a:pPr>
            <a:fld id="{2199BCCD-BA98-4A31-8FAF-F66236D47270}"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387" name="Google Shape;182;p29"/>
          <p:cNvSpPr/>
          <p:nvPr/>
        </p:nvSpPr>
        <p:spPr>
          <a:xfrm>
            <a:off x="803880" y="1087560"/>
            <a:ext cx="7700400" cy="3273840"/>
          </a:xfrm>
          <a:prstGeom prst="rect">
            <a:avLst/>
          </a:prstGeom>
          <a:noFill/>
          <a:ln w="0">
            <a:noFill/>
          </a:ln>
        </p:spPr>
        <p:style>
          <a:lnRef idx="0"/>
          <a:fillRef idx="0"/>
          <a:effectRef idx="0"/>
          <a:fontRef idx="minor"/>
        </p:style>
        <p:txBody>
          <a:bodyPr lIns="68400" rIns="68400" tIns="68400" bIns="68400" anchor="t">
            <a:noAutofit/>
          </a:bodyPr>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Infrastructure as Code (IaC)</a:t>
            </a:r>
            <a:endParaRPr b="0" lang="en-US" sz="1800" spc="-1" strike="noStrike">
              <a:latin typeface="Arial"/>
            </a:endParaRPr>
          </a:p>
          <a:p>
            <a:pPr marL="343080" indent="-279360">
              <a:lnSpc>
                <a:spcPct val="115000"/>
              </a:lnSpc>
              <a:buClr>
                <a:srgbClr val="000000"/>
              </a:buClr>
              <a:buFont typeface="Helvetica Neue Light"/>
              <a:buChar char="●"/>
            </a:pPr>
            <a:r>
              <a:rPr b="0" i="1" lang="en-US" sz="1800" spc="-1" strike="noStrike">
                <a:solidFill>
                  <a:srgbClr val="000000"/>
                </a:solidFill>
                <a:latin typeface="Helvetica Neue Light"/>
                <a:ea typeface="Helvetica Neue Light"/>
              </a:rPr>
              <a:t>Declarative</a:t>
            </a:r>
            <a:r>
              <a:rPr b="0" lang="en-US" sz="1800" spc="-1" strike="noStrike">
                <a:solidFill>
                  <a:srgbClr val="000000"/>
                </a:solidFill>
                <a:latin typeface="Helvetica Neue Light"/>
                <a:ea typeface="Helvetica Neue Light"/>
              </a:rPr>
              <a:t> domain-specific language</a:t>
            </a:r>
            <a:endParaRPr b="0" lang="en-US" sz="1800" spc="-1" strike="noStrike">
              <a:latin typeface="Arial"/>
            </a:endParaRPr>
          </a:p>
          <a:p>
            <a:pPr lvl="1" marL="685800" indent="-279360">
              <a:lnSpc>
                <a:spcPct val="115000"/>
              </a:lnSpc>
              <a:buClr>
                <a:srgbClr val="000000"/>
              </a:buClr>
              <a:buFont typeface="Lato"/>
              <a:buChar char="○"/>
            </a:pPr>
            <a:r>
              <a:rPr b="0" lang="en-US" sz="1800" spc="-1" strike="noStrike">
                <a:solidFill>
                  <a:srgbClr val="000000"/>
                </a:solidFill>
                <a:latin typeface="Helvetica Neue Light"/>
                <a:ea typeface="Helvetica Neue Light"/>
              </a:rPr>
              <a:t>What is declarative?</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Used to describe </a:t>
            </a:r>
            <a:r>
              <a:rPr b="0" i="1" lang="en-US" sz="1800" spc="-1" strike="noStrike">
                <a:solidFill>
                  <a:srgbClr val="000000"/>
                </a:solidFill>
                <a:latin typeface="Helvetica Neue Light"/>
                <a:ea typeface="Helvetica Neue Light"/>
              </a:rPr>
              <a:t>idempotent</a:t>
            </a:r>
            <a:r>
              <a:rPr b="0" lang="en-US" sz="1800" spc="-1" strike="noStrike">
                <a:solidFill>
                  <a:srgbClr val="000000"/>
                </a:solidFill>
                <a:latin typeface="Helvetica Neue Light"/>
                <a:ea typeface="Helvetica Neue Light"/>
              </a:rPr>
              <a:t> resource configurations</a:t>
            </a:r>
            <a:endParaRPr b="0" lang="en-US" sz="1800" spc="-1" strike="noStrike">
              <a:latin typeface="Arial"/>
            </a:endParaRPr>
          </a:p>
          <a:p>
            <a:pPr marL="343080" indent="-279360">
              <a:lnSpc>
                <a:spcPct val="115000"/>
              </a:lnSpc>
              <a:buClr>
                <a:srgbClr val="000000"/>
              </a:buClr>
              <a:buFont typeface="Lato"/>
              <a:buChar char="●"/>
            </a:pPr>
            <a:r>
              <a:rPr b="0" lang="en-US" sz="1800" spc="-1" strike="noStrike">
                <a:solidFill>
                  <a:srgbClr val="000000"/>
                </a:solidFill>
                <a:latin typeface="Helvetica Neue Light"/>
                <a:ea typeface="Helvetica Neue Light"/>
              </a:rPr>
              <a:t>According to Hashicorp:</a:t>
            </a:r>
            <a:endParaRPr b="0" lang="en-US" sz="1800" spc="-1" strike="noStrike">
              <a:latin typeface="Arial"/>
            </a:endParaRPr>
          </a:p>
          <a:p>
            <a:pPr lvl="1" marL="685800" indent="-235080">
              <a:lnSpc>
                <a:spcPct val="115000"/>
              </a:lnSpc>
              <a:buClr>
                <a:srgbClr val="000000"/>
              </a:buClr>
              <a:buFont typeface="Lato"/>
              <a:buChar char="○"/>
            </a:pPr>
            <a:r>
              <a:rPr b="0" i="1" lang="en-US" sz="1800" spc="-1" strike="noStrike">
                <a:solidFill>
                  <a:srgbClr val="999999"/>
                </a:solidFill>
                <a:latin typeface="Helvetica Neue Light"/>
                <a:ea typeface="Helvetica Neue Light"/>
              </a:rPr>
              <a:t>Terraform enables you to safely and predictably create, change, and improve infrastructure. It is an open source tool that codifies APIs into declarative configuration files that can be shared amongst team members, treated as code, edited, reviewed, and versioned</a:t>
            </a:r>
            <a:endParaRPr b="0" lang="en-US" sz="1800" spc="-1" strike="noStrike">
              <a:latin typeface="Arial"/>
            </a:endParaRPr>
          </a:p>
          <a:p>
            <a:pPr>
              <a:lnSpc>
                <a:spcPct val="115000"/>
              </a:lnSpc>
              <a:tabLst>
                <a:tab algn="l" pos="0"/>
              </a:tabLst>
            </a:pP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108" dur="indefinite" restart="never" nodeType="tmRoot">
          <p:childTnLst>
            <p:seq>
              <p:cTn id="109" dur="indefinite" nodeType="mainSeq">
                <p:childTnLst>
                  <p:par>
                    <p:cTn id="110" fill="hold">
                      <p:stCondLst>
                        <p:cond delay="indefinite"/>
                      </p:stCondLst>
                      <p:childTnLst>
                        <p:par>
                          <p:cTn id="111" fill="hold">
                            <p:stCondLst>
                              <p:cond delay="0"/>
                            </p:stCondLst>
                            <p:childTnLst>
                              <p:par>
                                <p:cTn id="112" nodeType="clickEffect" fill="hold" presetClass="entr" presetID="1">
                                  <p:stCondLst>
                                    <p:cond delay="0"/>
                                  </p:stCondLst>
                                  <p:childTnLst>
                                    <p:set>
                                      <p:cBhvr>
                                        <p:cTn id="113" dur="1" fill="hold">
                                          <p:stCondLst>
                                            <p:cond delay="0"/>
                                          </p:stCondLst>
                                        </p:cTn>
                                        <p:tgtEl>
                                          <p:spTgt spid="387">
                                            <p:txEl>
                                              <p:pRg st="0" end="0"/>
                                            </p:txEl>
                                          </p:spTgt>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nodeType="clickEffect" fill="hold" presetClass="entr" presetID="1">
                                  <p:stCondLst>
                                    <p:cond delay="0"/>
                                  </p:stCondLst>
                                  <p:childTnLst>
                                    <p:set>
                                      <p:cBhvr>
                                        <p:cTn id="117" dur="1" fill="hold">
                                          <p:stCondLst>
                                            <p:cond delay="0"/>
                                          </p:stCondLst>
                                        </p:cTn>
                                        <p:tgtEl>
                                          <p:spTgt spid="387">
                                            <p:txEl>
                                              <p:pRg st="1" end="1"/>
                                            </p:txEl>
                                          </p:spTgt>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nodeType="clickEffect" fill="hold" presetClass="entr" presetID="1">
                                  <p:stCondLst>
                                    <p:cond delay="0"/>
                                  </p:stCondLst>
                                  <p:childTnLst>
                                    <p:set>
                                      <p:cBhvr>
                                        <p:cTn id="121" dur="1" fill="hold">
                                          <p:stCondLst>
                                            <p:cond delay="0"/>
                                          </p:stCondLst>
                                        </p:cTn>
                                        <p:tgtEl>
                                          <p:spTgt spid="387">
                                            <p:txEl>
                                              <p:pRg st="2" end="2"/>
                                            </p:txEl>
                                          </p:spTgt>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nodeType="clickEffect" fill="hold" presetClass="entr" presetID="1">
                                  <p:stCondLst>
                                    <p:cond delay="0"/>
                                  </p:stCondLst>
                                  <p:childTnLst>
                                    <p:set>
                                      <p:cBhvr>
                                        <p:cTn id="125" dur="1" fill="hold">
                                          <p:stCondLst>
                                            <p:cond delay="0"/>
                                          </p:stCondLst>
                                        </p:cTn>
                                        <p:tgtEl>
                                          <p:spTgt spid="387">
                                            <p:txEl>
                                              <p:pRg st="3" end="3"/>
                                            </p:txEl>
                                          </p:spTgt>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nodeType="clickEffect" fill="hold" presetClass="entr" presetID="1">
                                  <p:stCondLst>
                                    <p:cond delay="0"/>
                                  </p:stCondLst>
                                  <p:childTnLst>
                                    <p:set>
                                      <p:cBhvr>
                                        <p:cTn id="129" dur="1" fill="hold">
                                          <p:stCondLst>
                                            <p:cond delay="0"/>
                                          </p:stCondLst>
                                        </p:cTn>
                                        <p:tgtEl>
                                          <p:spTgt spid="387">
                                            <p:txEl>
                                              <p:pRg st="4" end="4"/>
                                            </p:txEl>
                                          </p:spTgt>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nodeType="clickEffect" fill="hold" presetClass="entr" presetID="1">
                                  <p:stCondLst>
                                    <p:cond delay="0"/>
                                  </p:stCondLst>
                                  <p:childTnLst>
                                    <p:set>
                                      <p:cBhvr>
                                        <p:cTn id="133" dur="1" fill="hold">
                                          <p:stCondLst>
                                            <p:cond delay="0"/>
                                          </p:stCondLst>
                                        </p:cTn>
                                        <p:tgtEl>
                                          <p:spTgt spid="387">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PlaceHolder 1"/>
          <p:cNvSpPr>
            <a:spLocks noGrp="1"/>
          </p:cNvSpPr>
          <p:nvPr>
            <p:ph type="title"/>
          </p:nvPr>
        </p:nvSpPr>
        <p:spPr>
          <a:xfrm>
            <a:off x="714240" y="24300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What is Terraform? (cont’d)</a:t>
            </a:r>
            <a:endParaRPr b="0" lang="en-US" sz="2400" spc="-1" strike="noStrike">
              <a:latin typeface="Arial"/>
            </a:endParaRPr>
          </a:p>
        </p:txBody>
      </p:sp>
      <p:sp>
        <p:nvSpPr>
          <p:cNvPr id="389" name="PlaceHolder 2"/>
          <p:cNvSpPr>
            <a:spLocks noGrp="1"/>
          </p:cNvSpPr>
          <p:nvPr>
            <p:ph/>
          </p:nvPr>
        </p:nvSpPr>
        <p:spPr>
          <a:xfrm>
            <a:off x="621000" y="1134000"/>
            <a:ext cx="6584040" cy="3509280"/>
          </a:xfrm>
          <a:prstGeom prst="rect">
            <a:avLst/>
          </a:prstGeom>
          <a:noFill/>
          <a:ln w="0">
            <a:noFill/>
          </a:ln>
        </p:spPr>
        <p:txBody>
          <a:bodyPr lIns="67680" rIns="68400" tIns="35280" bIns="34200" anchor="t">
            <a:noAutofit/>
          </a:bodyPr>
          <a:p>
            <a:pPr marL="343080">
              <a:lnSpc>
                <a:spcPct val="115000"/>
              </a:lnSpc>
              <a:tabLst>
                <a:tab algn="l" pos="0"/>
              </a:tabLst>
            </a:pPr>
            <a:endParaRPr b="0" lang="en-US" sz="3200" spc="-1" strike="noStrike">
              <a:latin typeface="Arial"/>
            </a:endParaRPr>
          </a:p>
          <a:p>
            <a:pPr marL="343080">
              <a:lnSpc>
                <a:spcPct val="90000"/>
              </a:lnSpc>
              <a:tabLst>
                <a:tab algn="l" pos="0"/>
              </a:tabLst>
            </a:pPr>
            <a:endParaRPr b="0" lang="en-US" sz="3200" spc="-1" strike="noStrike">
              <a:latin typeface="Arial"/>
            </a:endParaRPr>
          </a:p>
        </p:txBody>
      </p:sp>
      <p:sp>
        <p:nvSpPr>
          <p:cNvPr id="390" name="PlaceHolder 3"/>
          <p:cNvSpPr>
            <a:spLocks noGrp="1"/>
          </p:cNvSpPr>
          <p:nvPr>
            <p:ph type="sldNum"/>
          </p:nvPr>
        </p:nvSpPr>
        <p:spPr>
          <a:xfrm>
            <a:off x="8505000" y="4902840"/>
            <a:ext cx="624960" cy="223200"/>
          </a:xfrm>
          <a:prstGeom prst="rect">
            <a:avLst/>
          </a:prstGeom>
          <a:noFill/>
          <a:ln w="0">
            <a:noFill/>
          </a:ln>
        </p:spPr>
        <p:txBody>
          <a:bodyPr lIns="68400" rIns="68400" tIns="34200" bIns="34200" anchor="ctr">
            <a:noAutofit/>
          </a:bodyPr>
          <a:p>
            <a:pPr algn="ctr">
              <a:lnSpc>
                <a:spcPct val="100000"/>
              </a:lnSpc>
              <a:tabLst>
                <a:tab algn="l" pos="0"/>
              </a:tabLst>
            </a:pPr>
            <a:fld id="{0C51EE10-812E-4329-94B4-6722ED718654}"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391" name="Google Shape;190;p30"/>
          <p:cNvSpPr/>
          <p:nvPr/>
        </p:nvSpPr>
        <p:spPr>
          <a:xfrm>
            <a:off x="301320" y="1135440"/>
            <a:ext cx="6903360" cy="3521160"/>
          </a:xfrm>
          <a:prstGeom prst="rect">
            <a:avLst/>
          </a:prstGeom>
          <a:noFill/>
          <a:ln w="0">
            <a:noFill/>
          </a:ln>
        </p:spPr>
        <p:style>
          <a:lnRef idx="0"/>
          <a:fillRef idx="0"/>
          <a:effectRef idx="0"/>
          <a:fontRef idx="minor"/>
        </p:style>
        <p:txBody>
          <a:bodyPr lIns="68400" rIns="68400" tIns="68400" bIns="68400" anchor="t">
            <a:noAutofit/>
          </a:bodyPr>
          <a:p>
            <a:pPr marL="343080" indent="-279360">
              <a:lnSpc>
                <a:spcPct val="90000"/>
              </a:lnSpc>
              <a:buClr>
                <a:srgbClr val="000000"/>
              </a:buClr>
              <a:buFont typeface="Helvetica Neue Light"/>
              <a:buChar char="●"/>
            </a:pPr>
            <a:r>
              <a:rPr b="0" lang="en-US" sz="1800" spc="-1" strike="noStrike">
                <a:solidFill>
                  <a:srgbClr val="3f3f3f"/>
                </a:solidFill>
                <a:latin typeface="Helvetica Neue Light"/>
                <a:ea typeface="Helvetica Neue Light"/>
              </a:rPr>
              <a:t>Open source CLI tool for </a:t>
            </a:r>
            <a:r>
              <a:rPr b="0" i="1" lang="en-US" sz="1800" spc="-1" strike="noStrike">
                <a:solidFill>
                  <a:srgbClr val="3f3f3f"/>
                </a:solidFill>
                <a:latin typeface="Helvetica Neue Light"/>
                <a:ea typeface="Helvetica Neue Light"/>
              </a:rPr>
              <a:t>infrastructure automation</a:t>
            </a:r>
            <a:endParaRPr b="0" lang="en-US" sz="1800" spc="-1" strike="noStrike">
              <a:latin typeface="Arial"/>
            </a:endParaRPr>
          </a:p>
          <a:p>
            <a:pPr>
              <a:lnSpc>
                <a:spcPct val="90000"/>
              </a:lnSpc>
            </a:pPr>
            <a:endParaRPr b="0" lang="en-US" sz="1800" spc="-1" strike="noStrike">
              <a:latin typeface="Arial"/>
            </a:endParaRPr>
          </a:p>
          <a:p>
            <a:pPr marL="343080" indent="-279360">
              <a:lnSpc>
                <a:spcPct val="90000"/>
              </a:lnSpc>
              <a:buClr>
                <a:srgbClr val="000000"/>
              </a:buClr>
              <a:buFont typeface="Helvetica Neue Light"/>
              <a:buChar char="●"/>
            </a:pPr>
            <a:r>
              <a:rPr b="0" lang="en-US" sz="1800" spc="-1" strike="noStrike">
                <a:solidFill>
                  <a:srgbClr val="3f3f3f"/>
                </a:solidFill>
                <a:latin typeface="Helvetica Neue Light"/>
                <a:ea typeface="Helvetica Neue Light"/>
              </a:rPr>
              <a:t>Utilizes plugin architecture</a:t>
            </a:r>
            <a:endParaRPr b="0" lang="en-US" sz="1800" spc="-1" strike="noStrike">
              <a:latin typeface="Arial"/>
            </a:endParaRPr>
          </a:p>
          <a:p>
            <a:pPr lvl="1" marL="685800" indent="-279360">
              <a:lnSpc>
                <a:spcPct val="90000"/>
              </a:lnSpc>
              <a:buClr>
                <a:srgbClr val="000000"/>
              </a:buClr>
              <a:buFont typeface="Helvetica Neue Light"/>
              <a:buChar char="○"/>
            </a:pPr>
            <a:r>
              <a:rPr b="0" lang="en-US" sz="1800" spc="-1" strike="noStrike">
                <a:solidFill>
                  <a:srgbClr val="3f3f3f"/>
                </a:solidFill>
                <a:latin typeface="Helvetica Neue Light"/>
                <a:ea typeface="Helvetica Neue Light"/>
              </a:rPr>
              <a:t>Extensible to any environment, tool, or framework and works primarily by making API calls to those environments, tools, or frameworks</a:t>
            </a:r>
            <a:endParaRPr b="0" lang="en-US" sz="1800" spc="-1" strike="noStrike">
              <a:latin typeface="Arial"/>
            </a:endParaRPr>
          </a:p>
          <a:p>
            <a:pPr>
              <a:lnSpc>
                <a:spcPct val="90000"/>
              </a:lnSpc>
            </a:pPr>
            <a:endParaRPr b="0" lang="en-US" sz="1800" spc="-1" strike="noStrike">
              <a:latin typeface="Arial"/>
            </a:endParaRPr>
          </a:p>
          <a:p>
            <a:pPr marL="343080" indent="-279360">
              <a:lnSpc>
                <a:spcPct val="90000"/>
              </a:lnSpc>
              <a:buClr>
                <a:srgbClr val="3f3f3f"/>
              </a:buClr>
              <a:buFont typeface="Helvetica Neue Light"/>
              <a:buChar char="●"/>
            </a:pPr>
            <a:r>
              <a:rPr b="0" lang="en-US" sz="1800" spc="-1" strike="noStrike">
                <a:solidFill>
                  <a:srgbClr val="3f3f3f"/>
                </a:solidFill>
                <a:latin typeface="Helvetica Neue Light"/>
                <a:ea typeface="Helvetica Neue Light"/>
              </a:rPr>
              <a:t>Detects implicit dependencies between resources and automatically creates a dependency graph</a:t>
            </a:r>
            <a:endParaRPr b="0" lang="en-US" sz="1800" spc="-1" strike="noStrike">
              <a:latin typeface="Arial"/>
            </a:endParaRPr>
          </a:p>
          <a:p>
            <a:pPr>
              <a:lnSpc>
                <a:spcPct val="90000"/>
              </a:lnSpc>
            </a:pPr>
            <a:endParaRPr b="0" lang="en-US" sz="1800" spc="-1" strike="noStrike">
              <a:latin typeface="Arial"/>
            </a:endParaRPr>
          </a:p>
          <a:p>
            <a:pPr marL="343080" indent="-279360">
              <a:lnSpc>
                <a:spcPct val="90000"/>
              </a:lnSpc>
              <a:buClr>
                <a:srgbClr val="3f3f3f"/>
              </a:buClr>
              <a:buFont typeface="Helvetica Neue Light"/>
              <a:buChar char="●"/>
            </a:pPr>
            <a:r>
              <a:rPr b="0" lang="en-US" sz="1800" spc="-1" strike="noStrike">
                <a:solidFill>
                  <a:srgbClr val="3f3f3f"/>
                </a:solidFill>
                <a:latin typeface="Helvetica Neue Light"/>
                <a:ea typeface="Helvetica Neue Light"/>
              </a:rPr>
              <a:t>Builds in dependency order and automatically performs activities in parallel where possible</a:t>
            </a:r>
            <a:endParaRPr b="0" lang="en-US" sz="1800" spc="-1" strike="noStrike">
              <a:latin typeface="Arial"/>
            </a:endParaRPr>
          </a:p>
          <a:p>
            <a:pPr lvl="1" marL="685800" indent="-279360">
              <a:lnSpc>
                <a:spcPct val="90000"/>
              </a:lnSpc>
              <a:buClr>
                <a:srgbClr val="3f3f3f"/>
              </a:buClr>
              <a:buFont typeface="Helvetica Neue Light"/>
              <a:buChar char="○"/>
            </a:pPr>
            <a:r>
              <a:rPr b="0" lang="en-US" sz="1800" spc="-1" strike="noStrike">
                <a:solidFill>
                  <a:srgbClr val="3f3f3f"/>
                </a:solidFill>
                <a:latin typeface="Helvetica Neue Light"/>
                <a:ea typeface="Helvetica Neue Light"/>
              </a:rPr>
              <a:t>...sequentially for dependent resources</a:t>
            </a:r>
            <a:endParaRPr b="0" lang="en-US" sz="1800" spc="-1" strike="noStrike">
              <a:latin typeface="Arial"/>
            </a:endParaRPr>
          </a:p>
        </p:txBody>
      </p:sp>
      <p:pic>
        <p:nvPicPr>
          <p:cNvPr id="392" name="Google Shape;191;p30" descr=""/>
          <p:cNvPicPr/>
          <p:nvPr/>
        </p:nvPicPr>
        <p:blipFill>
          <a:blip r:embed="rId1"/>
          <a:stretch/>
        </p:blipFill>
        <p:spPr>
          <a:xfrm>
            <a:off x="7343280" y="1675440"/>
            <a:ext cx="1642680" cy="1625400"/>
          </a:xfrm>
          <a:prstGeom prst="rect">
            <a:avLst/>
          </a:prstGeom>
          <a:ln w="0">
            <a:noFill/>
          </a:ln>
        </p:spPr>
      </p:pic>
    </p:spTree>
  </p:cSld>
  <mc:AlternateContent>
    <mc:Choice Requires="p14">
      <p:transition spd="slow" p14:dur="2000"/>
    </mc:Choice>
    <mc:Fallback>
      <p:transition spd="slow"/>
    </mc:Fallback>
  </mc:AlternateContent>
  <p:timing>
    <p:tnLst>
      <p:par>
        <p:cTn id="134" dur="indefinite" restart="never" nodeType="tmRoot">
          <p:childTnLst>
            <p:seq>
              <p:cTn id="135" dur="indefinite" nodeType="mainSeq">
                <p:childTnLst>
                  <p:par>
                    <p:cTn id="136" fill="hold">
                      <p:stCondLst>
                        <p:cond delay="indefinite"/>
                      </p:stCondLst>
                      <p:childTnLst>
                        <p:par>
                          <p:cTn id="137" fill="hold">
                            <p:stCondLst>
                              <p:cond delay="0"/>
                            </p:stCondLst>
                            <p:childTnLst>
                              <p:par>
                                <p:cTn id="138" nodeType="clickEffect" fill="hold" presetClass="entr" presetID="1">
                                  <p:stCondLst>
                                    <p:cond delay="0"/>
                                  </p:stCondLst>
                                  <p:childTnLst>
                                    <p:set>
                                      <p:cBhvr>
                                        <p:cTn id="139" dur="1" fill="hold">
                                          <p:stCondLst>
                                            <p:cond delay="0"/>
                                          </p:stCondLst>
                                        </p:cTn>
                                        <p:tgtEl>
                                          <p:spTgt spid="391">
                                            <p:txEl>
                                              <p:pRg st="0" end="0"/>
                                            </p:txEl>
                                          </p:spTgt>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nodeType="clickEffect" fill="hold" presetClass="entr" presetID="1">
                                  <p:stCondLst>
                                    <p:cond delay="0"/>
                                  </p:stCondLst>
                                  <p:childTnLst>
                                    <p:set>
                                      <p:cBhvr>
                                        <p:cTn id="143" dur="1" fill="hold">
                                          <p:stCondLst>
                                            <p:cond delay="0"/>
                                          </p:stCondLst>
                                        </p:cTn>
                                        <p:tgtEl>
                                          <p:spTgt spid="391">
                                            <p:txEl>
                                              <p:pRg st="2" end="2"/>
                                            </p:txEl>
                                          </p:spTgt>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nodeType="clickEffect" fill="hold" presetClass="entr" presetID="1">
                                  <p:stCondLst>
                                    <p:cond delay="0"/>
                                  </p:stCondLst>
                                  <p:childTnLst>
                                    <p:set>
                                      <p:cBhvr>
                                        <p:cTn id="147" dur="1" fill="hold">
                                          <p:stCondLst>
                                            <p:cond delay="0"/>
                                          </p:stCondLst>
                                        </p:cTn>
                                        <p:tgtEl>
                                          <p:spTgt spid="391">
                                            <p:txEl>
                                              <p:pRg st="3" end="3"/>
                                            </p:txEl>
                                          </p:spTgt>
                                        </p:tgtEl>
                                        <p:attrNameLst>
                                          <p:attrName>style.visibility</p:attrName>
                                        </p:attrNameLst>
                                      </p:cBhvr>
                                      <p:to>
                                        <p:strVal val="visible"/>
                                      </p:to>
                                    </p:set>
                                  </p:childTnLst>
                                </p:cTn>
                              </p:par>
                            </p:childTnLst>
                          </p:cTn>
                        </p:par>
                      </p:childTnLst>
                    </p:cTn>
                  </p:par>
                  <p:par>
                    <p:cTn id="148" fill="hold">
                      <p:stCondLst>
                        <p:cond delay="indefinite"/>
                      </p:stCondLst>
                      <p:childTnLst>
                        <p:par>
                          <p:cTn id="149" fill="hold">
                            <p:stCondLst>
                              <p:cond delay="0"/>
                            </p:stCondLst>
                            <p:childTnLst>
                              <p:par>
                                <p:cTn id="150" nodeType="clickEffect" fill="hold" presetClass="entr" presetID="1">
                                  <p:stCondLst>
                                    <p:cond delay="0"/>
                                  </p:stCondLst>
                                  <p:childTnLst>
                                    <p:set>
                                      <p:cBhvr>
                                        <p:cTn id="151" dur="1" fill="hold">
                                          <p:stCondLst>
                                            <p:cond delay="0"/>
                                          </p:stCondLst>
                                        </p:cTn>
                                        <p:tgtEl>
                                          <p:spTgt spid="391">
                                            <p:txEl>
                                              <p:pRg st="5" end="5"/>
                                            </p:txEl>
                                          </p:spTgt>
                                        </p:tgtEl>
                                        <p:attrNameLst>
                                          <p:attrName>style.visibility</p:attrName>
                                        </p:attrNameLst>
                                      </p:cBhvr>
                                      <p:to>
                                        <p:strVal val="visible"/>
                                      </p:to>
                                    </p:set>
                                  </p:childTnLst>
                                </p:cTn>
                              </p:par>
                            </p:childTnLst>
                          </p:cTn>
                        </p:par>
                      </p:childTnLst>
                    </p:cTn>
                  </p:par>
                  <p:par>
                    <p:cTn id="152" fill="hold">
                      <p:stCondLst>
                        <p:cond delay="indefinite"/>
                      </p:stCondLst>
                      <p:childTnLst>
                        <p:par>
                          <p:cTn id="153" fill="hold">
                            <p:stCondLst>
                              <p:cond delay="0"/>
                            </p:stCondLst>
                            <p:childTnLst>
                              <p:par>
                                <p:cTn id="154" nodeType="clickEffect" fill="hold" presetClass="entr" presetID="1">
                                  <p:stCondLst>
                                    <p:cond delay="0"/>
                                  </p:stCondLst>
                                  <p:childTnLst>
                                    <p:set>
                                      <p:cBhvr>
                                        <p:cTn id="155" dur="1" fill="hold">
                                          <p:stCondLst>
                                            <p:cond delay="0"/>
                                          </p:stCondLst>
                                        </p:cTn>
                                        <p:tgtEl>
                                          <p:spTgt spid="391">
                                            <p:txEl>
                                              <p:pRg st="7" end="7"/>
                                            </p:txEl>
                                          </p:spTgt>
                                        </p:tgtEl>
                                        <p:attrNameLst>
                                          <p:attrName>style.visibility</p:attrName>
                                        </p:attrNameLst>
                                      </p:cBhvr>
                                      <p:to>
                                        <p:strVal val="visible"/>
                                      </p:to>
                                    </p:set>
                                  </p:childTnLst>
                                </p:cTn>
                              </p:par>
                            </p:childTnLst>
                          </p:cTn>
                        </p:par>
                      </p:childTnLst>
                    </p:cTn>
                  </p:par>
                  <p:par>
                    <p:cTn id="156" fill="hold">
                      <p:stCondLst>
                        <p:cond delay="indefinite"/>
                      </p:stCondLst>
                      <p:childTnLst>
                        <p:par>
                          <p:cTn id="157" fill="hold">
                            <p:stCondLst>
                              <p:cond delay="0"/>
                            </p:stCondLst>
                            <p:childTnLst>
                              <p:par>
                                <p:cTn id="158" nodeType="clickEffect" fill="hold" presetClass="entr" presetID="1">
                                  <p:stCondLst>
                                    <p:cond delay="0"/>
                                  </p:stCondLst>
                                  <p:childTnLst>
                                    <p:set>
                                      <p:cBhvr>
                                        <p:cTn id="159" dur="1" fill="hold">
                                          <p:stCondLst>
                                            <p:cond delay="0"/>
                                          </p:stCondLst>
                                        </p:cTn>
                                        <p:tgtEl>
                                          <p:spTgt spid="391">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PlaceHolder 1"/>
          <p:cNvSpPr>
            <a:spLocks noGrp="1"/>
          </p:cNvSpPr>
          <p:nvPr>
            <p:ph type="title"/>
          </p:nvPr>
        </p:nvSpPr>
        <p:spPr>
          <a:xfrm>
            <a:off x="714240" y="24300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Why Use Terraform?</a:t>
            </a:r>
            <a:endParaRPr b="0" lang="en-US" sz="2400" spc="-1" strike="noStrike">
              <a:latin typeface="Arial"/>
            </a:endParaRPr>
          </a:p>
        </p:txBody>
      </p:sp>
      <p:sp>
        <p:nvSpPr>
          <p:cNvPr id="394" name="PlaceHolder 2"/>
          <p:cNvSpPr>
            <a:spLocks noGrp="1"/>
          </p:cNvSpPr>
          <p:nvPr>
            <p:ph/>
          </p:nvPr>
        </p:nvSpPr>
        <p:spPr>
          <a:xfrm>
            <a:off x="621000" y="1134000"/>
            <a:ext cx="7883280" cy="3509280"/>
          </a:xfrm>
          <a:prstGeom prst="rect">
            <a:avLst/>
          </a:prstGeom>
          <a:noFill/>
          <a:ln w="0">
            <a:noFill/>
          </a:ln>
        </p:spPr>
        <p:txBody>
          <a:bodyPr lIns="67680" rIns="68400" tIns="35280" bIns="34200" anchor="t">
            <a:noAutofit/>
          </a:bodyPr>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Readable</a:t>
            </a:r>
            <a:endParaRPr b="0" lang="en-US" sz="1800" spc="-1" strike="noStrike">
              <a:latin typeface="Arial"/>
            </a:endParaRPr>
          </a:p>
          <a:p>
            <a:pPr>
              <a:lnSpc>
                <a:spcPct val="115000"/>
              </a:lnSpc>
            </a:pPr>
            <a:endParaRPr b="0" lang="en-US" sz="1800" spc="-1" strike="noStrike">
              <a:latin typeface="Arial"/>
            </a:endParaRPr>
          </a:p>
          <a:p>
            <a:pPr marL="343080" indent="-279360">
              <a:lnSpc>
                <a:spcPct val="115000"/>
              </a:lnSpc>
              <a:buClr>
                <a:srgbClr val="000000"/>
              </a:buClr>
              <a:buFont typeface="Lato"/>
              <a:buChar char="●"/>
            </a:pPr>
            <a:r>
              <a:rPr b="0" lang="en-US" sz="1800" spc="-1" strike="noStrike">
                <a:solidFill>
                  <a:srgbClr val="000000"/>
                </a:solidFill>
                <a:latin typeface="Helvetica Neue Light"/>
                <a:ea typeface="Helvetica Neue Light"/>
              </a:rPr>
              <a:t>Repeatable</a:t>
            </a:r>
            <a:endParaRPr b="0" lang="en-US" sz="1800" spc="-1" strike="noStrike">
              <a:latin typeface="Arial"/>
            </a:endParaRPr>
          </a:p>
          <a:p>
            <a:pPr>
              <a:lnSpc>
                <a:spcPct val="115000"/>
              </a:lnSpc>
            </a:pPr>
            <a:endParaRPr b="0" lang="en-US" sz="1800" spc="-1" strike="noStrike">
              <a:latin typeface="Arial"/>
            </a:endParaRPr>
          </a:p>
          <a:p>
            <a:pPr marL="343080" indent="-279360">
              <a:lnSpc>
                <a:spcPct val="115000"/>
              </a:lnSpc>
              <a:buClr>
                <a:srgbClr val="000000"/>
              </a:buClr>
              <a:buFont typeface="Lato"/>
              <a:buChar char="●"/>
            </a:pPr>
            <a:r>
              <a:rPr b="0" lang="en-US" sz="1800" spc="-1" strike="noStrike">
                <a:solidFill>
                  <a:srgbClr val="000000"/>
                </a:solidFill>
                <a:latin typeface="Helvetica Neue Light"/>
                <a:ea typeface="Helvetica Neue Light"/>
              </a:rPr>
              <a:t>Certainty (i.e., no confusion about what will happen)</a:t>
            </a:r>
            <a:endParaRPr b="0" lang="en-US" sz="1800" spc="-1" strike="noStrike">
              <a:latin typeface="Arial"/>
            </a:endParaRPr>
          </a:p>
          <a:p>
            <a:pPr>
              <a:lnSpc>
                <a:spcPct val="115000"/>
              </a:lnSpc>
            </a:pPr>
            <a:endParaRPr b="0" lang="en-US" sz="1800" spc="-1" strike="noStrike">
              <a:latin typeface="Arial"/>
            </a:endParaRPr>
          </a:p>
          <a:p>
            <a:pPr marL="343080" indent="-279360">
              <a:lnSpc>
                <a:spcPct val="115000"/>
              </a:lnSpc>
              <a:buClr>
                <a:srgbClr val="000000"/>
              </a:buClr>
              <a:buFont typeface="Lato"/>
              <a:buChar char="●"/>
            </a:pPr>
            <a:r>
              <a:rPr b="0" lang="en-US" sz="1800" spc="-1" strike="noStrike">
                <a:solidFill>
                  <a:srgbClr val="000000"/>
                </a:solidFill>
                <a:latin typeface="Helvetica Neue Light"/>
                <a:ea typeface="Helvetica Neue Light"/>
              </a:rPr>
              <a:t>Standardized environments</a:t>
            </a:r>
            <a:endParaRPr b="0" lang="en-US" sz="1800" spc="-1" strike="noStrike">
              <a:latin typeface="Arial"/>
            </a:endParaRPr>
          </a:p>
          <a:p>
            <a:pPr>
              <a:lnSpc>
                <a:spcPct val="115000"/>
              </a:lnSpc>
            </a:pPr>
            <a:endParaRPr b="0" lang="en-US" sz="1800" spc="-1" strike="noStrike">
              <a:latin typeface="Arial"/>
            </a:endParaRPr>
          </a:p>
          <a:p>
            <a:pPr marL="343080" indent="-279360">
              <a:lnSpc>
                <a:spcPct val="115000"/>
              </a:lnSpc>
              <a:buClr>
                <a:srgbClr val="000000"/>
              </a:buClr>
              <a:buFont typeface="Lato"/>
              <a:buChar char="●"/>
            </a:pPr>
            <a:r>
              <a:rPr b="0" lang="en-US" sz="1800" spc="-1" strike="noStrike">
                <a:solidFill>
                  <a:srgbClr val="000000"/>
                </a:solidFill>
                <a:latin typeface="Helvetica Neue Light"/>
                <a:ea typeface="Helvetica Neue Light"/>
              </a:rPr>
              <a:t>Provision quickly</a:t>
            </a:r>
            <a:endParaRPr b="0" lang="en-US" sz="1800" spc="-1" strike="noStrike">
              <a:latin typeface="Arial"/>
            </a:endParaRPr>
          </a:p>
          <a:p>
            <a:pPr>
              <a:lnSpc>
                <a:spcPct val="115000"/>
              </a:lnSpc>
            </a:pPr>
            <a:endParaRPr b="0" lang="en-US" sz="1800" spc="-1" strike="noStrike">
              <a:latin typeface="Arial"/>
            </a:endParaRPr>
          </a:p>
          <a:p>
            <a:pPr marL="343080" indent="-279360">
              <a:lnSpc>
                <a:spcPct val="115000"/>
              </a:lnSpc>
              <a:buClr>
                <a:srgbClr val="000000"/>
              </a:buClr>
              <a:buFont typeface="Lato"/>
              <a:buChar char="●"/>
            </a:pPr>
            <a:r>
              <a:rPr b="0" lang="en-US" sz="1800" spc="-1" strike="noStrike">
                <a:solidFill>
                  <a:srgbClr val="000000"/>
                </a:solidFill>
                <a:latin typeface="Helvetica Neue Light"/>
                <a:ea typeface="Helvetica Neue Light"/>
              </a:rPr>
              <a:t>Disaster recovery </a:t>
            </a:r>
            <a:endParaRPr b="0" lang="en-US" sz="1800" spc="-1" strike="noStrike">
              <a:latin typeface="Arial"/>
            </a:endParaRPr>
          </a:p>
        </p:txBody>
      </p:sp>
      <p:sp>
        <p:nvSpPr>
          <p:cNvPr id="395" name="PlaceHolder 3"/>
          <p:cNvSpPr>
            <a:spLocks noGrp="1"/>
          </p:cNvSpPr>
          <p:nvPr>
            <p:ph type="sldNum"/>
          </p:nvPr>
        </p:nvSpPr>
        <p:spPr>
          <a:xfrm>
            <a:off x="8505000" y="4902840"/>
            <a:ext cx="624960" cy="223200"/>
          </a:xfrm>
          <a:prstGeom prst="rect">
            <a:avLst/>
          </a:prstGeom>
          <a:noFill/>
          <a:ln w="0">
            <a:noFill/>
          </a:ln>
        </p:spPr>
        <p:txBody>
          <a:bodyPr lIns="68400" rIns="68400" tIns="34200" bIns="34200" anchor="ctr">
            <a:noAutofit/>
          </a:bodyPr>
          <a:p>
            <a:pPr algn="ctr">
              <a:lnSpc>
                <a:spcPct val="100000"/>
              </a:lnSpc>
              <a:tabLst>
                <a:tab algn="l" pos="0"/>
              </a:tabLst>
            </a:pPr>
            <a:fld id="{D3A57D70-74F9-4F0D-9AAA-A7720C7D9B3C}"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160" dur="indefinite" restart="never" nodeType="tmRoot">
          <p:childTnLst>
            <p:seq>
              <p:cTn id="161" dur="indefinite" nodeType="mainSeq">
                <p:childTnLst>
                  <p:par>
                    <p:cTn id="162" fill="hold">
                      <p:stCondLst>
                        <p:cond delay="indefinite"/>
                      </p:stCondLst>
                      <p:childTnLst>
                        <p:par>
                          <p:cTn id="163" fill="hold">
                            <p:stCondLst>
                              <p:cond delay="0"/>
                            </p:stCondLst>
                            <p:childTnLst>
                              <p:par>
                                <p:cTn id="164" nodeType="clickEffect" fill="hold" presetClass="entr" presetID="1">
                                  <p:stCondLst>
                                    <p:cond delay="0"/>
                                  </p:stCondLst>
                                  <p:childTnLst>
                                    <p:set>
                                      <p:cBhvr>
                                        <p:cTn id="165" dur="1" fill="hold">
                                          <p:stCondLst>
                                            <p:cond delay="0"/>
                                          </p:stCondLst>
                                        </p:cTn>
                                        <p:tgtEl>
                                          <p:spTgt spid="394">
                                            <p:txEl>
                                              <p:pRg st="0" end="0"/>
                                            </p:txEl>
                                          </p:spTgt>
                                        </p:tgtEl>
                                        <p:attrNameLst>
                                          <p:attrName>style.visibility</p:attrName>
                                        </p:attrNameLst>
                                      </p:cBhvr>
                                      <p:to>
                                        <p:strVal val="visible"/>
                                      </p:to>
                                    </p:set>
                                  </p:childTnLst>
                                </p:cTn>
                              </p:par>
                            </p:childTnLst>
                          </p:cTn>
                        </p:par>
                      </p:childTnLst>
                    </p:cTn>
                  </p:par>
                  <p:par>
                    <p:cTn id="166" fill="hold">
                      <p:stCondLst>
                        <p:cond delay="indefinite"/>
                      </p:stCondLst>
                      <p:childTnLst>
                        <p:par>
                          <p:cTn id="167" fill="hold">
                            <p:stCondLst>
                              <p:cond delay="0"/>
                            </p:stCondLst>
                            <p:childTnLst>
                              <p:par>
                                <p:cTn id="168" nodeType="clickEffect" fill="hold" presetClass="entr" presetID="1">
                                  <p:stCondLst>
                                    <p:cond delay="0"/>
                                  </p:stCondLst>
                                  <p:childTnLst>
                                    <p:set>
                                      <p:cBhvr>
                                        <p:cTn id="169" dur="1" fill="hold">
                                          <p:stCondLst>
                                            <p:cond delay="0"/>
                                          </p:stCondLst>
                                        </p:cTn>
                                        <p:tgtEl>
                                          <p:spTgt spid="394">
                                            <p:txEl>
                                              <p:pRg st="2" end="2"/>
                                            </p:txEl>
                                          </p:spTgt>
                                        </p:tgtEl>
                                        <p:attrNameLst>
                                          <p:attrName>style.visibility</p:attrName>
                                        </p:attrNameLst>
                                      </p:cBhvr>
                                      <p:to>
                                        <p:strVal val="visible"/>
                                      </p:to>
                                    </p:set>
                                  </p:childTnLst>
                                </p:cTn>
                              </p:par>
                            </p:childTnLst>
                          </p:cTn>
                        </p:par>
                      </p:childTnLst>
                    </p:cTn>
                  </p:par>
                  <p:par>
                    <p:cTn id="170" fill="hold">
                      <p:stCondLst>
                        <p:cond delay="indefinite"/>
                      </p:stCondLst>
                      <p:childTnLst>
                        <p:par>
                          <p:cTn id="171" fill="hold">
                            <p:stCondLst>
                              <p:cond delay="0"/>
                            </p:stCondLst>
                            <p:childTnLst>
                              <p:par>
                                <p:cTn id="172" nodeType="clickEffect" fill="hold" presetClass="entr" presetID="1">
                                  <p:stCondLst>
                                    <p:cond delay="0"/>
                                  </p:stCondLst>
                                  <p:childTnLst>
                                    <p:set>
                                      <p:cBhvr>
                                        <p:cTn id="173" dur="1" fill="hold">
                                          <p:stCondLst>
                                            <p:cond delay="0"/>
                                          </p:stCondLst>
                                        </p:cTn>
                                        <p:tgtEl>
                                          <p:spTgt spid="394">
                                            <p:txEl>
                                              <p:pRg st="4" end="4"/>
                                            </p:txEl>
                                          </p:spTgt>
                                        </p:tgtEl>
                                        <p:attrNameLst>
                                          <p:attrName>style.visibility</p:attrName>
                                        </p:attrNameLst>
                                      </p:cBhvr>
                                      <p:to>
                                        <p:strVal val="visible"/>
                                      </p:to>
                                    </p:set>
                                  </p:childTnLst>
                                </p:cTn>
                              </p:par>
                            </p:childTnLst>
                          </p:cTn>
                        </p:par>
                      </p:childTnLst>
                    </p:cTn>
                  </p:par>
                  <p:par>
                    <p:cTn id="174" fill="hold">
                      <p:stCondLst>
                        <p:cond delay="indefinite"/>
                      </p:stCondLst>
                      <p:childTnLst>
                        <p:par>
                          <p:cTn id="175" fill="hold">
                            <p:stCondLst>
                              <p:cond delay="0"/>
                            </p:stCondLst>
                            <p:childTnLst>
                              <p:par>
                                <p:cTn id="176" nodeType="clickEffect" fill="hold" presetClass="entr" presetID="1">
                                  <p:stCondLst>
                                    <p:cond delay="0"/>
                                  </p:stCondLst>
                                  <p:childTnLst>
                                    <p:set>
                                      <p:cBhvr>
                                        <p:cTn id="177" dur="1" fill="hold">
                                          <p:stCondLst>
                                            <p:cond delay="0"/>
                                          </p:stCondLst>
                                        </p:cTn>
                                        <p:tgtEl>
                                          <p:spTgt spid="394">
                                            <p:txEl>
                                              <p:pRg st="6" end="6"/>
                                            </p:txEl>
                                          </p:spTgt>
                                        </p:tgtEl>
                                        <p:attrNameLst>
                                          <p:attrName>style.visibility</p:attrName>
                                        </p:attrNameLst>
                                      </p:cBhvr>
                                      <p:to>
                                        <p:strVal val="visible"/>
                                      </p:to>
                                    </p:set>
                                  </p:childTnLst>
                                </p:cTn>
                              </p:par>
                            </p:childTnLst>
                          </p:cTn>
                        </p:par>
                      </p:childTnLst>
                    </p:cTn>
                  </p:par>
                  <p:par>
                    <p:cTn id="178" fill="hold">
                      <p:stCondLst>
                        <p:cond delay="indefinite"/>
                      </p:stCondLst>
                      <p:childTnLst>
                        <p:par>
                          <p:cTn id="179" fill="hold">
                            <p:stCondLst>
                              <p:cond delay="0"/>
                            </p:stCondLst>
                            <p:childTnLst>
                              <p:par>
                                <p:cTn id="180" nodeType="clickEffect" fill="hold" presetClass="entr" presetID="1">
                                  <p:stCondLst>
                                    <p:cond delay="0"/>
                                  </p:stCondLst>
                                  <p:childTnLst>
                                    <p:set>
                                      <p:cBhvr>
                                        <p:cTn id="181" dur="1" fill="hold">
                                          <p:stCondLst>
                                            <p:cond delay="0"/>
                                          </p:stCondLst>
                                        </p:cTn>
                                        <p:tgtEl>
                                          <p:spTgt spid="394">
                                            <p:txEl>
                                              <p:pRg st="8" end="8"/>
                                            </p:txEl>
                                          </p:spTgt>
                                        </p:tgtEl>
                                        <p:attrNameLst>
                                          <p:attrName>style.visibility</p:attrName>
                                        </p:attrNameLst>
                                      </p:cBhvr>
                                      <p:to>
                                        <p:strVal val="visible"/>
                                      </p:to>
                                    </p:set>
                                  </p:childTnLst>
                                </p:cTn>
                              </p:par>
                            </p:childTnLst>
                          </p:cTn>
                        </p:par>
                      </p:childTnLst>
                    </p:cTn>
                  </p:par>
                  <p:par>
                    <p:cTn id="182" fill="hold">
                      <p:stCondLst>
                        <p:cond delay="indefinite"/>
                      </p:stCondLst>
                      <p:childTnLst>
                        <p:par>
                          <p:cTn id="183" fill="hold">
                            <p:stCondLst>
                              <p:cond delay="0"/>
                            </p:stCondLst>
                            <p:childTnLst>
                              <p:par>
                                <p:cTn id="184" nodeType="clickEffect" fill="hold" presetClass="entr" presetID="1">
                                  <p:stCondLst>
                                    <p:cond delay="0"/>
                                  </p:stCondLst>
                                  <p:childTnLst>
                                    <p:set>
                                      <p:cBhvr>
                                        <p:cTn id="185" dur="1" fill="hold">
                                          <p:stCondLst>
                                            <p:cond delay="0"/>
                                          </p:stCondLst>
                                        </p:cTn>
                                        <p:tgtEl>
                                          <p:spTgt spid="394">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Google Shape;111;p20"/>
          <p:cNvSpPr/>
          <p:nvPr/>
        </p:nvSpPr>
        <p:spPr>
          <a:xfrm>
            <a:off x="150480" y="609480"/>
            <a:ext cx="6935040" cy="761400"/>
          </a:xfrm>
          <a:prstGeom prst="rect">
            <a:avLst/>
          </a:prstGeom>
          <a:noFill/>
          <a:ln w="0">
            <a:noFill/>
          </a:ln>
        </p:spPr>
        <p:style>
          <a:lnRef idx="0"/>
          <a:fillRef idx="0"/>
          <a:effectRef idx="0"/>
          <a:fontRef idx="minor"/>
        </p:style>
        <p:txBody>
          <a:bodyPr lIns="68400" rIns="68400" tIns="34200" bIns="34200" anchor="t">
            <a:noAutofit/>
          </a:bodyPr>
          <a:p>
            <a:pPr>
              <a:lnSpc>
                <a:spcPct val="100000"/>
              </a:lnSpc>
              <a:tabLst>
                <a:tab algn="l" pos="0"/>
              </a:tabLst>
            </a:pPr>
            <a:r>
              <a:rPr b="1" lang="en-US" sz="4500" spc="-1" strike="noStrike">
                <a:solidFill>
                  <a:srgbClr val="f17e3a"/>
                </a:solidFill>
                <a:latin typeface="Calibri"/>
                <a:ea typeface="Calibri"/>
              </a:rPr>
              <a:t>Introduction to Terraform</a:t>
            </a:r>
            <a:endParaRPr b="0" lang="en-US" sz="4500" spc="-1" strike="noStrike">
              <a:latin typeface="Arial"/>
            </a:endParaRPr>
          </a:p>
        </p:txBody>
      </p:sp>
      <p:sp>
        <p:nvSpPr>
          <p:cNvPr id="313" name="Google Shape;112;p20"/>
          <p:cNvSpPr/>
          <p:nvPr/>
        </p:nvSpPr>
        <p:spPr>
          <a:xfrm>
            <a:off x="704520" y="3772080"/>
            <a:ext cx="4118760" cy="483840"/>
          </a:xfrm>
          <a:prstGeom prst="rect">
            <a:avLst/>
          </a:prstGeom>
          <a:noFill/>
          <a:ln w="0">
            <a:noFill/>
          </a:ln>
        </p:spPr>
        <p:style>
          <a:lnRef idx="0"/>
          <a:fillRef idx="0"/>
          <a:effectRef idx="0"/>
          <a:fontRef idx="minor"/>
        </p:style>
        <p:txBody>
          <a:bodyPr lIns="68400" rIns="68400" tIns="34200" bIns="34200" anchor="t">
            <a:noAutofit/>
          </a:bodyPr>
          <a:p>
            <a:pPr algn="ctr">
              <a:lnSpc>
                <a:spcPct val="100000"/>
              </a:lnSpc>
              <a:tabLst>
                <a:tab algn="l" pos="0"/>
              </a:tabLst>
            </a:pPr>
            <a:r>
              <a:rPr b="0" lang="en-US" sz="1800" spc="-1" strike="noStrike">
                <a:solidFill>
                  <a:srgbClr val="000000"/>
                </a:solidFill>
                <a:latin typeface="Helvetica Neue Light"/>
                <a:ea typeface="Arial"/>
              </a:rPr>
              <a:t>Christopher Blackden</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Helvetica Neue Light"/>
                <a:ea typeface="Arial"/>
              </a:rPr>
              <a:t>(DevOps Engineer)</a:t>
            </a: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a:p>
            <a:pPr algn="ctr">
              <a:lnSpc>
                <a:spcPct val="100000"/>
              </a:lnSpc>
              <a:tabLst>
                <a:tab algn="l" pos="0"/>
              </a:tabLst>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PlaceHolder 1"/>
          <p:cNvSpPr>
            <a:spLocks noGrp="1"/>
          </p:cNvSpPr>
          <p:nvPr>
            <p:ph type="title"/>
          </p:nvPr>
        </p:nvSpPr>
        <p:spPr>
          <a:xfrm>
            <a:off x="714240" y="24300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What Does Terraform (HCL) Look Like?</a:t>
            </a:r>
            <a:endParaRPr b="0" lang="en-US" sz="2400" spc="-1" strike="noStrike">
              <a:latin typeface="Arial"/>
            </a:endParaRPr>
          </a:p>
        </p:txBody>
      </p:sp>
      <p:sp>
        <p:nvSpPr>
          <p:cNvPr id="397" name="PlaceHolder 2"/>
          <p:cNvSpPr>
            <a:spLocks noGrp="1"/>
          </p:cNvSpPr>
          <p:nvPr>
            <p:ph/>
          </p:nvPr>
        </p:nvSpPr>
        <p:spPr>
          <a:xfrm>
            <a:off x="0" y="924120"/>
            <a:ext cx="9143280" cy="3978360"/>
          </a:xfrm>
          <a:prstGeom prst="rect">
            <a:avLst/>
          </a:prstGeom>
          <a:solidFill>
            <a:srgbClr val="000000"/>
          </a:solidFill>
          <a:ln w="0">
            <a:noFill/>
          </a:ln>
        </p:spPr>
        <p:txBody>
          <a:bodyPr lIns="343080" rIns="343080" tIns="308520" bIns="308520" anchor="t">
            <a:noAutofit/>
          </a:bodyPr>
          <a:p>
            <a:pPr>
              <a:lnSpc>
                <a:spcPct val="90000"/>
              </a:lnSpc>
              <a:tabLst>
                <a:tab algn="l" pos="0"/>
              </a:tabLst>
            </a:pPr>
            <a:r>
              <a:rPr b="1" lang="en-US" sz="2700" spc="-1" strike="noStrike">
                <a:solidFill>
                  <a:srgbClr val="ff9900"/>
                </a:solidFill>
                <a:latin typeface="Courier New"/>
                <a:ea typeface="Courier New"/>
              </a:rPr>
              <a:t>resource</a:t>
            </a:r>
            <a:r>
              <a:rPr b="1" lang="en-US" sz="2700" spc="-1" strike="noStrike">
                <a:solidFill>
                  <a:srgbClr val="ffffff"/>
                </a:solidFill>
                <a:latin typeface="Courier New"/>
                <a:ea typeface="Courier New"/>
              </a:rPr>
              <a:t> </a:t>
            </a:r>
            <a:r>
              <a:rPr b="1" lang="en-US" sz="2700" spc="-1" strike="noStrike">
                <a:solidFill>
                  <a:srgbClr val="6fa8dc"/>
                </a:solidFill>
                <a:latin typeface="Courier New"/>
                <a:ea typeface="Courier New"/>
              </a:rPr>
              <a:t>“aws_instance” “web”</a:t>
            </a:r>
            <a:r>
              <a:rPr b="1" lang="en-US" sz="2700" spc="-1" strike="noStrike">
                <a:solidFill>
                  <a:srgbClr val="ffffff"/>
                </a:solidFill>
                <a:latin typeface="Courier New"/>
                <a:ea typeface="Courier New"/>
              </a:rPr>
              <a:t> </a:t>
            </a:r>
            <a:r>
              <a:rPr b="1" lang="en-US" sz="2700" spc="-1" strike="noStrike">
                <a:solidFill>
                  <a:srgbClr val="c9daf8"/>
                </a:solidFill>
                <a:latin typeface="Courier New"/>
                <a:ea typeface="Courier New"/>
              </a:rPr>
              <a:t>{</a:t>
            </a:r>
            <a:endParaRPr b="0" lang="en-US" sz="2700" spc="-1" strike="noStrike">
              <a:latin typeface="Arial"/>
            </a:endParaRPr>
          </a:p>
          <a:p>
            <a:pPr>
              <a:lnSpc>
                <a:spcPct val="90000"/>
              </a:lnSpc>
              <a:tabLst>
                <a:tab algn="l" pos="0"/>
              </a:tabLst>
            </a:pPr>
            <a:r>
              <a:rPr b="1" lang="en-US" sz="2700" spc="-1" strike="noStrike">
                <a:solidFill>
                  <a:srgbClr val="c9daf8"/>
                </a:solidFill>
                <a:latin typeface="Courier New"/>
                <a:ea typeface="Courier New"/>
              </a:rPr>
              <a:t>  </a:t>
            </a:r>
            <a:r>
              <a:rPr b="1" lang="en-US" sz="2700" spc="-1" strike="noStrike">
                <a:solidFill>
                  <a:srgbClr val="8e7cc3"/>
                </a:solidFill>
                <a:latin typeface="Courier New"/>
                <a:ea typeface="Courier New"/>
              </a:rPr>
              <a:t>ami</a:t>
            </a:r>
            <a:r>
              <a:rPr b="1" lang="en-US" sz="2700" spc="-1" strike="noStrike">
                <a:solidFill>
                  <a:srgbClr val="c9daf8"/>
                </a:solidFill>
                <a:latin typeface="Courier New"/>
                <a:ea typeface="Courier New"/>
              </a:rPr>
              <a:t>           = </a:t>
            </a:r>
            <a:r>
              <a:rPr b="1" lang="en-US" sz="2700" spc="-1" strike="noStrike">
                <a:solidFill>
                  <a:srgbClr val="6aa84f"/>
                </a:solidFill>
                <a:latin typeface="Courier New"/>
                <a:ea typeface="Courier New"/>
              </a:rPr>
              <a:t>“ami-19827362728”</a:t>
            </a:r>
            <a:endParaRPr b="0" lang="en-US" sz="2700" spc="-1" strike="noStrike">
              <a:latin typeface="Arial"/>
            </a:endParaRPr>
          </a:p>
          <a:p>
            <a:pPr>
              <a:lnSpc>
                <a:spcPct val="90000"/>
              </a:lnSpc>
              <a:tabLst>
                <a:tab algn="l" pos="0"/>
              </a:tabLst>
            </a:pPr>
            <a:r>
              <a:rPr b="1" lang="en-US" sz="2700" spc="-1" strike="noStrike">
                <a:solidFill>
                  <a:srgbClr val="c9daf8"/>
                </a:solidFill>
                <a:latin typeface="Courier New"/>
                <a:ea typeface="Courier New"/>
              </a:rPr>
              <a:t>  </a:t>
            </a:r>
            <a:r>
              <a:rPr b="1" lang="en-US" sz="2700" spc="-1" strike="noStrike">
                <a:solidFill>
                  <a:srgbClr val="8e7cc3"/>
                </a:solidFill>
                <a:latin typeface="Courier New"/>
                <a:ea typeface="Courier New"/>
              </a:rPr>
              <a:t>instance_type</a:t>
            </a:r>
            <a:r>
              <a:rPr b="1" lang="en-US" sz="2700" spc="-1" strike="noStrike">
                <a:solidFill>
                  <a:srgbClr val="c9daf8"/>
                </a:solidFill>
                <a:latin typeface="Courier New"/>
                <a:ea typeface="Courier New"/>
              </a:rPr>
              <a:t> = </a:t>
            </a:r>
            <a:r>
              <a:rPr b="1" lang="en-US" sz="2700" spc="-1" strike="noStrike">
                <a:solidFill>
                  <a:srgbClr val="6aa84f"/>
                </a:solidFill>
                <a:latin typeface="Courier New"/>
                <a:ea typeface="Courier New"/>
              </a:rPr>
              <a:t>“t2.micro”</a:t>
            </a:r>
            <a:endParaRPr b="0" lang="en-US" sz="2700" spc="-1" strike="noStrike">
              <a:latin typeface="Arial"/>
            </a:endParaRPr>
          </a:p>
          <a:p>
            <a:pPr>
              <a:lnSpc>
                <a:spcPct val="90000"/>
              </a:lnSpc>
              <a:tabLst>
                <a:tab algn="l" pos="0"/>
              </a:tabLst>
            </a:pPr>
            <a:r>
              <a:rPr b="1" lang="en-US" sz="2700" spc="-1" strike="noStrike">
                <a:solidFill>
                  <a:srgbClr val="c9daf8"/>
                </a:solidFill>
                <a:latin typeface="Courier New"/>
                <a:ea typeface="Courier New"/>
              </a:rPr>
              <a:t>  </a:t>
            </a:r>
            <a:endParaRPr b="0" lang="en-US" sz="2700" spc="-1" strike="noStrike">
              <a:latin typeface="Arial"/>
            </a:endParaRPr>
          </a:p>
          <a:p>
            <a:pPr>
              <a:lnSpc>
                <a:spcPct val="90000"/>
              </a:lnSpc>
              <a:tabLst>
                <a:tab algn="l" pos="0"/>
              </a:tabLst>
            </a:pPr>
            <a:r>
              <a:rPr b="1" lang="en-US" sz="2700" spc="-1" strike="noStrike">
                <a:solidFill>
                  <a:srgbClr val="c9daf8"/>
                </a:solidFill>
                <a:latin typeface="Courier New"/>
                <a:ea typeface="Courier New"/>
              </a:rPr>
              <a:t>  </a:t>
            </a:r>
            <a:r>
              <a:rPr b="1" lang="en-US" sz="2700" spc="-1" strike="noStrike">
                <a:solidFill>
                  <a:srgbClr val="8e7cc3"/>
                </a:solidFill>
                <a:latin typeface="Courier New"/>
                <a:ea typeface="Courier New"/>
              </a:rPr>
              <a:t>tags</a:t>
            </a:r>
            <a:r>
              <a:rPr b="1" lang="en-US" sz="2700" spc="-1" strike="noStrike">
                <a:solidFill>
                  <a:srgbClr val="c9daf8"/>
                </a:solidFill>
                <a:latin typeface="Courier New"/>
                <a:ea typeface="Courier New"/>
              </a:rPr>
              <a:t> = {</a:t>
            </a:r>
            <a:endParaRPr b="0" lang="en-US" sz="2700" spc="-1" strike="noStrike">
              <a:latin typeface="Arial"/>
            </a:endParaRPr>
          </a:p>
          <a:p>
            <a:pPr>
              <a:lnSpc>
                <a:spcPct val="90000"/>
              </a:lnSpc>
              <a:tabLst>
                <a:tab algn="l" pos="0"/>
              </a:tabLst>
            </a:pPr>
            <a:r>
              <a:rPr b="1" lang="en-US" sz="2700" spc="-1" strike="noStrike">
                <a:solidFill>
                  <a:srgbClr val="c9daf8"/>
                </a:solidFill>
                <a:latin typeface="Courier New"/>
                <a:ea typeface="Courier New"/>
              </a:rPr>
              <a:t>    </a:t>
            </a:r>
            <a:r>
              <a:rPr b="1" lang="en-US" sz="2700" spc="-1" strike="noStrike">
                <a:solidFill>
                  <a:srgbClr val="8e7cc3"/>
                </a:solidFill>
                <a:latin typeface="Courier New"/>
                <a:ea typeface="Courier New"/>
              </a:rPr>
              <a:t>Name</a:t>
            </a:r>
            <a:r>
              <a:rPr b="1" lang="en-US" sz="2700" spc="-1" strike="noStrike">
                <a:solidFill>
                  <a:srgbClr val="c9daf8"/>
                </a:solidFill>
                <a:latin typeface="Courier New"/>
                <a:ea typeface="Courier New"/>
              </a:rPr>
              <a:t> = </a:t>
            </a:r>
            <a:r>
              <a:rPr b="1" lang="en-US" sz="2700" spc="-1" strike="noStrike">
                <a:solidFill>
                  <a:srgbClr val="6aa84f"/>
                </a:solidFill>
                <a:latin typeface="Courier New"/>
                <a:ea typeface="Courier New"/>
              </a:rPr>
              <a:t>“my-first-instance”</a:t>
            </a:r>
            <a:endParaRPr b="0" lang="en-US" sz="2700" spc="-1" strike="noStrike">
              <a:latin typeface="Arial"/>
            </a:endParaRPr>
          </a:p>
          <a:p>
            <a:pPr>
              <a:lnSpc>
                <a:spcPct val="90000"/>
              </a:lnSpc>
              <a:tabLst>
                <a:tab algn="l" pos="0"/>
              </a:tabLst>
            </a:pPr>
            <a:r>
              <a:rPr b="1" lang="en-US" sz="2700" spc="-1" strike="noStrike">
                <a:solidFill>
                  <a:srgbClr val="c9daf8"/>
                </a:solidFill>
                <a:latin typeface="Courier New"/>
                <a:ea typeface="Courier New"/>
              </a:rPr>
              <a:t>  </a:t>
            </a:r>
            <a:r>
              <a:rPr b="1" lang="en-US" sz="2700" spc="-1" strike="noStrike">
                <a:solidFill>
                  <a:srgbClr val="c9daf8"/>
                </a:solidFill>
                <a:latin typeface="Courier New"/>
                <a:ea typeface="Courier New"/>
              </a:rPr>
              <a:t>}</a:t>
            </a:r>
            <a:endParaRPr b="0" lang="en-US" sz="2700" spc="-1" strike="noStrike">
              <a:latin typeface="Arial"/>
            </a:endParaRPr>
          </a:p>
          <a:p>
            <a:pPr>
              <a:lnSpc>
                <a:spcPct val="90000"/>
              </a:lnSpc>
              <a:tabLst>
                <a:tab algn="l" pos="0"/>
              </a:tabLst>
            </a:pPr>
            <a:r>
              <a:rPr b="1" lang="en-US" sz="2700" spc="-1" strike="noStrike">
                <a:solidFill>
                  <a:srgbClr val="c9daf8"/>
                </a:solidFill>
                <a:latin typeface="Courier New"/>
                <a:ea typeface="Courier New"/>
              </a:rPr>
              <a:t>}</a:t>
            </a:r>
            <a:endParaRPr b="0" lang="en-US" sz="2700" spc="-1" strike="noStrike">
              <a:latin typeface="Arial"/>
            </a:endParaRPr>
          </a:p>
        </p:txBody>
      </p:sp>
      <p:sp>
        <p:nvSpPr>
          <p:cNvPr id="398" name="PlaceHolder 3"/>
          <p:cNvSpPr>
            <a:spLocks noGrp="1"/>
          </p:cNvSpPr>
          <p:nvPr>
            <p:ph type="sldNum"/>
          </p:nvPr>
        </p:nvSpPr>
        <p:spPr>
          <a:xfrm>
            <a:off x="8505000" y="4902840"/>
            <a:ext cx="624960" cy="223200"/>
          </a:xfrm>
          <a:prstGeom prst="rect">
            <a:avLst/>
          </a:prstGeom>
          <a:noFill/>
          <a:ln w="0">
            <a:noFill/>
          </a:ln>
        </p:spPr>
        <p:txBody>
          <a:bodyPr lIns="68400" rIns="68400" tIns="34200" bIns="34200" anchor="ctr">
            <a:noAutofit/>
          </a:bodyPr>
          <a:p>
            <a:pPr algn="ctr">
              <a:lnSpc>
                <a:spcPct val="100000"/>
              </a:lnSpc>
              <a:tabLst>
                <a:tab algn="l" pos="0"/>
              </a:tabLst>
            </a:pPr>
            <a:fld id="{109519BF-2142-4546-B886-11B89F2D3002}"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PlaceHolder 1"/>
          <p:cNvSpPr>
            <a:spLocks noGrp="1"/>
          </p:cNvSpPr>
          <p:nvPr>
            <p:ph type="title"/>
          </p:nvPr>
        </p:nvSpPr>
        <p:spPr>
          <a:xfrm>
            <a:off x="714240" y="24300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Exercise Prep: Let’s Get Set Up</a:t>
            </a:r>
            <a:endParaRPr b="0" lang="en-US" sz="2400" spc="-1" strike="noStrike">
              <a:latin typeface="Arial"/>
            </a:endParaRPr>
          </a:p>
        </p:txBody>
      </p:sp>
      <p:sp>
        <p:nvSpPr>
          <p:cNvPr id="400" name="PlaceHolder 2"/>
          <p:cNvSpPr>
            <a:spLocks noGrp="1"/>
          </p:cNvSpPr>
          <p:nvPr>
            <p:ph/>
          </p:nvPr>
        </p:nvSpPr>
        <p:spPr>
          <a:xfrm>
            <a:off x="621000" y="1134000"/>
            <a:ext cx="7883280" cy="3509280"/>
          </a:xfrm>
          <a:prstGeom prst="rect">
            <a:avLst/>
          </a:prstGeom>
          <a:noFill/>
          <a:ln w="0">
            <a:noFill/>
          </a:ln>
        </p:spPr>
        <p:txBody>
          <a:bodyPr lIns="67680" rIns="68400" tIns="35280" bIns="34200" anchor="t">
            <a:noAutofit/>
          </a:bodyPr>
          <a:p>
            <a:pPr marL="343080" indent="-279360">
              <a:lnSpc>
                <a:spcPct val="90000"/>
              </a:lnSpc>
              <a:buClr>
                <a:srgbClr val="3f3f3f"/>
              </a:buClr>
              <a:buFont typeface="StarSymbol"/>
              <a:buAutoNum type="arabicPeriod"/>
            </a:pPr>
            <a:r>
              <a:rPr b="0" lang="en-US" sz="1800" spc="-1" strike="noStrike">
                <a:solidFill>
                  <a:srgbClr val="3f3f3f"/>
                </a:solidFill>
                <a:latin typeface="Helvetica Neue Light"/>
                <a:ea typeface="Helvetica Neue Light"/>
              </a:rPr>
              <a:t>We will create an isolated (and consistent) development and execution environment where you can run Terraform</a:t>
            </a:r>
            <a:endParaRPr b="0" lang="en-US" sz="1800" spc="-1" strike="noStrike">
              <a:latin typeface="Arial"/>
            </a:endParaRPr>
          </a:p>
          <a:p>
            <a:pPr>
              <a:lnSpc>
                <a:spcPct val="90000"/>
              </a:lnSpc>
            </a:pPr>
            <a:endParaRPr b="0" lang="en-US" sz="1800" spc="-1" strike="noStrike">
              <a:latin typeface="Arial"/>
            </a:endParaRPr>
          </a:p>
          <a:p>
            <a:pPr marL="343080" indent="-279360">
              <a:lnSpc>
                <a:spcPct val="90000"/>
              </a:lnSpc>
              <a:buClr>
                <a:srgbClr val="3f3f3f"/>
              </a:buClr>
              <a:buFont typeface="StarSymbol"/>
              <a:buAutoNum type="arabicPeriod"/>
            </a:pPr>
            <a:r>
              <a:rPr b="0" lang="en-US" sz="1800" spc="-1" strike="noStrike">
                <a:solidFill>
                  <a:srgbClr val="3f3f3f"/>
                </a:solidFill>
                <a:latin typeface="Helvetica Neue Light"/>
                <a:ea typeface="Helvetica Neue Light"/>
              </a:rPr>
              <a:t>You have been emailed your student alias, access key, secret key, and console password (check your Junk folder if you don’t have an email from me, and I can also send you the info via Zoom Chat)</a:t>
            </a:r>
            <a:endParaRPr b="0" lang="en-US" sz="1800" spc="-1" strike="noStrike">
              <a:latin typeface="Arial"/>
            </a:endParaRPr>
          </a:p>
          <a:p>
            <a:pPr>
              <a:lnSpc>
                <a:spcPct val="90000"/>
              </a:lnSpc>
            </a:pPr>
            <a:endParaRPr b="0" lang="en-US" sz="1800" spc="-1" strike="noStrike">
              <a:latin typeface="Arial"/>
            </a:endParaRPr>
          </a:p>
          <a:p>
            <a:pPr marL="343080" indent="-279360">
              <a:lnSpc>
                <a:spcPct val="90000"/>
              </a:lnSpc>
              <a:buClr>
                <a:srgbClr val="3f3f3f"/>
              </a:buClr>
              <a:buFont typeface="StarSymbol"/>
              <a:buAutoNum type="arabicPeriod"/>
            </a:pPr>
            <a:r>
              <a:rPr b="0" lang="en-US" sz="1800" spc="-1" strike="noStrike">
                <a:solidFill>
                  <a:srgbClr val="3f3f3f"/>
                </a:solidFill>
                <a:latin typeface="Helvetica Neue Light"/>
                <a:ea typeface="Helvetica Neue Light"/>
              </a:rPr>
              <a:t>Let’s get these working in your development environment–this will allow you to create things and verify they exist in AWS</a:t>
            </a:r>
            <a:endParaRPr b="0" lang="en-US" sz="1800" spc="-1" strike="noStrike">
              <a:latin typeface="Arial"/>
            </a:endParaRPr>
          </a:p>
          <a:p>
            <a:pPr>
              <a:lnSpc>
                <a:spcPct val="90000"/>
              </a:lnSpc>
            </a:pPr>
            <a:endParaRPr b="0" lang="en-US" sz="1800" spc="-1" strike="noStrike">
              <a:latin typeface="Arial"/>
            </a:endParaRPr>
          </a:p>
          <a:p>
            <a:pPr marL="343080" indent="-279360">
              <a:lnSpc>
                <a:spcPct val="90000"/>
              </a:lnSpc>
              <a:buClr>
                <a:srgbClr val="3f3f3f"/>
              </a:buClr>
              <a:buFont typeface="StarSymbol"/>
              <a:buAutoNum type="arabicPeriod"/>
            </a:pPr>
            <a:r>
              <a:rPr b="0" lang="en-US" sz="1800" spc="-1" strike="noStrike">
                <a:solidFill>
                  <a:srgbClr val="3f3f3f"/>
                </a:solidFill>
                <a:latin typeface="Helvetica Neue Light"/>
                <a:ea typeface="Helvetica Neue Light"/>
              </a:rPr>
              <a:t>Access to your instructional repository: </a:t>
            </a:r>
            <a:r>
              <a:rPr b="0" lang="en-US" sz="1800" spc="-1" strike="noStrike" u="sng">
                <a:solidFill>
                  <a:srgbClr val="0000ff"/>
                </a:solidFill>
                <a:uFillTx/>
                <a:latin typeface="Helvetica Neue Light"/>
                <a:ea typeface="Helvetica Neue Light"/>
                <a:hlinkClick r:id="rId1"/>
              </a:rPr>
              <a:t>Course Setup</a:t>
            </a:r>
            <a:endParaRPr b="0" lang="en-US" sz="1800" spc="-1" strike="noStrike">
              <a:latin typeface="Arial"/>
            </a:endParaRPr>
          </a:p>
        </p:txBody>
      </p:sp>
      <p:sp>
        <p:nvSpPr>
          <p:cNvPr id="401" name="PlaceHolder 3"/>
          <p:cNvSpPr>
            <a:spLocks noGrp="1"/>
          </p:cNvSpPr>
          <p:nvPr>
            <p:ph type="sldNum"/>
          </p:nvPr>
        </p:nvSpPr>
        <p:spPr>
          <a:xfrm>
            <a:off x="8505000" y="4902840"/>
            <a:ext cx="624960" cy="223200"/>
          </a:xfrm>
          <a:prstGeom prst="rect">
            <a:avLst/>
          </a:prstGeom>
          <a:noFill/>
          <a:ln w="0">
            <a:noFill/>
          </a:ln>
        </p:spPr>
        <p:txBody>
          <a:bodyPr lIns="68400" rIns="68400" tIns="34200" bIns="34200" anchor="ctr">
            <a:noAutofit/>
          </a:bodyPr>
          <a:p>
            <a:pPr algn="ctr">
              <a:lnSpc>
                <a:spcPct val="100000"/>
              </a:lnSpc>
              <a:tabLst>
                <a:tab algn="l" pos="0"/>
              </a:tabLst>
            </a:pPr>
            <a:fld id="{E7416EBF-DC75-4A67-8C63-D979712DB14A}"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186" dur="indefinite" restart="never" nodeType="tmRoot">
          <p:childTnLst>
            <p:seq>
              <p:cTn id="187" dur="indefinite" nodeType="mainSeq">
                <p:childTnLst>
                  <p:par>
                    <p:cTn id="188" fill="hold">
                      <p:stCondLst>
                        <p:cond delay="indefinite"/>
                      </p:stCondLst>
                      <p:childTnLst>
                        <p:par>
                          <p:cTn id="189" fill="hold">
                            <p:stCondLst>
                              <p:cond delay="0"/>
                            </p:stCondLst>
                            <p:childTnLst>
                              <p:par>
                                <p:cTn id="190" nodeType="clickEffect" fill="hold" presetClass="entr" presetID="1">
                                  <p:stCondLst>
                                    <p:cond delay="0"/>
                                  </p:stCondLst>
                                  <p:childTnLst>
                                    <p:set>
                                      <p:cBhvr>
                                        <p:cTn id="191" dur="1" fill="hold">
                                          <p:stCondLst>
                                            <p:cond delay="0"/>
                                          </p:stCondLst>
                                        </p:cTn>
                                        <p:tgtEl>
                                          <p:spTgt spid="400">
                                            <p:txEl>
                                              <p:pRg st="0" end="0"/>
                                            </p:txEl>
                                          </p:spTgt>
                                        </p:tgtEl>
                                        <p:attrNameLst>
                                          <p:attrName>style.visibility</p:attrName>
                                        </p:attrNameLst>
                                      </p:cBhvr>
                                      <p:to>
                                        <p:strVal val="visible"/>
                                      </p:to>
                                    </p:set>
                                  </p:childTnLst>
                                </p:cTn>
                              </p:par>
                            </p:childTnLst>
                          </p:cTn>
                        </p:par>
                      </p:childTnLst>
                    </p:cTn>
                  </p:par>
                  <p:par>
                    <p:cTn id="192" fill="hold">
                      <p:stCondLst>
                        <p:cond delay="indefinite"/>
                      </p:stCondLst>
                      <p:childTnLst>
                        <p:par>
                          <p:cTn id="193" fill="hold">
                            <p:stCondLst>
                              <p:cond delay="0"/>
                            </p:stCondLst>
                            <p:childTnLst>
                              <p:par>
                                <p:cTn id="194" nodeType="clickEffect" fill="hold" presetClass="entr" presetID="1">
                                  <p:stCondLst>
                                    <p:cond delay="0"/>
                                  </p:stCondLst>
                                  <p:childTnLst>
                                    <p:set>
                                      <p:cBhvr>
                                        <p:cTn id="195" dur="1" fill="hold">
                                          <p:stCondLst>
                                            <p:cond delay="0"/>
                                          </p:stCondLst>
                                        </p:cTn>
                                        <p:tgtEl>
                                          <p:spTgt spid="400">
                                            <p:txEl>
                                              <p:pRg st="2" end="2"/>
                                            </p:txEl>
                                          </p:spTgt>
                                        </p:tgtEl>
                                        <p:attrNameLst>
                                          <p:attrName>style.visibility</p:attrName>
                                        </p:attrNameLst>
                                      </p:cBhvr>
                                      <p:to>
                                        <p:strVal val="visible"/>
                                      </p:to>
                                    </p:set>
                                  </p:childTnLst>
                                </p:cTn>
                              </p:par>
                            </p:childTnLst>
                          </p:cTn>
                        </p:par>
                      </p:childTnLst>
                    </p:cTn>
                  </p:par>
                  <p:par>
                    <p:cTn id="196" fill="hold">
                      <p:stCondLst>
                        <p:cond delay="indefinite"/>
                      </p:stCondLst>
                      <p:childTnLst>
                        <p:par>
                          <p:cTn id="197" fill="hold">
                            <p:stCondLst>
                              <p:cond delay="0"/>
                            </p:stCondLst>
                            <p:childTnLst>
                              <p:par>
                                <p:cTn id="198" nodeType="clickEffect" fill="hold" presetClass="entr" presetID="1">
                                  <p:stCondLst>
                                    <p:cond delay="0"/>
                                  </p:stCondLst>
                                  <p:childTnLst>
                                    <p:set>
                                      <p:cBhvr>
                                        <p:cTn id="199" dur="1" fill="hold">
                                          <p:stCondLst>
                                            <p:cond delay="0"/>
                                          </p:stCondLst>
                                        </p:cTn>
                                        <p:tgtEl>
                                          <p:spTgt spid="400">
                                            <p:txEl>
                                              <p:pRg st="4" end="4"/>
                                            </p:txEl>
                                          </p:spTgt>
                                        </p:tgtEl>
                                        <p:attrNameLst>
                                          <p:attrName>style.visibility</p:attrName>
                                        </p:attrNameLst>
                                      </p:cBhvr>
                                      <p:to>
                                        <p:strVal val="visible"/>
                                      </p:to>
                                    </p:set>
                                  </p:childTnLst>
                                </p:cTn>
                              </p:par>
                            </p:childTnLst>
                          </p:cTn>
                        </p:par>
                      </p:childTnLst>
                    </p:cTn>
                  </p:par>
                  <p:par>
                    <p:cTn id="200" fill="hold">
                      <p:stCondLst>
                        <p:cond delay="indefinite"/>
                      </p:stCondLst>
                      <p:childTnLst>
                        <p:par>
                          <p:cTn id="201" fill="hold">
                            <p:stCondLst>
                              <p:cond delay="0"/>
                            </p:stCondLst>
                            <p:childTnLst>
                              <p:par>
                                <p:cTn id="202" nodeType="clickEffect" fill="hold" presetClass="entr" presetID="1">
                                  <p:stCondLst>
                                    <p:cond delay="0"/>
                                  </p:stCondLst>
                                  <p:childTnLst>
                                    <p:set>
                                      <p:cBhvr>
                                        <p:cTn id="203" dur="1" fill="hold">
                                          <p:stCondLst>
                                            <p:cond delay="0"/>
                                          </p:stCondLst>
                                        </p:cTn>
                                        <p:tgtEl>
                                          <p:spTgt spid="400">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PlaceHolder 1"/>
          <p:cNvSpPr>
            <a:spLocks noGrp="1"/>
          </p:cNvSpPr>
          <p:nvPr>
            <p:ph type="title"/>
          </p:nvPr>
        </p:nvSpPr>
        <p:spPr>
          <a:xfrm>
            <a:off x="714240" y="24300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Format of a Terraform Project</a:t>
            </a:r>
            <a:endParaRPr b="0" lang="en-US" sz="2400" spc="-1" strike="noStrike">
              <a:latin typeface="Arial"/>
            </a:endParaRPr>
          </a:p>
        </p:txBody>
      </p:sp>
      <p:sp>
        <p:nvSpPr>
          <p:cNvPr id="403" name="PlaceHolder 2"/>
          <p:cNvSpPr>
            <a:spLocks noGrp="1"/>
          </p:cNvSpPr>
          <p:nvPr>
            <p:ph/>
          </p:nvPr>
        </p:nvSpPr>
        <p:spPr>
          <a:xfrm>
            <a:off x="621000" y="1134000"/>
            <a:ext cx="7883280" cy="3509280"/>
          </a:xfrm>
          <a:prstGeom prst="rect">
            <a:avLst/>
          </a:prstGeom>
          <a:noFill/>
          <a:ln w="0">
            <a:noFill/>
          </a:ln>
        </p:spPr>
        <p:txBody>
          <a:bodyPr lIns="67680" rIns="68400" tIns="35280" bIns="34200" anchor="t">
            <a:noAutofit/>
          </a:bodyPr>
          <a:p>
            <a:pPr>
              <a:lnSpc>
                <a:spcPct val="150000"/>
              </a:lnSpc>
              <a:tabLst>
                <a:tab algn="l" pos="0"/>
              </a:tabLst>
            </a:pPr>
            <a:r>
              <a:rPr b="1" lang="en-US" sz="1800" spc="-1" strike="noStrike">
                <a:solidFill>
                  <a:srgbClr val="000000"/>
                </a:solidFill>
                <a:latin typeface="Helvetica Neue"/>
                <a:ea typeface="Helvetica Neue"/>
              </a:rPr>
              <a:t>    </a:t>
            </a:r>
            <a:r>
              <a:rPr b="1" lang="en-US" sz="1800" spc="-1" strike="noStrike">
                <a:solidFill>
                  <a:srgbClr val="000000"/>
                </a:solidFill>
                <a:latin typeface="Helvetica Neue"/>
                <a:ea typeface="Helvetica Neue"/>
              </a:rPr>
              <a:t>example-terraform-project</a:t>
            </a:r>
            <a:endParaRPr b="0" lang="en-US" sz="1800" spc="-1" strike="noStrike">
              <a:latin typeface="Arial"/>
            </a:endParaRPr>
          </a:p>
          <a:p>
            <a:pPr>
              <a:lnSpc>
                <a:spcPct val="150000"/>
              </a:lnSpc>
              <a:tabLst>
                <a:tab algn="l" pos="0"/>
              </a:tabLst>
            </a:pPr>
            <a:r>
              <a:rPr b="1" lang="en-US" sz="1800" spc="-1" strike="noStrike">
                <a:solidFill>
                  <a:srgbClr val="000000"/>
                </a:solidFill>
                <a:latin typeface="Helvetica Neue"/>
                <a:ea typeface="Helvetica Neue Light"/>
              </a:rPr>
              <a:t>         </a:t>
            </a:r>
            <a:r>
              <a:rPr b="0" lang="en-US" sz="1800" spc="-1" strike="noStrike">
                <a:solidFill>
                  <a:srgbClr val="000000"/>
                </a:solidFill>
                <a:latin typeface="Helvetica Neue Light"/>
                <a:ea typeface="Helvetica Neue Light"/>
              </a:rPr>
              <a:t>.terraform (more on this directory later)</a:t>
            </a:r>
            <a:endParaRPr b="0" lang="en-US" sz="1800" spc="-1" strike="noStrike">
              <a:latin typeface="Arial"/>
            </a:endParaRPr>
          </a:p>
          <a:p>
            <a:pPr>
              <a:lnSpc>
                <a:spcPct val="150000"/>
              </a:lnSpc>
              <a:tabLst>
                <a:tab algn="l" pos="0"/>
              </a:tabLst>
            </a:pPr>
            <a:r>
              <a:rPr b="0" lang="en-US" sz="1800" spc="-1" strike="noStrike">
                <a:solidFill>
                  <a:srgbClr val="000000"/>
                </a:solidFill>
                <a:latin typeface="Helvetica Neue Light"/>
                <a:ea typeface="Helvetica Neue Light"/>
              </a:rPr>
              <a:t>         </a:t>
            </a:r>
            <a:r>
              <a:rPr b="0" lang="en-US" sz="1800" spc="-1" strike="noStrike">
                <a:solidFill>
                  <a:srgbClr val="000000"/>
                </a:solidFill>
                <a:latin typeface="Helvetica Neue Light"/>
                <a:ea typeface="Helvetica Neue Light"/>
              </a:rPr>
              <a:t>main.tf</a:t>
            </a:r>
            <a:endParaRPr b="0" lang="en-US" sz="1800" spc="-1" strike="noStrike">
              <a:latin typeface="Arial"/>
            </a:endParaRPr>
          </a:p>
          <a:p>
            <a:pPr>
              <a:lnSpc>
                <a:spcPct val="150000"/>
              </a:lnSpc>
              <a:tabLst>
                <a:tab algn="l" pos="0"/>
              </a:tabLst>
            </a:pPr>
            <a:r>
              <a:rPr b="0" lang="en-US" sz="1800" spc="-1" strike="noStrike">
                <a:solidFill>
                  <a:srgbClr val="000000"/>
                </a:solidFill>
                <a:latin typeface="Helvetica Neue Light"/>
                <a:ea typeface="Helvetica Neue Light"/>
              </a:rPr>
              <a:t>         </a:t>
            </a:r>
            <a:r>
              <a:rPr b="0" lang="en-US" sz="1800" spc="-1" strike="noStrike">
                <a:solidFill>
                  <a:srgbClr val="000000"/>
                </a:solidFill>
                <a:latin typeface="Helvetica Neue Light"/>
                <a:ea typeface="Helvetica Neue Light"/>
              </a:rPr>
              <a:t>outputs.tf</a:t>
            </a:r>
            <a:endParaRPr b="0" lang="en-US" sz="1800" spc="-1" strike="noStrike">
              <a:latin typeface="Arial"/>
            </a:endParaRPr>
          </a:p>
          <a:p>
            <a:pPr>
              <a:lnSpc>
                <a:spcPct val="150000"/>
              </a:lnSpc>
              <a:tabLst>
                <a:tab algn="l" pos="0"/>
              </a:tabLst>
            </a:pPr>
            <a:r>
              <a:rPr b="0" lang="en-US" sz="1800" spc="-1" strike="noStrike">
                <a:solidFill>
                  <a:srgbClr val="000000"/>
                </a:solidFill>
                <a:latin typeface="Helvetica Neue Light"/>
                <a:ea typeface="Helvetica Neue Light"/>
              </a:rPr>
              <a:t>         </a:t>
            </a:r>
            <a:r>
              <a:rPr b="0" lang="en-US" sz="1800" spc="-1" strike="noStrike">
                <a:solidFill>
                  <a:srgbClr val="000000"/>
                </a:solidFill>
                <a:latin typeface="Helvetica Neue Light"/>
                <a:ea typeface="Helvetica Neue Light"/>
              </a:rPr>
              <a:t>variables.tf</a:t>
            </a:r>
            <a:endParaRPr b="0" lang="en-US" sz="1800" spc="-1" strike="noStrike">
              <a:latin typeface="Arial"/>
            </a:endParaRPr>
          </a:p>
          <a:p>
            <a:pPr>
              <a:lnSpc>
                <a:spcPct val="150000"/>
              </a:lnSpc>
              <a:tabLst>
                <a:tab algn="l" pos="0"/>
              </a:tabLst>
            </a:pPr>
            <a:r>
              <a:rPr b="0" lang="en-US" sz="1800" spc="-1" strike="noStrike">
                <a:solidFill>
                  <a:srgbClr val="000000"/>
                </a:solidFill>
                <a:latin typeface="Helvetica Neue Light"/>
                <a:ea typeface="Helvetica Neue Light"/>
              </a:rPr>
              <a:t>         </a:t>
            </a:r>
            <a:r>
              <a:rPr b="0" lang="en-US" sz="1800" spc="-1" strike="noStrike">
                <a:solidFill>
                  <a:srgbClr val="000000"/>
                </a:solidFill>
                <a:latin typeface="Helvetica Neue Light"/>
                <a:ea typeface="Helvetica Neue Light"/>
              </a:rPr>
              <a:t>terraform.tfvars</a:t>
            </a:r>
            <a:endParaRPr b="0" lang="en-US" sz="1800" spc="-1" strike="noStrike">
              <a:latin typeface="Arial"/>
            </a:endParaRPr>
          </a:p>
          <a:p>
            <a:pPr>
              <a:lnSpc>
                <a:spcPct val="150000"/>
              </a:lnSpc>
              <a:tabLst>
                <a:tab algn="l" pos="0"/>
              </a:tabLst>
            </a:pPr>
            <a:r>
              <a:rPr b="0" lang="en-US" sz="1800" spc="-1" strike="noStrike">
                <a:solidFill>
                  <a:srgbClr val="000000"/>
                </a:solidFill>
                <a:latin typeface="Helvetica Neue Light"/>
                <a:ea typeface="Helvetica Neue Light"/>
              </a:rPr>
              <a:t>         </a:t>
            </a:r>
            <a:r>
              <a:rPr b="0" lang="en-US" sz="1800" spc="-1" strike="noStrike">
                <a:solidFill>
                  <a:srgbClr val="000000"/>
                </a:solidFill>
                <a:latin typeface="Helvetica Neue Light"/>
                <a:ea typeface="Helvetica Neue Light"/>
              </a:rPr>
              <a:t>others.auto.tfvars</a:t>
            </a:r>
            <a:endParaRPr b="0" lang="en-US" sz="1800" spc="-1" strike="noStrike">
              <a:latin typeface="Arial"/>
            </a:endParaRPr>
          </a:p>
          <a:p>
            <a:pPr>
              <a:lnSpc>
                <a:spcPct val="90000"/>
              </a:lnSpc>
              <a:tabLst>
                <a:tab algn="l" pos="0"/>
              </a:tabLst>
            </a:pPr>
            <a:endParaRPr b="0" lang="en-US" sz="1800" spc="-1" strike="noStrike">
              <a:latin typeface="Arial"/>
            </a:endParaRPr>
          </a:p>
        </p:txBody>
      </p:sp>
      <p:sp>
        <p:nvSpPr>
          <p:cNvPr id="404" name="PlaceHolder 3"/>
          <p:cNvSpPr>
            <a:spLocks noGrp="1"/>
          </p:cNvSpPr>
          <p:nvPr>
            <p:ph type="sldNum"/>
          </p:nvPr>
        </p:nvSpPr>
        <p:spPr>
          <a:xfrm>
            <a:off x="8505000" y="4902840"/>
            <a:ext cx="624960" cy="223200"/>
          </a:xfrm>
          <a:prstGeom prst="rect">
            <a:avLst/>
          </a:prstGeom>
          <a:noFill/>
          <a:ln w="0">
            <a:noFill/>
          </a:ln>
        </p:spPr>
        <p:txBody>
          <a:bodyPr lIns="68400" rIns="68400" tIns="34200" bIns="34200" anchor="ctr">
            <a:noAutofit/>
          </a:bodyPr>
          <a:p>
            <a:pPr algn="ctr">
              <a:lnSpc>
                <a:spcPct val="100000"/>
              </a:lnSpc>
              <a:tabLst>
                <a:tab algn="l" pos="0"/>
              </a:tabLst>
            </a:pPr>
            <a:fld id="{C390D9F0-ABD6-4B5A-9DCF-0BE5FC050878}"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405" name="Google Shape;220;p34"/>
          <p:cNvSpPr/>
          <p:nvPr/>
        </p:nvSpPr>
        <p:spPr>
          <a:xfrm>
            <a:off x="676440" y="1272600"/>
            <a:ext cx="196200" cy="128160"/>
          </a:xfrm>
          <a:prstGeom prst="flowChartMerge">
            <a:avLst/>
          </a:prstGeom>
          <a:solidFill>
            <a:srgbClr val="e7e6e6"/>
          </a:solidFill>
          <a:ln w="9360">
            <a:solidFill>
              <a:srgbClr val="44546a"/>
            </a:solidFill>
            <a:round/>
          </a:ln>
        </p:spPr>
        <p:style>
          <a:lnRef idx="0"/>
          <a:fillRef idx="0"/>
          <a:effectRef idx="0"/>
          <a:fontRef idx="minor"/>
        </p:style>
        <p:txBody>
          <a:bodyPr lIns="68400" rIns="68400" tIns="68400" bIns="68400" anchor="ctr">
            <a:noAutofit/>
          </a:bodyPr>
          <a:p>
            <a:pPr>
              <a:lnSpc>
                <a:spcPct val="100000"/>
              </a:lnSpc>
              <a:tabLst>
                <a:tab algn="l" pos="0"/>
              </a:tabLst>
            </a:pPr>
            <a:r>
              <a:rPr b="0" lang="en-US" sz="1100" spc="-1" strike="noStrike">
                <a:solidFill>
                  <a:srgbClr val="000000"/>
                </a:solidFill>
                <a:latin typeface="Arial"/>
                <a:ea typeface="Arial"/>
              </a:rPr>
              <a:t> </a:t>
            </a:r>
            <a:endParaRPr b="0" lang="en-US" sz="1100" spc="-1" strike="noStrike">
              <a:latin typeface="Arial"/>
            </a:endParaRPr>
          </a:p>
        </p:txBody>
      </p:sp>
      <p:pic>
        <p:nvPicPr>
          <p:cNvPr id="406" name="Google Shape;221;p34" descr=""/>
          <p:cNvPicPr/>
          <p:nvPr/>
        </p:nvPicPr>
        <p:blipFill>
          <a:blip r:embed="rId1"/>
          <a:stretch/>
        </p:blipFill>
        <p:spPr>
          <a:xfrm>
            <a:off x="928080" y="1989360"/>
            <a:ext cx="296280" cy="296280"/>
          </a:xfrm>
          <a:prstGeom prst="rect">
            <a:avLst/>
          </a:prstGeom>
          <a:ln w="0">
            <a:noFill/>
          </a:ln>
        </p:spPr>
      </p:pic>
      <p:pic>
        <p:nvPicPr>
          <p:cNvPr id="407" name="Google Shape;222;p34" descr=""/>
          <p:cNvPicPr/>
          <p:nvPr/>
        </p:nvPicPr>
        <p:blipFill>
          <a:blip r:embed="rId2"/>
          <a:stretch/>
        </p:blipFill>
        <p:spPr>
          <a:xfrm>
            <a:off x="928080" y="2403360"/>
            <a:ext cx="296280" cy="296280"/>
          </a:xfrm>
          <a:prstGeom prst="rect">
            <a:avLst/>
          </a:prstGeom>
          <a:ln w="0">
            <a:noFill/>
          </a:ln>
        </p:spPr>
      </p:pic>
      <p:pic>
        <p:nvPicPr>
          <p:cNvPr id="408" name="Google Shape;223;p34" descr=""/>
          <p:cNvPicPr/>
          <p:nvPr/>
        </p:nvPicPr>
        <p:blipFill>
          <a:blip r:embed="rId3"/>
          <a:stretch/>
        </p:blipFill>
        <p:spPr>
          <a:xfrm>
            <a:off x="928080" y="2802960"/>
            <a:ext cx="296280" cy="296280"/>
          </a:xfrm>
          <a:prstGeom prst="rect">
            <a:avLst/>
          </a:prstGeom>
          <a:ln w="0">
            <a:noFill/>
          </a:ln>
        </p:spPr>
      </p:pic>
      <p:pic>
        <p:nvPicPr>
          <p:cNvPr id="409" name="Google Shape;224;p34" descr=""/>
          <p:cNvPicPr/>
          <p:nvPr/>
        </p:nvPicPr>
        <p:blipFill>
          <a:blip r:embed="rId4"/>
          <a:stretch/>
        </p:blipFill>
        <p:spPr>
          <a:xfrm>
            <a:off x="928080" y="3202560"/>
            <a:ext cx="296280" cy="296280"/>
          </a:xfrm>
          <a:prstGeom prst="rect">
            <a:avLst/>
          </a:prstGeom>
          <a:ln w="0">
            <a:noFill/>
          </a:ln>
        </p:spPr>
      </p:pic>
      <p:sp>
        <p:nvSpPr>
          <p:cNvPr id="410" name="Google Shape;225;p34"/>
          <p:cNvSpPr/>
          <p:nvPr/>
        </p:nvSpPr>
        <p:spPr>
          <a:xfrm>
            <a:off x="2394360" y="2025360"/>
            <a:ext cx="516600" cy="1105200"/>
          </a:xfrm>
          <a:custGeom>
            <a:avLst/>
            <a:gdLst/>
            <a:ahLst/>
            <a:rect l="l" t="t" r="r" b="b"/>
            <a:pathLst>
              <a:path w="27590" h="58985">
                <a:moveTo>
                  <a:pt x="0" y="0"/>
                </a:moveTo>
                <a:cubicBezTo>
                  <a:pt x="4579" y="4579"/>
                  <a:pt x="26529" y="17642"/>
                  <a:pt x="27472" y="27473"/>
                </a:cubicBezTo>
                <a:cubicBezTo>
                  <a:pt x="28415" y="37304"/>
                  <a:pt x="9292" y="53733"/>
                  <a:pt x="5656" y="58985"/>
                </a:cubicBezTo>
              </a:path>
            </a:pathLst>
          </a:custGeom>
          <a:noFill/>
          <a:ln w="9360">
            <a:solidFill>
              <a:srgbClr val="44546a"/>
            </a:solidFill>
            <a:round/>
          </a:ln>
        </p:spPr>
        <p:style>
          <a:lnRef idx="0"/>
          <a:fillRef idx="0"/>
          <a:effectRef idx="0"/>
          <a:fontRef idx="minor"/>
        </p:style>
      </p:sp>
      <p:sp>
        <p:nvSpPr>
          <p:cNvPr id="411" name="Google Shape;226;p34"/>
          <p:cNvSpPr/>
          <p:nvPr/>
        </p:nvSpPr>
        <p:spPr>
          <a:xfrm>
            <a:off x="3061080" y="2483280"/>
            <a:ext cx="1370520" cy="202680"/>
          </a:xfrm>
          <a:prstGeom prst="rightArrow">
            <a:avLst>
              <a:gd name="adj1" fmla="val 50000"/>
              <a:gd name="adj2" fmla="val 50000"/>
            </a:avLst>
          </a:prstGeom>
          <a:solidFill>
            <a:srgbClr val="e7e6e6"/>
          </a:solidFill>
          <a:ln w="9360">
            <a:solidFill>
              <a:srgbClr val="44546a"/>
            </a:solidFill>
            <a:round/>
          </a:ln>
        </p:spPr>
        <p:style>
          <a:lnRef idx="0"/>
          <a:fillRef idx="0"/>
          <a:effectRef idx="0"/>
          <a:fontRef idx="minor"/>
        </p:style>
      </p:sp>
      <p:sp>
        <p:nvSpPr>
          <p:cNvPr id="412" name="Google Shape;227;p34"/>
          <p:cNvSpPr/>
          <p:nvPr/>
        </p:nvSpPr>
        <p:spPr>
          <a:xfrm>
            <a:off x="4530600" y="2430360"/>
            <a:ext cx="2549520" cy="296640"/>
          </a:xfrm>
          <a:prstGeom prst="rect">
            <a:avLst/>
          </a:prstGeom>
          <a:noFill/>
          <a:ln w="0">
            <a:noFill/>
          </a:ln>
        </p:spPr>
        <p:style>
          <a:lnRef idx="0"/>
          <a:fillRef idx="0"/>
          <a:effectRef idx="0"/>
          <a:fontRef idx="minor"/>
        </p:style>
        <p:txBody>
          <a:bodyPr lIns="68400" rIns="68400" tIns="68400" bIns="68400" anchor="t">
            <a:noAutofit/>
          </a:bodyPr>
          <a:p>
            <a:pPr>
              <a:lnSpc>
                <a:spcPct val="100000"/>
              </a:lnSpc>
              <a:tabLst>
                <a:tab algn="l" pos="0"/>
              </a:tabLst>
            </a:pPr>
            <a:r>
              <a:rPr b="0" lang="en-US" sz="1400" spc="-1" strike="noStrike">
                <a:solidFill>
                  <a:srgbClr val="000000"/>
                </a:solidFill>
                <a:latin typeface="Helvetica Neue Light"/>
                <a:ea typeface="Helvetica Neue Light"/>
              </a:rPr>
              <a:t>*.tf files get merged at runtime</a:t>
            </a:r>
            <a:endParaRPr b="0" lang="en-US" sz="1400" spc="-1" strike="noStrike">
              <a:latin typeface="Arial"/>
            </a:endParaRPr>
          </a:p>
        </p:txBody>
      </p:sp>
      <p:sp>
        <p:nvSpPr>
          <p:cNvPr id="413" name="Google Shape;228;p34"/>
          <p:cNvSpPr/>
          <p:nvPr/>
        </p:nvSpPr>
        <p:spPr>
          <a:xfrm>
            <a:off x="3175200" y="3385440"/>
            <a:ext cx="272520" cy="688680"/>
          </a:xfrm>
          <a:custGeom>
            <a:avLst/>
            <a:gdLst/>
            <a:ahLst/>
            <a:rect l="l" t="t" r="r" b="b"/>
            <a:pathLst>
              <a:path w="14569" h="36765">
                <a:moveTo>
                  <a:pt x="0" y="0"/>
                </a:moveTo>
                <a:cubicBezTo>
                  <a:pt x="2424" y="2289"/>
                  <a:pt x="14342" y="7609"/>
                  <a:pt x="14544" y="13736"/>
                </a:cubicBezTo>
                <a:cubicBezTo>
                  <a:pt x="14746" y="19864"/>
                  <a:pt x="3434" y="32927"/>
                  <a:pt x="1212" y="36765"/>
                </a:cubicBezTo>
              </a:path>
            </a:pathLst>
          </a:custGeom>
          <a:noFill/>
          <a:ln w="9360">
            <a:solidFill>
              <a:srgbClr val="44546a"/>
            </a:solidFill>
            <a:round/>
          </a:ln>
        </p:spPr>
        <p:style>
          <a:lnRef idx="0"/>
          <a:fillRef idx="0"/>
          <a:effectRef idx="0"/>
          <a:fontRef idx="minor"/>
        </p:style>
      </p:sp>
      <p:sp>
        <p:nvSpPr>
          <p:cNvPr id="414" name="Google Shape;229;p34"/>
          <p:cNvSpPr/>
          <p:nvPr/>
        </p:nvSpPr>
        <p:spPr>
          <a:xfrm>
            <a:off x="3555000" y="3561840"/>
            <a:ext cx="1370520" cy="202680"/>
          </a:xfrm>
          <a:prstGeom prst="rightArrow">
            <a:avLst>
              <a:gd name="adj1" fmla="val 50000"/>
              <a:gd name="adj2" fmla="val 50000"/>
            </a:avLst>
          </a:prstGeom>
          <a:solidFill>
            <a:srgbClr val="e7e6e6"/>
          </a:solidFill>
          <a:ln w="9360">
            <a:solidFill>
              <a:srgbClr val="44546a"/>
            </a:solidFill>
            <a:round/>
          </a:ln>
        </p:spPr>
        <p:style>
          <a:lnRef idx="0"/>
          <a:fillRef idx="0"/>
          <a:effectRef idx="0"/>
          <a:fontRef idx="minor"/>
        </p:style>
      </p:sp>
      <p:sp>
        <p:nvSpPr>
          <p:cNvPr id="415" name="Google Shape;230;p34"/>
          <p:cNvSpPr/>
          <p:nvPr/>
        </p:nvSpPr>
        <p:spPr>
          <a:xfrm>
            <a:off x="5032800" y="3467880"/>
            <a:ext cx="2937960" cy="296640"/>
          </a:xfrm>
          <a:prstGeom prst="rect">
            <a:avLst/>
          </a:prstGeom>
          <a:noFill/>
          <a:ln w="0">
            <a:noFill/>
          </a:ln>
        </p:spPr>
        <p:style>
          <a:lnRef idx="0"/>
          <a:fillRef idx="0"/>
          <a:effectRef idx="0"/>
          <a:fontRef idx="minor"/>
        </p:style>
        <p:txBody>
          <a:bodyPr lIns="68400" rIns="68400" tIns="68400" bIns="68400" anchor="t">
            <a:noAutofit/>
          </a:bodyPr>
          <a:p>
            <a:pPr>
              <a:lnSpc>
                <a:spcPct val="100000"/>
              </a:lnSpc>
              <a:tabLst>
                <a:tab algn="l" pos="0"/>
              </a:tabLst>
            </a:pPr>
            <a:r>
              <a:rPr b="0" lang="en-US" sz="1400" spc="-1" strike="noStrike">
                <a:solidFill>
                  <a:srgbClr val="000000"/>
                </a:solidFill>
                <a:latin typeface="Helvetica Neue Light"/>
                <a:ea typeface="Helvetica Neue Light"/>
              </a:rPr>
              <a:t>terraform.tfvars and *.auto.tfvars files get merged at runtime</a:t>
            </a:r>
            <a:endParaRPr b="0" lang="en-US" sz="1400" spc="-1" strike="noStrike">
              <a:latin typeface="Arial"/>
            </a:endParaRPr>
          </a:p>
        </p:txBody>
      </p:sp>
      <p:sp>
        <p:nvSpPr>
          <p:cNvPr id="416" name="Google Shape;231;p34"/>
          <p:cNvSpPr/>
          <p:nvPr/>
        </p:nvSpPr>
        <p:spPr>
          <a:xfrm rot="16200000">
            <a:off x="978120" y="1652400"/>
            <a:ext cx="196200" cy="128160"/>
          </a:xfrm>
          <a:prstGeom prst="flowChartMerge">
            <a:avLst/>
          </a:prstGeom>
          <a:solidFill>
            <a:srgbClr val="e7e6e6"/>
          </a:solidFill>
          <a:ln w="9360">
            <a:solidFill>
              <a:srgbClr val="44546a"/>
            </a:solidFill>
            <a:round/>
          </a:ln>
        </p:spPr>
        <p:style>
          <a:lnRef idx="0"/>
          <a:fillRef idx="0"/>
          <a:effectRef idx="0"/>
          <a:fontRef idx="minor"/>
        </p:style>
        <p:txBody>
          <a:bodyPr lIns="68400" rIns="68400" tIns="68400" bIns="68400" anchor="ctr">
            <a:noAutofit/>
          </a:bodyPr>
          <a:p>
            <a:pPr>
              <a:lnSpc>
                <a:spcPct val="100000"/>
              </a:lnSpc>
              <a:tabLst>
                <a:tab algn="l" pos="0"/>
              </a:tabLst>
            </a:pPr>
            <a:r>
              <a:rPr b="0" lang="en-US" sz="1100" spc="-1" strike="noStrike">
                <a:solidFill>
                  <a:srgbClr val="000000"/>
                </a:solidFill>
                <a:latin typeface="Arial"/>
                <a:ea typeface="Arial"/>
              </a:rPr>
              <a:t> </a:t>
            </a:r>
            <a:endParaRPr b="0" lang="en-US" sz="1100" spc="-1" strike="noStrike">
              <a:latin typeface="Arial"/>
            </a:endParaRPr>
          </a:p>
        </p:txBody>
      </p:sp>
      <p:pic>
        <p:nvPicPr>
          <p:cNvPr id="417" name="Google Shape;232;p34" descr=""/>
          <p:cNvPicPr/>
          <p:nvPr/>
        </p:nvPicPr>
        <p:blipFill>
          <a:blip r:embed="rId5"/>
          <a:stretch/>
        </p:blipFill>
        <p:spPr>
          <a:xfrm>
            <a:off x="928080" y="3635640"/>
            <a:ext cx="296280" cy="29628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Hashicorp Configuration Language (HCL)</a:t>
            </a:r>
            <a:endParaRPr b="0" lang="en-US" sz="2400" spc="-1" strike="noStrike">
              <a:latin typeface="Arial"/>
            </a:endParaRPr>
          </a:p>
        </p:txBody>
      </p:sp>
      <p:sp>
        <p:nvSpPr>
          <p:cNvPr id="419" name="PlaceHolder 2"/>
          <p:cNvSpPr>
            <a:spLocks noGrp="1"/>
          </p:cNvSpPr>
          <p:nvPr>
            <p:ph/>
          </p:nvPr>
        </p:nvSpPr>
        <p:spPr>
          <a:xfrm>
            <a:off x="630000" y="1277640"/>
            <a:ext cx="7883280" cy="3320280"/>
          </a:xfrm>
          <a:prstGeom prst="rect">
            <a:avLst/>
          </a:prstGeom>
          <a:noFill/>
          <a:ln w="0">
            <a:noFill/>
          </a:ln>
        </p:spPr>
        <p:txBody>
          <a:bodyPr lIns="67680" rIns="68400" tIns="35280" bIns="34200" anchor="t">
            <a:noAutofit/>
          </a:bodyPr>
          <a:p>
            <a:pPr marL="343080" indent="-279360">
              <a:lnSpc>
                <a:spcPct val="90000"/>
              </a:lnSpc>
              <a:buClr>
                <a:srgbClr val="000000"/>
              </a:buClr>
              <a:buFont typeface="Helvetica Neue Light"/>
              <a:buChar char="●"/>
            </a:pPr>
            <a:r>
              <a:rPr b="0" lang="en-US" sz="1800" spc="-1" strike="noStrike">
                <a:solidFill>
                  <a:srgbClr val="000000"/>
                </a:solidFill>
                <a:latin typeface="Helvetica Neue Light"/>
                <a:ea typeface="Helvetica Neue Light"/>
              </a:rPr>
              <a:t>The goal of HCL is to build a structured configuration language that is both human and machine friendly for use with command-line tools, but specifically targeted towards DevOps tools, servers, etc.</a:t>
            </a:r>
            <a:endParaRPr b="0" lang="en-US" sz="1800" spc="-1" strike="noStrike">
              <a:latin typeface="Arial"/>
            </a:endParaRPr>
          </a:p>
          <a:p>
            <a:pPr marL="343080">
              <a:lnSpc>
                <a:spcPct val="90000"/>
              </a:lnSpc>
              <a:tabLst>
                <a:tab algn="l" pos="0"/>
              </a:tabLst>
            </a:pPr>
            <a:endParaRPr b="0" lang="en-US" sz="1800" spc="-1" strike="noStrike">
              <a:latin typeface="Arial"/>
            </a:endParaRPr>
          </a:p>
          <a:p>
            <a:pPr marL="343080" indent="-279360">
              <a:lnSpc>
                <a:spcPct val="90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Fully JSON compatible</a:t>
            </a:r>
            <a:endParaRPr b="0" lang="en-US" sz="1800" spc="-1" strike="noStrike">
              <a:latin typeface="Arial"/>
            </a:endParaRPr>
          </a:p>
          <a:p>
            <a:pPr>
              <a:lnSpc>
                <a:spcPct val="90000"/>
              </a:lnSpc>
              <a:tabLst>
                <a:tab algn="l" pos="0"/>
              </a:tabLst>
            </a:pPr>
            <a:endParaRPr b="0" lang="en-US" sz="1800" spc="-1" strike="noStrike">
              <a:latin typeface="Arial"/>
            </a:endParaRPr>
          </a:p>
          <a:p>
            <a:pPr marL="343080" indent="-279360">
              <a:lnSpc>
                <a:spcPct val="90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Made up of </a:t>
            </a:r>
            <a:r>
              <a:rPr b="1" lang="en-US" sz="1800" spc="-1" strike="noStrike">
                <a:solidFill>
                  <a:srgbClr val="000000"/>
                </a:solidFill>
                <a:latin typeface="Helvetica Neue"/>
                <a:ea typeface="Helvetica Neue"/>
              </a:rPr>
              <a:t>blocks</a:t>
            </a:r>
            <a:r>
              <a:rPr b="0" lang="en-US" sz="1800" spc="-1" strike="noStrike">
                <a:solidFill>
                  <a:srgbClr val="000000"/>
                </a:solidFill>
                <a:latin typeface="Helvetica Neue Light"/>
                <a:ea typeface="Helvetica Neue Light"/>
              </a:rPr>
              <a:t>, which roughly equate to JSON objects. Each block maps to an object type as defined by </a:t>
            </a:r>
            <a:r>
              <a:rPr b="1" lang="en-US" sz="1800" spc="-1" strike="noStrike">
                <a:solidFill>
                  <a:srgbClr val="000000"/>
                </a:solidFill>
                <a:latin typeface="Helvetica Neue"/>
                <a:ea typeface="Helvetica Neue"/>
              </a:rPr>
              <a:t>Terraform providers</a:t>
            </a:r>
            <a:r>
              <a:rPr b="0" lang="en-US" sz="1800" spc="-1" strike="noStrike">
                <a:solidFill>
                  <a:srgbClr val="000000"/>
                </a:solidFill>
                <a:latin typeface="Helvetica Neue Light"/>
                <a:ea typeface="Helvetica Neue Light"/>
              </a:rPr>
              <a:t> (we’ll talk more about providers later)</a:t>
            </a:r>
            <a:endParaRPr b="0" lang="en-US" sz="1800" spc="-1" strike="noStrike">
              <a:latin typeface="Arial"/>
            </a:endParaRPr>
          </a:p>
          <a:p>
            <a:pPr>
              <a:lnSpc>
                <a:spcPct val="90000"/>
              </a:lnSpc>
              <a:tabLst>
                <a:tab algn="l" pos="0"/>
              </a:tabLst>
            </a:pPr>
            <a:endParaRPr b="0" lang="en-US" sz="1800" spc="-1" strike="noStrike">
              <a:latin typeface="Arial"/>
            </a:endParaRPr>
          </a:p>
          <a:p>
            <a:pPr marL="343080" indent="-279360">
              <a:lnSpc>
                <a:spcPct val="90000"/>
              </a:lnSpc>
              <a:buClr>
                <a:srgbClr val="000000"/>
              </a:buClr>
              <a:buFont typeface="Helvetica Neue Light"/>
              <a:buChar char="●"/>
              <a:tabLst>
                <a:tab algn="l" pos="0"/>
              </a:tabLst>
            </a:pPr>
            <a:r>
              <a:rPr b="0" lang="en-US" sz="1800" spc="-1" strike="noStrike" u="sng">
                <a:solidFill>
                  <a:srgbClr val="0000ff"/>
                </a:solidFill>
                <a:uFillTx/>
                <a:latin typeface="Helvetica Neue Light"/>
                <a:ea typeface="Helvetica Neue Light"/>
                <a:hlinkClick r:id="rId1"/>
              </a:rPr>
              <a:t>https://github.com/hashicorp/hcl</a:t>
            </a:r>
            <a:r>
              <a:rPr b="0" lang="en-US" sz="1800" spc="-1" strike="noStrike">
                <a:solidFill>
                  <a:srgbClr val="000000"/>
                </a:solidFill>
                <a:latin typeface="Helvetica Neue Light"/>
                <a:ea typeface="Helvetica Neue Light"/>
              </a:rPr>
              <a:t> </a:t>
            </a:r>
            <a:endParaRPr b="0" lang="en-US" sz="1800" spc="-1" strike="noStrike">
              <a:latin typeface="Arial"/>
            </a:endParaRPr>
          </a:p>
        </p:txBody>
      </p:sp>
      <p:sp>
        <p:nvSpPr>
          <p:cNvPr id="420"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DAB7ADD6-2E31-49B2-8DC6-6A2A88A8519E}"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204" dur="indefinite" restart="never" nodeType="tmRoot">
          <p:childTnLst>
            <p:seq>
              <p:cTn id="205" dur="indefinite" nodeType="mainSeq">
                <p:childTnLst>
                  <p:par>
                    <p:cTn id="206" fill="hold">
                      <p:stCondLst>
                        <p:cond delay="indefinite"/>
                      </p:stCondLst>
                      <p:childTnLst>
                        <p:par>
                          <p:cTn id="207" fill="hold">
                            <p:stCondLst>
                              <p:cond delay="0"/>
                            </p:stCondLst>
                            <p:childTnLst>
                              <p:par>
                                <p:cTn id="208" nodeType="clickEffect" fill="hold" presetClass="entr" presetID="1">
                                  <p:stCondLst>
                                    <p:cond delay="0"/>
                                  </p:stCondLst>
                                  <p:childTnLst>
                                    <p:set>
                                      <p:cBhvr>
                                        <p:cTn id="209" dur="1" fill="hold">
                                          <p:stCondLst>
                                            <p:cond delay="0"/>
                                          </p:stCondLst>
                                        </p:cTn>
                                        <p:tgtEl>
                                          <p:spTgt spid="419">
                                            <p:txEl>
                                              <p:pRg st="0" end="0"/>
                                            </p:txEl>
                                          </p:spTgt>
                                        </p:tgtEl>
                                        <p:attrNameLst>
                                          <p:attrName>style.visibility</p:attrName>
                                        </p:attrNameLst>
                                      </p:cBhvr>
                                      <p:to>
                                        <p:strVal val="visible"/>
                                      </p:to>
                                    </p:set>
                                  </p:childTnLst>
                                </p:cTn>
                              </p:par>
                            </p:childTnLst>
                          </p:cTn>
                        </p:par>
                      </p:childTnLst>
                    </p:cTn>
                  </p:par>
                  <p:par>
                    <p:cTn id="210" fill="hold">
                      <p:stCondLst>
                        <p:cond delay="indefinite"/>
                      </p:stCondLst>
                      <p:childTnLst>
                        <p:par>
                          <p:cTn id="211" fill="hold">
                            <p:stCondLst>
                              <p:cond delay="0"/>
                            </p:stCondLst>
                            <p:childTnLst>
                              <p:par>
                                <p:cTn id="212" nodeType="clickEffect" fill="hold" presetClass="entr" presetID="1">
                                  <p:stCondLst>
                                    <p:cond delay="0"/>
                                  </p:stCondLst>
                                  <p:childTnLst>
                                    <p:set>
                                      <p:cBhvr>
                                        <p:cTn id="213" dur="1" fill="hold">
                                          <p:stCondLst>
                                            <p:cond delay="0"/>
                                          </p:stCondLst>
                                        </p:cTn>
                                        <p:tgtEl>
                                          <p:spTgt spid="419">
                                            <p:txEl>
                                              <p:pRg st="2" end="2"/>
                                            </p:txEl>
                                          </p:spTgt>
                                        </p:tgtEl>
                                        <p:attrNameLst>
                                          <p:attrName>style.visibility</p:attrName>
                                        </p:attrNameLst>
                                      </p:cBhvr>
                                      <p:to>
                                        <p:strVal val="visible"/>
                                      </p:to>
                                    </p:set>
                                  </p:childTnLst>
                                </p:cTn>
                              </p:par>
                            </p:childTnLst>
                          </p:cTn>
                        </p:par>
                      </p:childTnLst>
                    </p:cTn>
                  </p:par>
                  <p:par>
                    <p:cTn id="214" fill="hold">
                      <p:stCondLst>
                        <p:cond delay="indefinite"/>
                      </p:stCondLst>
                      <p:childTnLst>
                        <p:par>
                          <p:cTn id="215" fill="hold">
                            <p:stCondLst>
                              <p:cond delay="0"/>
                            </p:stCondLst>
                            <p:childTnLst>
                              <p:par>
                                <p:cTn id="216" nodeType="clickEffect" fill="hold" presetClass="entr" presetID="1">
                                  <p:stCondLst>
                                    <p:cond delay="0"/>
                                  </p:stCondLst>
                                  <p:childTnLst>
                                    <p:set>
                                      <p:cBhvr>
                                        <p:cTn id="217" dur="1" fill="hold">
                                          <p:stCondLst>
                                            <p:cond delay="0"/>
                                          </p:stCondLst>
                                        </p:cTn>
                                        <p:tgtEl>
                                          <p:spTgt spid="419">
                                            <p:txEl>
                                              <p:pRg st="4" end="4"/>
                                            </p:txEl>
                                          </p:spTgt>
                                        </p:tgtEl>
                                        <p:attrNameLst>
                                          <p:attrName>style.visibility</p:attrName>
                                        </p:attrNameLst>
                                      </p:cBhvr>
                                      <p:to>
                                        <p:strVal val="visible"/>
                                      </p:to>
                                    </p:set>
                                  </p:childTnLst>
                                </p:cTn>
                              </p:par>
                            </p:childTnLst>
                          </p:cTn>
                        </p:par>
                      </p:childTnLst>
                    </p:cTn>
                  </p:par>
                  <p:par>
                    <p:cTn id="218" fill="hold">
                      <p:stCondLst>
                        <p:cond delay="indefinite"/>
                      </p:stCondLst>
                      <p:childTnLst>
                        <p:par>
                          <p:cTn id="219" fill="hold">
                            <p:stCondLst>
                              <p:cond delay="0"/>
                            </p:stCondLst>
                            <p:childTnLst>
                              <p:par>
                                <p:cTn id="220" nodeType="clickEffect" fill="hold" presetClass="entr" presetID="1">
                                  <p:stCondLst>
                                    <p:cond delay="0"/>
                                  </p:stCondLst>
                                  <p:childTnLst>
                                    <p:set>
                                      <p:cBhvr>
                                        <p:cTn id="221" dur="1" fill="hold">
                                          <p:stCondLst>
                                            <p:cond delay="0"/>
                                          </p:stCondLst>
                                        </p:cTn>
                                        <p:tgtEl>
                                          <p:spTgt spid="419">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Terraform Project Content Types</a:t>
            </a:r>
            <a:endParaRPr b="0" lang="en-US" sz="2400" spc="-1" strike="noStrike">
              <a:latin typeface="Arial"/>
            </a:endParaRPr>
          </a:p>
        </p:txBody>
      </p:sp>
      <p:sp>
        <p:nvSpPr>
          <p:cNvPr id="422" name="PlaceHolder 2"/>
          <p:cNvSpPr>
            <a:spLocks noGrp="1"/>
          </p:cNvSpPr>
          <p:nvPr>
            <p:ph/>
          </p:nvPr>
        </p:nvSpPr>
        <p:spPr>
          <a:xfrm>
            <a:off x="626760" y="1111320"/>
            <a:ext cx="7883280" cy="3509280"/>
          </a:xfrm>
          <a:prstGeom prst="rect">
            <a:avLst/>
          </a:prstGeom>
          <a:noFill/>
          <a:ln w="0">
            <a:noFill/>
          </a:ln>
        </p:spPr>
        <p:txBody>
          <a:bodyPr lIns="67680" rIns="68400" tIns="35280" bIns="34200" anchor="t">
            <a:noAutofit/>
          </a:bodyPr>
          <a:p>
            <a:pPr>
              <a:lnSpc>
                <a:spcPct val="90000"/>
              </a:lnSpc>
              <a:tabLst>
                <a:tab algn="l" pos="0"/>
              </a:tabLst>
            </a:pPr>
            <a:r>
              <a:rPr b="1" lang="en-US" sz="1800" spc="-1" strike="noStrike">
                <a:solidFill>
                  <a:srgbClr val="000000"/>
                </a:solidFill>
                <a:latin typeface="Consolas"/>
                <a:ea typeface="Consolas"/>
              </a:rPr>
              <a:t>*.tf, *.tf.json</a:t>
            </a:r>
            <a:endParaRPr b="0" lang="en-US" sz="1800" spc="-1" strike="noStrike">
              <a:latin typeface="Arial"/>
            </a:endParaRPr>
          </a:p>
          <a:p>
            <a:pPr lvl="1" marL="685800" indent="-279360">
              <a:lnSpc>
                <a:spcPct val="90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HCL or JSON</a:t>
            </a:r>
            <a:endParaRPr b="0" lang="en-US" sz="1800" spc="-1" strike="noStrike">
              <a:latin typeface="Arial"/>
            </a:endParaRPr>
          </a:p>
          <a:p>
            <a:pPr lvl="1" marL="685800" indent="-279360">
              <a:lnSpc>
                <a:spcPct val="90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These files define your declarative infrastructure and </a:t>
            </a:r>
            <a:r>
              <a:rPr b="0" lang="en-US" sz="1800" spc="-1" strike="noStrike">
                <a:solidFill>
                  <a:srgbClr val="000000"/>
                </a:solidFill>
                <a:latin typeface="Helvetica Neue Light"/>
                <a:ea typeface="Helvetica Neue Light"/>
              </a:rPr>
              <a:t>resources</a:t>
            </a:r>
            <a:endParaRPr b="0" lang="en-US" sz="1800" spc="-1" strike="noStrike">
              <a:latin typeface="Arial"/>
            </a:endParaRPr>
          </a:p>
          <a:p>
            <a:pPr>
              <a:lnSpc>
                <a:spcPct val="90000"/>
              </a:lnSpc>
              <a:tabLst>
                <a:tab algn="l" pos="0"/>
              </a:tabLst>
            </a:pPr>
            <a:endParaRPr b="0" lang="en-US" sz="1800" spc="-1" strike="noStrike">
              <a:latin typeface="Arial"/>
            </a:endParaRPr>
          </a:p>
          <a:p>
            <a:pPr>
              <a:lnSpc>
                <a:spcPct val="90000"/>
              </a:lnSpc>
              <a:tabLst>
                <a:tab algn="l" pos="0"/>
              </a:tabLst>
            </a:pPr>
            <a:r>
              <a:rPr b="1" lang="en-US" sz="1800" spc="-1" strike="noStrike">
                <a:solidFill>
                  <a:srgbClr val="000000"/>
                </a:solidFill>
                <a:latin typeface="Consolas"/>
                <a:ea typeface="Consolas"/>
              </a:rPr>
              <a:t>*.tfstate</a:t>
            </a:r>
            <a:endParaRPr b="0" lang="en-US" sz="1800" spc="-1" strike="noStrike">
              <a:latin typeface="Arial"/>
            </a:endParaRPr>
          </a:p>
          <a:p>
            <a:pPr lvl="1" marL="685800" indent="-279360">
              <a:lnSpc>
                <a:spcPct val="90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JSON files that store state, reference to resources</a:t>
            </a:r>
            <a:endParaRPr b="0" lang="en-US" sz="1800" spc="-1" strike="noStrike">
              <a:latin typeface="Arial"/>
            </a:endParaRPr>
          </a:p>
          <a:p>
            <a:pPr lvl="1" marL="685800" indent="-279360">
              <a:lnSpc>
                <a:spcPct val="90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Created and maintained by terraform</a:t>
            </a:r>
            <a:endParaRPr b="0" lang="en-US" sz="1800" spc="-1" strike="noStrike">
              <a:latin typeface="Arial"/>
            </a:endParaRPr>
          </a:p>
          <a:p>
            <a:pPr>
              <a:lnSpc>
                <a:spcPct val="90000"/>
              </a:lnSpc>
              <a:tabLst>
                <a:tab algn="l" pos="0"/>
              </a:tabLst>
            </a:pPr>
            <a:endParaRPr b="0" lang="en-US" sz="1800" spc="-1" strike="noStrike">
              <a:latin typeface="Arial"/>
            </a:endParaRPr>
          </a:p>
          <a:p>
            <a:pPr>
              <a:lnSpc>
                <a:spcPct val="90000"/>
              </a:lnSpc>
              <a:tabLst>
                <a:tab algn="l" pos="0"/>
              </a:tabLst>
            </a:pPr>
            <a:r>
              <a:rPr b="1" lang="en-US" sz="1800" spc="-1" strike="noStrike">
                <a:solidFill>
                  <a:srgbClr val="000000"/>
                </a:solidFill>
                <a:latin typeface="Consolas"/>
                <a:ea typeface="Consolas"/>
              </a:rPr>
              <a:t>*.tfvars,</a:t>
            </a:r>
            <a:r>
              <a:rPr b="0" lang="en-US" sz="1800" spc="-1" strike="noStrike">
                <a:solidFill>
                  <a:srgbClr val="000000"/>
                </a:solidFill>
                <a:latin typeface="Helvetica Neue Light"/>
                <a:ea typeface="Helvetica Neue Light"/>
              </a:rPr>
              <a:t> *</a:t>
            </a:r>
            <a:r>
              <a:rPr b="1" lang="en-US" sz="1800" spc="-1" strike="noStrike">
                <a:solidFill>
                  <a:srgbClr val="000000"/>
                </a:solidFill>
                <a:latin typeface="Consolas"/>
                <a:ea typeface="Consolas"/>
              </a:rPr>
              <a:t>.tfvars.json,</a:t>
            </a:r>
            <a:r>
              <a:rPr b="0" lang="en-US" sz="1800" spc="-1" strike="noStrike">
                <a:solidFill>
                  <a:srgbClr val="000000"/>
                </a:solidFill>
                <a:latin typeface="Helvetica Neue Light"/>
                <a:ea typeface="Helvetica Neue Light"/>
              </a:rPr>
              <a:t> </a:t>
            </a:r>
            <a:r>
              <a:rPr b="1" lang="en-US" sz="1800" spc="-1" strike="noStrike">
                <a:solidFill>
                  <a:srgbClr val="000000"/>
                </a:solidFill>
                <a:latin typeface="Consolas"/>
                <a:ea typeface="Consolas"/>
              </a:rPr>
              <a:t>*.auto.tfvars, *.auto.tfvars.json</a:t>
            </a:r>
            <a:endParaRPr b="0" lang="en-US" sz="1800" spc="-1" strike="noStrike">
              <a:latin typeface="Arial"/>
            </a:endParaRPr>
          </a:p>
          <a:p>
            <a:pPr lvl="1" marL="685800" indent="-279360">
              <a:lnSpc>
                <a:spcPct val="90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HCL or JSON</a:t>
            </a:r>
            <a:endParaRPr b="0" lang="en-US" sz="1800" spc="-1" strike="noStrike">
              <a:latin typeface="Arial"/>
            </a:endParaRPr>
          </a:p>
          <a:p>
            <a:pPr lvl="1" marL="685800" indent="-279360">
              <a:lnSpc>
                <a:spcPct val="90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Variable definitions in bulk</a:t>
            </a:r>
            <a:endParaRPr b="0" lang="en-US" sz="1800" spc="-1" strike="noStrike">
              <a:latin typeface="Arial"/>
            </a:endParaRPr>
          </a:p>
          <a:p>
            <a:pPr lvl="1" marL="685800" indent="-279360">
              <a:lnSpc>
                <a:spcPct val="90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(More to come on setting variable values at runtime)</a:t>
            </a:r>
            <a:endParaRPr b="0" lang="en-US" sz="1800" spc="-1" strike="noStrike">
              <a:latin typeface="Arial"/>
            </a:endParaRPr>
          </a:p>
        </p:txBody>
      </p:sp>
      <p:sp>
        <p:nvSpPr>
          <p:cNvPr id="423"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506321FF-C6AB-4867-9298-E7125C892FB6}"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Resources</a:t>
            </a:r>
            <a:endParaRPr b="0" lang="en-US" sz="2400" spc="-1" strike="noStrike">
              <a:latin typeface="Arial"/>
            </a:endParaRPr>
          </a:p>
        </p:txBody>
      </p:sp>
      <p:sp>
        <p:nvSpPr>
          <p:cNvPr id="425" name="PlaceHolder 2"/>
          <p:cNvSpPr>
            <a:spLocks noGrp="1"/>
          </p:cNvSpPr>
          <p:nvPr>
            <p:ph/>
          </p:nvPr>
        </p:nvSpPr>
        <p:spPr>
          <a:xfrm>
            <a:off x="626760" y="1111320"/>
            <a:ext cx="7883280" cy="354600"/>
          </a:xfrm>
          <a:prstGeom prst="rect">
            <a:avLst/>
          </a:prstGeom>
          <a:noFill/>
          <a:ln w="0">
            <a:noFill/>
          </a:ln>
        </p:spPr>
        <p:txBody>
          <a:bodyPr lIns="67680" rIns="68400" tIns="35280" bIns="34200" anchor="t">
            <a:noAutofit/>
          </a:bodyPr>
          <a:p>
            <a:pPr marL="343080" indent="-279360">
              <a:lnSpc>
                <a:spcPct val="90000"/>
              </a:lnSpc>
              <a:buClr>
                <a:srgbClr val="000000"/>
              </a:buClr>
              <a:buFont typeface="Helvetica Neue Light"/>
              <a:buChar char="●"/>
            </a:pPr>
            <a:r>
              <a:rPr b="1" lang="en-US" sz="1800" spc="-1" strike="noStrike">
                <a:solidFill>
                  <a:srgbClr val="000000"/>
                </a:solidFill>
                <a:latin typeface="Consolas"/>
                <a:ea typeface="Consolas"/>
              </a:rPr>
              <a:t>*.tf</a:t>
            </a:r>
            <a:r>
              <a:rPr b="0" lang="en-US" sz="1800" spc="-1" strike="noStrike">
                <a:solidFill>
                  <a:srgbClr val="000000"/>
                </a:solidFill>
                <a:latin typeface="Helvetica Neue Light"/>
                <a:ea typeface="Helvetica Neue Light"/>
              </a:rPr>
              <a:t> files contain your </a:t>
            </a:r>
            <a:r>
              <a:rPr b="1" lang="en-US" sz="1800" spc="-1" strike="noStrike">
                <a:solidFill>
                  <a:srgbClr val="000000"/>
                </a:solidFill>
                <a:latin typeface="Helvetica Neue"/>
                <a:ea typeface="Helvetica Neue"/>
              </a:rPr>
              <a:t>HCL declarative</a:t>
            </a:r>
            <a:r>
              <a:rPr b="0" lang="en-US" sz="1800" spc="-1" strike="noStrike">
                <a:solidFill>
                  <a:srgbClr val="000000"/>
                </a:solidFill>
                <a:latin typeface="Helvetica Neue Light"/>
                <a:ea typeface="Helvetica Neue Light"/>
              </a:rPr>
              <a:t> definitions</a:t>
            </a:r>
            <a:endParaRPr b="0" lang="en-US" sz="1800" spc="-1" strike="noStrike">
              <a:latin typeface="Arial"/>
            </a:endParaRPr>
          </a:p>
          <a:p>
            <a:pPr>
              <a:lnSpc>
                <a:spcPct val="90000"/>
              </a:lnSpc>
              <a:tabLst>
                <a:tab algn="l" pos="0"/>
              </a:tabLst>
            </a:pPr>
            <a:endParaRPr b="0" lang="en-US" sz="1800" spc="-1" strike="noStrike">
              <a:latin typeface="Arial"/>
            </a:endParaRPr>
          </a:p>
        </p:txBody>
      </p:sp>
      <p:sp>
        <p:nvSpPr>
          <p:cNvPr id="426"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BEFA739A-20A4-4924-8330-4C6B875199A1}"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427" name="Google Shape;254;p37"/>
          <p:cNvSpPr/>
          <p:nvPr/>
        </p:nvSpPr>
        <p:spPr>
          <a:xfrm>
            <a:off x="873000" y="1564560"/>
            <a:ext cx="6137640" cy="2430720"/>
          </a:xfrm>
          <a:prstGeom prst="rect">
            <a:avLst/>
          </a:prstGeom>
          <a:solidFill>
            <a:srgbClr val="000000"/>
          </a:solidFill>
          <a:ln w="0">
            <a:noFill/>
          </a:ln>
        </p:spPr>
        <p:style>
          <a:lnRef idx="0"/>
          <a:fillRef idx="0"/>
          <a:effectRef idx="0"/>
          <a:fontRef idx="minor"/>
        </p:style>
        <p:txBody>
          <a:bodyPr lIns="68400" rIns="68400" tIns="68400" bIns="68400" anchor="t">
            <a:noAutofit/>
          </a:bodyPr>
          <a:p>
            <a:pPr>
              <a:lnSpc>
                <a:spcPct val="90000"/>
              </a:lnSpc>
              <a:tabLst>
                <a:tab algn="l" pos="0"/>
              </a:tabLst>
            </a:pPr>
            <a:r>
              <a:rPr b="1" lang="en-US" sz="2000" spc="-1" strike="noStrike">
                <a:solidFill>
                  <a:srgbClr val="ff9900"/>
                </a:solidFill>
                <a:latin typeface="Courier New"/>
                <a:ea typeface="Courier New"/>
              </a:rPr>
              <a:t>resource</a:t>
            </a:r>
            <a:r>
              <a:rPr b="1" lang="en-US" sz="2000" spc="-1" strike="noStrike">
                <a:solidFill>
                  <a:srgbClr val="ffffff"/>
                </a:solidFill>
                <a:latin typeface="Courier New"/>
                <a:ea typeface="Courier New"/>
              </a:rPr>
              <a:t> </a:t>
            </a:r>
            <a:r>
              <a:rPr b="1" lang="en-US" sz="2000" spc="-1" strike="noStrike">
                <a:solidFill>
                  <a:srgbClr val="6fa8dc"/>
                </a:solidFill>
                <a:latin typeface="Courier New"/>
                <a:ea typeface="Courier New"/>
              </a:rPr>
              <a:t>“aws_instance” “web”</a:t>
            </a:r>
            <a:r>
              <a:rPr b="1" lang="en-US" sz="2000" spc="-1" strike="noStrike">
                <a:solidFill>
                  <a:srgbClr val="ffffff"/>
                </a:solidFill>
                <a:latin typeface="Courier New"/>
                <a:ea typeface="Courier New"/>
              </a:rPr>
              <a:t> </a:t>
            </a:r>
            <a:r>
              <a:rPr b="1" lang="en-US" sz="2000" spc="-1" strike="noStrike">
                <a:solidFill>
                  <a:srgbClr val="c9daf8"/>
                </a:solidFill>
                <a:latin typeface="Courier New"/>
                <a:ea typeface="Courier New"/>
              </a:rPr>
              <a:t>{</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8e7cc3"/>
                </a:solidFill>
                <a:latin typeface="Courier New"/>
                <a:ea typeface="Courier New"/>
              </a:rPr>
              <a:t>ami</a:t>
            </a:r>
            <a:r>
              <a:rPr b="1" lang="en-US" sz="2000" spc="-1" strike="noStrike">
                <a:solidFill>
                  <a:srgbClr val="c9daf8"/>
                </a:solidFill>
                <a:latin typeface="Courier New"/>
                <a:ea typeface="Courier New"/>
              </a:rPr>
              <a:t>           = </a:t>
            </a:r>
            <a:r>
              <a:rPr b="1" lang="en-US" sz="2000" spc="-1" strike="noStrike">
                <a:solidFill>
                  <a:srgbClr val="6aa84f"/>
                </a:solidFill>
                <a:latin typeface="Courier New"/>
                <a:ea typeface="Courier New"/>
              </a:rPr>
              <a:t>“ami-19827362728”</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8e7cc3"/>
                </a:solidFill>
                <a:latin typeface="Courier New"/>
                <a:ea typeface="Courier New"/>
              </a:rPr>
              <a:t>instance_type</a:t>
            </a:r>
            <a:r>
              <a:rPr b="1" lang="en-US" sz="2000" spc="-1" strike="noStrike">
                <a:solidFill>
                  <a:srgbClr val="c9daf8"/>
                </a:solidFill>
                <a:latin typeface="Courier New"/>
                <a:ea typeface="Courier New"/>
              </a:rPr>
              <a:t> = </a:t>
            </a:r>
            <a:r>
              <a:rPr b="1" lang="en-US" sz="2000" spc="-1" strike="noStrike">
                <a:solidFill>
                  <a:srgbClr val="6aa84f"/>
                </a:solidFill>
                <a:latin typeface="Courier New"/>
                <a:ea typeface="Courier New"/>
              </a:rPr>
              <a:t>“t2.micro”</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8e7cc3"/>
                </a:solidFill>
                <a:latin typeface="Courier New"/>
                <a:ea typeface="Courier New"/>
              </a:rPr>
              <a:t>tags</a:t>
            </a:r>
            <a:r>
              <a:rPr b="1" lang="en-US" sz="2000" spc="-1" strike="noStrike">
                <a:solidFill>
                  <a:srgbClr val="c9daf8"/>
                </a:solidFill>
                <a:latin typeface="Courier New"/>
                <a:ea typeface="Courier New"/>
              </a:rPr>
              <a:t> {</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8e7cc3"/>
                </a:solidFill>
                <a:latin typeface="Courier New"/>
                <a:ea typeface="Courier New"/>
              </a:rPr>
              <a:t>Name</a:t>
            </a:r>
            <a:r>
              <a:rPr b="1" lang="en-US" sz="2000" spc="-1" strike="noStrike">
                <a:solidFill>
                  <a:srgbClr val="c9daf8"/>
                </a:solidFill>
                <a:latin typeface="Courier New"/>
                <a:ea typeface="Courier New"/>
              </a:rPr>
              <a:t> = </a:t>
            </a:r>
            <a:r>
              <a:rPr b="1" lang="en-US" sz="2000" spc="-1" strike="noStrike">
                <a:solidFill>
                  <a:srgbClr val="6aa84f"/>
                </a:solidFill>
                <a:latin typeface="Courier New"/>
                <a:ea typeface="Courier New"/>
              </a:rPr>
              <a:t>“my-first-instance”</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c9daf8"/>
                </a:solidFill>
                <a:latin typeface="Courier New"/>
                <a:ea typeface="Courier New"/>
              </a:rPr>
              <a:t>}</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a:t>
            </a:r>
            <a:endParaRPr b="0" lang="en-US" sz="2000" spc="-1" strike="noStrike">
              <a:latin typeface="Arial"/>
            </a:endParaRPr>
          </a:p>
          <a:p>
            <a:pPr>
              <a:lnSpc>
                <a:spcPct val="100000"/>
              </a:lnSpc>
              <a:tabLst>
                <a:tab algn="l" pos="0"/>
              </a:tabLst>
            </a:pPr>
            <a:endParaRPr b="0" lang="en-US" sz="2000" spc="-1" strike="noStrike">
              <a:latin typeface="Arial"/>
            </a:endParaRPr>
          </a:p>
        </p:txBody>
      </p:sp>
      <p:sp>
        <p:nvSpPr>
          <p:cNvPr id="428" name="PlaceHolder 4"/>
          <p:cNvSpPr>
            <a:spLocks noGrp="1"/>
          </p:cNvSpPr>
          <p:nvPr>
            <p:ph/>
          </p:nvPr>
        </p:nvSpPr>
        <p:spPr>
          <a:xfrm>
            <a:off x="630000" y="4094280"/>
            <a:ext cx="7883280" cy="565920"/>
          </a:xfrm>
          <a:prstGeom prst="rect">
            <a:avLst/>
          </a:prstGeom>
          <a:noFill/>
          <a:ln w="0">
            <a:noFill/>
          </a:ln>
        </p:spPr>
        <p:txBody>
          <a:bodyPr lIns="67680" rIns="68400" tIns="35280" bIns="34200" anchor="t">
            <a:noAutofit/>
          </a:bodyPr>
          <a:p>
            <a:pPr marL="343080" indent="-279360">
              <a:lnSpc>
                <a:spcPct val="90000"/>
              </a:lnSpc>
              <a:buClr>
                <a:srgbClr val="000000"/>
              </a:buClr>
              <a:buFont typeface="Helvetica Neue Light"/>
              <a:buChar char="●"/>
            </a:pPr>
            <a:r>
              <a:rPr b="0" lang="en-US" sz="1800" spc="-1" strike="noStrike">
                <a:solidFill>
                  <a:srgbClr val="000000"/>
                </a:solidFill>
                <a:latin typeface="Helvetica Neue Light"/>
                <a:ea typeface="Helvetica Neue Light"/>
              </a:rPr>
              <a:t>Most </a:t>
            </a:r>
            <a:r>
              <a:rPr b="1" lang="en-US" sz="1800" spc="-1" strike="noStrike">
                <a:solidFill>
                  <a:srgbClr val="000000"/>
                </a:solidFill>
                <a:latin typeface="Helvetica Neue"/>
                <a:ea typeface="Helvetica Neue"/>
              </a:rPr>
              <a:t>blocks</a:t>
            </a:r>
            <a:r>
              <a:rPr b="0" lang="en-US" sz="1800" spc="-1" strike="noStrike">
                <a:solidFill>
                  <a:srgbClr val="000000"/>
                </a:solidFill>
                <a:latin typeface="Helvetica Neue Light"/>
                <a:ea typeface="Helvetica Neue Light"/>
              </a:rPr>
              <a:t> in your HCL represent a </a:t>
            </a:r>
            <a:r>
              <a:rPr b="1" lang="en-US" sz="1800" spc="-1" strike="noStrike">
                <a:solidFill>
                  <a:srgbClr val="000000"/>
                </a:solidFill>
                <a:latin typeface="Helvetica Neue"/>
                <a:ea typeface="Helvetica Neue"/>
              </a:rPr>
              <a:t>resource</a:t>
            </a:r>
            <a:r>
              <a:rPr b="0" lang="en-US" sz="1800" spc="-1" strike="noStrike">
                <a:solidFill>
                  <a:srgbClr val="000000"/>
                </a:solidFill>
                <a:latin typeface="Helvetica Neue Light"/>
                <a:ea typeface="Helvetica Neue Light"/>
              </a:rPr>
              <a:t> to be created/maintained by Terraform</a:t>
            </a:r>
            <a:endParaRPr b="0" lang="en-US" sz="1800" spc="-1" strike="noStrike">
              <a:latin typeface="Arial"/>
            </a:endParaRPr>
          </a:p>
          <a:p>
            <a:pPr>
              <a:lnSpc>
                <a:spcPct val="90000"/>
              </a:lnSpc>
              <a:tabLst>
                <a:tab algn="l" pos="0"/>
              </a:tabLst>
            </a:pP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222" dur="indefinite" restart="never" nodeType="tmRoot">
          <p:childTnLst>
            <p:seq>
              <p:cTn id="223" dur="indefinite" nodeType="mainSeq">
                <p:childTnLst>
                  <p:par>
                    <p:cTn id="224" fill="hold">
                      <p:stCondLst>
                        <p:cond delay="indefinite"/>
                      </p:stCondLst>
                      <p:childTnLst>
                        <p:par>
                          <p:cTn id="225" fill="hold">
                            <p:stCondLst>
                              <p:cond delay="0"/>
                            </p:stCondLst>
                            <p:childTnLst>
                              <p:par>
                                <p:cTn id="226" nodeType="clickEffect" fill="hold" presetClass="entr" presetID="1">
                                  <p:stCondLst>
                                    <p:cond delay="0"/>
                                  </p:stCondLst>
                                  <p:childTnLst>
                                    <p:set>
                                      <p:cBhvr>
                                        <p:cTn id="227" dur="1" fill="hold">
                                          <p:stCondLst>
                                            <p:cond delay="0"/>
                                          </p:stCondLst>
                                        </p:cTn>
                                        <p:tgtEl>
                                          <p:spTgt spid="425"/>
                                        </p:tgtEl>
                                        <p:attrNameLst>
                                          <p:attrName>style.visibility</p:attrName>
                                        </p:attrNameLst>
                                      </p:cBhvr>
                                      <p:to>
                                        <p:strVal val="visible"/>
                                      </p:to>
                                    </p:set>
                                  </p:childTnLst>
                                </p:cTn>
                              </p:par>
                            </p:childTnLst>
                          </p:cTn>
                        </p:par>
                      </p:childTnLst>
                    </p:cTn>
                  </p:par>
                  <p:par>
                    <p:cTn id="228" fill="hold">
                      <p:stCondLst>
                        <p:cond delay="indefinite"/>
                      </p:stCondLst>
                      <p:childTnLst>
                        <p:par>
                          <p:cTn id="229" fill="hold">
                            <p:stCondLst>
                              <p:cond delay="0"/>
                            </p:stCondLst>
                            <p:childTnLst>
                              <p:par>
                                <p:cTn id="230" nodeType="clickEffect" fill="hold" presetClass="entr" presetID="10">
                                  <p:stCondLst>
                                    <p:cond delay="0"/>
                                  </p:stCondLst>
                                  <p:childTnLst>
                                    <p:set>
                                      <p:cBhvr>
                                        <p:cTn id="231" dur="1" fill="hold">
                                          <p:stCondLst>
                                            <p:cond delay="0"/>
                                          </p:stCondLst>
                                        </p:cTn>
                                        <p:tgtEl>
                                          <p:spTgt spid="427"/>
                                        </p:tgtEl>
                                        <p:attrNameLst>
                                          <p:attrName>style.visibility</p:attrName>
                                        </p:attrNameLst>
                                      </p:cBhvr>
                                      <p:to>
                                        <p:strVal val="visible"/>
                                      </p:to>
                                    </p:set>
                                    <p:animEffect filter="fade" transition="in">
                                      <p:cBhvr additive="repl">
                                        <p:cTn id="232" dur="1000"/>
                                        <p:tgtEl>
                                          <p:spTgt spid="427"/>
                                        </p:tgtEl>
                                      </p:cBhvr>
                                    </p:animEffect>
                                  </p:childTnLst>
                                </p:cTn>
                              </p:par>
                            </p:childTnLst>
                          </p:cTn>
                        </p:par>
                      </p:childTnLst>
                    </p:cTn>
                  </p:par>
                  <p:par>
                    <p:cTn id="233" fill="hold">
                      <p:stCondLst>
                        <p:cond delay="indefinite"/>
                      </p:stCondLst>
                      <p:childTnLst>
                        <p:par>
                          <p:cTn id="234" fill="hold">
                            <p:stCondLst>
                              <p:cond delay="0"/>
                            </p:stCondLst>
                            <p:childTnLst>
                              <p:par>
                                <p:cTn id="235" nodeType="clickEffect" fill="hold" presetClass="entr" presetID="10">
                                  <p:stCondLst>
                                    <p:cond delay="0"/>
                                  </p:stCondLst>
                                  <p:childTnLst>
                                    <p:set>
                                      <p:cBhvr>
                                        <p:cTn id="236" dur="1" fill="hold">
                                          <p:stCondLst>
                                            <p:cond delay="0"/>
                                          </p:stCondLst>
                                        </p:cTn>
                                        <p:tgtEl>
                                          <p:spTgt spid="428"/>
                                        </p:tgtEl>
                                        <p:attrNameLst>
                                          <p:attrName>style.visibility</p:attrName>
                                        </p:attrNameLst>
                                      </p:cBhvr>
                                      <p:to>
                                        <p:strVal val="visible"/>
                                      </p:to>
                                    </p:set>
                                    <p:animEffect filter="fade" transition="in">
                                      <p:cBhvr additive="repl">
                                        <p:cTn id="237" dur="1000"/>
                                        <p:tgtEl>
                                          <p:spTgt spid="4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Resources</a:t>
            </a:r>
            <a:endParaRPr b="0" lang="en-US" sz="2400" spc="-1" strike="noStrike">
              <a:latin typeface="Arial"/>
            </a:endParaRPr>
          </a:p>
        </p:txBody>
      </p:sp>
      <p:sp>
        <p:nvSpPr>
          <p:cNvPr id="430" name="PlaceHolder 2"/>
          <p:cNvSpPr>
            <a:spLocks noGrp="1"/>
          </p:cNvSpPr>
          <p:nvPr>
            <p:ph/>
          </p:nvPr>
        </p:nvSpPr>
        <p:spPr>
          <a:xfrm>
            <a:off x="626760" y="1111320"/>
            <a:ext cx="7883280" cy="3509280"/>
          </a:xfrm>
          <a:prstGeom prst="rect">
            <a:avLst/>
          </a:prstGeom>
          <a:noFill/>
          <a:ln w="0">
            <a:noFill/>
          </a:ln>
        </p:spPr>
        <p:txBody>
          <a:bodyPr lIns="67680" rIns="68400" tIns="35280" bIns="34200" anchor="t">
            <a:noAutofit/>
          </a:bodyPr>
          <a:p>
            <a:pPr marL="343080" indent="-279360">
              <a:lnSpc>
                <a:spcPct val="115000"/>
              </a:lnSpc>
              <a:buClr>
                <a:srgbClr val="000000"/>
              </a:buClr>
              <a:buFont typeface="Helvetica Neue Light"/>
              <a:buChar char="●"/>
            </a:pPr>
            <a:r>
              <a:rPr b="0" i="1" lang="en-US" sz="1800" spc="-1" strike="noStrike">
                <a:solidFill>
                  <a:srgbClr val="000000"/>
                </a:solidFill>
                <a:latin typeface="Helvetica Neue Light"/>
                <a:ea typeface="Helvetica Neue Light"/>
              </a:rPr>
              <a:t>Resources</a:t>
            </a:r>
            <a:r>
              <a:rPr b="0" lang="en-US" sz="1800" spc="-1" strike="noStrike">
                <a:solidFill>
                  <a:srgbClr val="000000"/>
                </a:solidFill>
                <a:latin typeface="Helvetica Neue Light"/>
                <a:ea typeface="Helvetica Neue Light"/>
              </a:rPr>
              <a:t> are key elements and captured as top-level objects (blocks) in Terraform configuration files</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Each resource block indicates the intent to </a:t>
            </a:r>
            <a:r>
              <a:rPr b="0" i="1" lang="en-US" sz="1800" spc="-1" strike="noStrike">
                <a:solidFill>
                  <a:srgbClr val="000000"/>
                </a:solidFill>
                <a:latin typeface="Helvetica Neue Light"/>
                <a:ea typeface="Helvetica Neue Light"/>
              </a:rPr>
              <a:t>idempotently</a:t>
            </a:r>
            <a:r>
              <a:rPr b="0" lang="en-US" sz="1800" spc="-1" strike="noStrike">
                <a:solidFill>
                  <a:srgbClr val="000000"/>
                </a:solidFill>
                <a:latin typeface="Helvetica Neue Light"/>
                <a:ea typeface="Helvetica Neue Light"/>
              </a:rPr>
              <a:t> create that resource</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Body of resource contains configuration of attributes of that resource</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Each provider (e.g., AWS, Azure, etc.) provides its own set of resources and defines the configuration attributes</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When a resource is created by Terraform, it’s tracked in Terraform </a:t>
            </a:r>
            <a:r>
              <a:rPr b="0" i="1" lang="en-US" sz="1800" spc="-1" strike="noStrike">
                <a:solidFill>
                  <a:srgbClr val="000000"/>
                </a:solidFill>
                <a:latin typeface="Helvetica Neue Light"/>
                <a:ea typeface="Helvetica Neue Light"/>
              </a:rPr>
              <a:t>state</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Resources can refer to attributes of other resources, creating implicit dependencies</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Dependencies trigger sequential creation</a:t>
            </a:r>
            <a:endParaRPr b="0" lang="en-US" sz="1800" spc="-1" strike="noStrike">
              <a:latin typeface="Arial"/>
            </a:endParaRPr>
          </a:p>
          <a:p>
            <a:pPr>
              <a:lnSpc>
                <a:spcPct val="90000"/>
              </a:lnSpc>
              <a:tabLst>
                <a:tab algn="l" pos="0"/>
              </a:tabLst>
            </a:pPr>
            <a:endParaRPr b="0" lang="en-US" sz="1800" spc="-1" strike="noStrike">
              <a:latin typeface="Arial"/>
            </a:endParaRPr>
          </a:p>
        </p:txBody>
      </p:sp>
      <p:sp>
        <p:nvSpPr>
          <p:cNvPr id="431"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19F2CB39-C458-4953-9492-EFA2C3E3F5C0}"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238" dur="indefinite" restart="never" nodeType="tmRoot">
          <p:childTnLst>
            <p:seq>
              <p:cTn id="239" dur="indefinite" nodeType="mainSeq">
                <p:childTnLst>
                  <p:par>
                    <p:cTn id="240" fill="hold">
                      <p:stCondLst>
                        <p:cond delay="indefinite"/>
                      </p:stCondLst>
                      <p:childTnLst>
                        <p:par>
                          <p:cTn id="241" fill="hold">
                            <p:stCondLst>
                              <p:cond delay="0"/>
                            </p:stCondLst>
                            <p:childTnLst>
                              <p:par>
                                <p:cTn id="242" nodeType="clickEffect" fill="hold" presetClass="entr" presetID="1">
                                  <p:stCondLst>
                                    <p:cond delay="0"/>
                                  </p:stCondLst>
                                  <p:childTnLst>
                                    <p:set>
                                      <p:cBhvr>
                                        <p:cTn id="243" dur="1" fill="hold">
                                          <p:stCondLst>
                                            <p:cond delay="0"/>
                                          </p:stCondLst>
                                        </p:cTn>
                                        <p:tgtEl>
                                          <p:spTgt spid="430">
                                            <p:txEl>
                                              <p:pRg st="0" end="0"/>
                                            </p:txEl>
                                          </p:spTgt>
                                        </p:tgtEl>
                                        <p:attrNameLst>
                                          <p:attrName>style.visibility</p:attrName>
                                        </p:attrNameLst>
                                      </p:cBhvr>
                                      <p:to>
                                        <p:strVal val="visible"/>
                                      </p:to>
                                    </p:set>
                                  </p:childTnLst>
                                </p:cTn>
                              </p:par>
                            </p:childTnLst>
                          </p:cTn>
                        </p:par>
                      </p:childTnLst>
                    </p:cTn>
                  </p:par>
                  <p:par>
                    <p:cTn id="244" fill="hold">
                      <p:stCondLst>
                        <p:cond delay="indefinite"/>
                      </p:stCondLst>
                      <p:childTnLst>
                        <p:par>
                          <p:cTn id="245" fill="hold">
                            <p:stCondLst>
                              <p:cond delay="0"/>
                            </p:stCondLst>
                            <p:childTnLst>
                              <p:par>
                                <p:cTn id="246" nodeType="clickEffect" fill="hold" presetClass="entr" presetID="1">
                                  <p:stCondLst>
                                    <p:cond delay="0"/>
                                  </p:stCondLst>
                                  <p:childTnLst>
                                    <p:set>
                                      <p:cBhvr>
                                        <p:cTn id="247" dur="1" fill="hold">
                                          <p:stCondLst>
                                            <p:cond delay="0"/>
                                          </p:stCondLst>
                                        </p:cTn>
                                        <p:tgtEl>
                                          <p:spTgt spid="430">
                                            <p:txEl>
                                              <p:pRg st="1" end="1"/>
                                            </p:txEl>
                                          </p:spTgt>
                                        </p:tgtEl>
                                        <p:attrNameLst>
                                          <p:attrName>style.visibility</p:attrName>
                                        </p:attrNameLst>
                                      </p:cBhvr>
                                      <p:to>
                                        <p:strVal val="visible"/>
                                      </p:to>
                                    </p:set>
                                  </p:childTnLst>
                                </p:cTn>
                              </p:par>
                            </p:childTnLst>
                          </p:cTn>
                        </p:par>
                      </p:childTnLst>
                    </p:cTn>
                  </p:par>
                  <p:par>
                    <p:cTn id="248" fill="hold">
                      <p:stCondLst>
                        <p:cond delay="indefinite"/>
                      </p:stCondLst>
                      <p:childTnLst>
                        <p:par>
                          <p:cTn id="249" fill="hold">
                            <p:stCondLst>
                              <p:cond delay="0"/>
                            </p:stCondLst>
                            <p:childTnLst>
                              <p:par>
                                <p:cTn id="250" nodeType="clickEffect" fill="hold" presetClass="entr" presetID="1">
                                  <p:stCondLst>
                                    <p:cond delay="0"/>
                                  </p:stCondLst>
                                  <p:childTnLst>
                                    <p:set>
                                      <p:cBhvr>
                                        <p:cTn id="251" dur="1" fill="hold">
                                          <p:stCondLst>
                                            <p:cond delay="0"/>
                                          </p:stCondLst>
                                        </p:cTn>
                                        <p:tgtEl>
                                          <p:spTgt spid="430">
                                            <p:txEl>
                                              <p:pRg st="2" end="2"/>
                                            </p:txEl>
                                          </p:spTgt>
                                        </p:tgtEl>
                                        <p:attrNameLst>
                                          <p:attrName>style.visibility</p:attrName>
                                        </p:attrNameLst>
                                      </p:cBhvr>
                                      <p:to>
                                        <p:strVal val="visible"/>
                                      </p:to>
                                    </p:set>
                                  </p:childTnLst>
                                </p:cTn>
                              </p:par>
                            </p:childTnLst>
                          </p:cTn>
                        </p:par>
                      </p:childTnLst>
                    </p:cTn>
                  </p:par>
                  <p:par>
                    <p:cTn id="252" fill="hold">
                      <p:stCondLst>
                        <p:cond delay="indefinite"/>
                      </p:stCondLst>
                      <p:childTnLst>
                        <p:par>
                          <p:cTn id="253" fill="hold">
                            <p:stCondLst>
                              <p:cond delay="0"/>
                            </p:stCondLst>
                            <p:childTnLst>
                              <p:par>
                                <p:cTn id="254" nodeType="clickEffect" fill="hold" presetClass="entr" presetID="1">
                                  <p:stCondLst>
                                    <p:cond delay="0"/>
                                  </p:stCondLst>
                                  <p:childTnLst>
                                    <p:set>
                                      <p:cBhvr>
                                        <p:cTn id="255" dur="1" fill="hold">
                                          <p:stCondLst>
                                            <p:cond delay="0"/>
                                          </p:stCondLst>
                                        </p:cTn>
                                        <p:tgtEl>
                                          <p:spTgt spid="430">
                                            <p:txEl>
                                              <p:pRg st="3" end="3"/>
                                            </p:txEl>
                                          </p:spTgt>
                                        </p:tgtEl>
                                        <p:attrNameLst>
                                          <p:attrName>style.visibility</p:attrName>
                                        </p:attrNameLst>
                                      </p:cBhvr>
                                      <p:to>
                                        <p:strVal val="visible"/>
                                      </p:to>
                                    </p:set>
                                  </p:childTnLst>
                                </p:cTn>
                              </p:par>
                            </p:childTnLst>
                          </p:cTn>
                        </p:par>
                      </p:childTnLst>
                    </p:cTn>
                  </p:par>
                  <p:par>
                    <p:cTn id="256" fill="hold">
                      <p:stCondLst>
                        <p:cond delay="indefinite"/>
                      </p:stCondLst>
                      <p:childTnLst>
                        <p:par>
                          <p:cTn id="257" fill="hold">
                            <p:stCondLst>
                              <p:cond delay="0"/>
                            </p:stCondLst>
                            <p:childTnLst>
                              <p:par>
                                <p:cTn id="258" nodeType="clickEffect" fill="hold" presetClass="entr" presetID="1">
                                  <p:stCondLst>
                                    <p:cond delay="0"/>
                                  </p:stCondLst>
                                  <p:childTnLst>
                                    <p:set>
                                      <p:cBhvr>
                                        <p:cTn id="259" dur="1" fill="hold">
                                          <p:stCondLst>
                                            <p:cond delay="0"/>
                                          </p:stCondLst>
                                        </p:cTn>
                                        <p:tgtEl>
                                          <p:spTgt spid="430">
                                            <p:txEl>
                                              <p:pRg st="4" end="4"/>
                                            </p:txEl>
                                          </p:spTgt>
                                        </p:tgtEl>
                                        <p:attrNameLst>
                                          <p:attrName>style.visibility</p:attrName>
                                        </p:attrNameLst>
                                      </p:cBhvr>
                                      <p:to>
                                        <p:strVal val="visible"/>
                                      </p:to>
                                    </p:set>
                                  </p:childTnLst>
                                </p:cTn>
                              </p:par>
                            </p:childTnLst>
                          </p:cTn>
                        </p:par>
                      </p:childTnLst>
                    </p:cTn>
                  </p:par>
                  <p:par>
                    <p:cTn id="260" fill="hold">
                      <p:stCondLst>
                        <p:cond delay="indefinite"/>
                      </p:stCondLst>
                      <p:childTnLst>
                        <p:par>
                          <p:cTn id="261" fill="hold">
                            <p:stCondLst>
                              <p:cond delay="0"/>
                            </p:stCondLst>
                            <p:childTnLst>
                              <p:par>
                                <p:cTn id="262" nodeType="clickEffect" fill="hold" presetClass="entr" presetID="1">
                                  <p:stCondLst>
                                    <p:cond delay="0"/>
                                  </p:stCondLst>
                                  <p:childTnLst>
                                    <p:set>
                                      <p:cBhvr>
                                        <p:cTn id="263" dur="1" fill="hold">
                                          <p:stCondLst>
                                            <p:cond delay="0"/>
                                          </p:stCondLst>
                                        </p:cTn>
                                        <p:tgtEl>
                                          <p:spTgt spid="430">
                                            <p:txEl>
                                              <p:pRg st="5" end="5"/>
                                            </p:txEl>
                                          </p:spTgt>
                                        </p:tgtEl>
                                        <p:attrNameLst>
                                          <p:attrName>style.visibility</p:attrName>
                                        </p:attrNameLst>
                                      </p:cBhvr>
                                      <p:to>
                                        <p:strVal val="visible"/>
                                      </p:to>
                                    </p:set>
                                  </p:childTnLst>
                                </p:cTn>
                              </p:par>
                            </p:childTnLst>
                          </p:cTn>
                        </p:par>
                      </p:childTnLst>
                    </p:cTn>
                  </p:par>
                  <p:par>
                    <p:cTn id="264" fill="hold">
                      <p:stCondLst>
                        <p:cond delay="indefinite"/>
                      </p:stCondLst>
                      <p:childTnLst>
                        <p:par>
                          <p:cTn id="265" fill="hold">
                            <p:stCondLst>
                              <p:cond delay="0"/>
                            </p:stCondLst>
                            <p:childTnLst>
                              <p:par>
                                <p:cTn id="266" nodeType="clickEffect" fill="hold" presetClass="entr" presetID="1">
                                  <p:stCondLst>
                                    <p:cond delay="0"/>
                                  </p:stCondLst>
                                  <p:childTnLst>
                                    <p:set>
                                      <p:cBhvr>
                                        <p:cTn id="267" dur="1" fill="hold">
                                          <p:stCondLst>
                                            <p:cond delay="0"/>
                                          </p:stCondLst>
                                        </p:cTn>
                                        <p:tgtEl>
                                          <p:spTgt spid="430">
                                            <p:txEl>
                                              <p:pRg st="6" end="6"/>
                                            </p:txEl>
                                          </p:spTgt>
                                        </p:tgtEl>
                                        <p:attrNameLst>
                                          <p:attrName>style.visibility</p:attrName>
                                        </p:attrNameLst>
                                      </p:cBhvr>
                                      <p:to>
                                        <p:strVal val="visible"/>
                                      </p:to>
                                    </p:set>
                                  </p:childTnLst>
                                </p:cTn>
                              </p:par>
                            </p:childTnLst>
                          </p:cTn>
                        </p:par>
                      </p:childTnLst>
                    </p:cTn>
                  </p:par>
                  <p:par>
                    <p:cTn id="268" fill="hold">
                      <p:stCondLst>
                        <p:cond delay="indefinite"/>
                      </p:stCondLst>
                      <p:childTnLst>
                        <p:par>
                          <p:cTn id="269" fill="hold">
                            <p:stCondLst>
                              <p:cond delay="0"/>
                            </p:stCondLst>
                            <p:childTnLst>
                              <p:par>
                                <p:cTn id="270" nodeType="clickEffect" fill="hold" presetClass="entr" presetID="10">
                                  <p:stCondLst>
                                    <p:cond delay="0"/>
                                  </p:stCondLst>
                                  <p:childTnLst>
                                    <p:set>
                                      <p:cBhvr>
                                        <p:cTn id="271" dur="1" fill="hold">
                                          <p:stCondLst>
                                            <p:cond delay="0"/>
                                          </p:stCondLst>
                                        </p:cTn>
                                        <p:tgtEl>
                                          <p:spTgt spid="430"/>
                                        </p:tgtEl>
                                        <p:attrNameLst>
                                          <p:attrName>style.visibility</p:attrName>
                                        </p:attrNameLst>
                                      </p:cBhvr>
                                      <p:to>
                                        <p:strVal val="visible"/>
                                      </p:to>
                                    </p:set>
                                    <p:animEffect filter="fade" transition="in">
                                      <p:cBhvr additive="repl">
                                        <p:cTn id="272" dur="1000"/>
                                        <p:tgtEl>
                                          <p:spTgt spid="4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Terraform Commands and the CLI</a:t>
            </a:r>
            <a:endParaRPr b="0" lang="en-US" sz="2400" spc="-1" strike="noStrike">
              <a:latin typeface="Arial"/>
            </a:endParaRPr>
          </a:p>
        </p:txBody>
      </p:sp>
      <p:sp>
        <p:nvSpPr>
          <p:cNvPr id="433" name="PlaceHolder 2"/>
          <p:cNvSpPr>
            <a:spLocks noGrp="1"/>
          </p:cNvSpPr>
          <p:nvPr>
            <p:ph/>
          </p:nvPr>
        </p:nvSpPr>
        <p:spPr>
          <a:xfrm>
            <a:off x="626760" y="1111320"/>
            <a:ext cx="7883280" cy="3509280"/>
          </a:xfrm>
          <a:prstGeom prst="rect">
            <a:avLst/>
          </a:prstGeom>
          <a:noFill/>
          <a:ln w="0">
            <a:noFill/>
          </a:ln>
        </p:spPr>
        <p:txBody>
          <a:bodyPr lIns="67680" rIns="68400" tIns="35280" bIns="34200" anchor="t">
            <a:noAutofit/>
          </a:bodyPr>
          <a:p>
            <a:pPr marL="343080" indent="-279360">
              <a:lnSpc>
                <a:spcPct val="90000"/>
              </a:lnSpc>
              <a:buClr>
                <a:srgbClr val="000000"/>
              </a:buClr>
              <a:buFont typeface="Helvetica Neue Light"/>
              <a:buChar char="●"/>
            </a:pPr>
            <a:r>
              <a:rPr b="0" lang="en-US" sz="1800" spc="-1" strike="noStrike">
                <a:solidFill>
                  <a:srgbClr val="000000"/>
                </a:solidFill>
                <a:latin typeface="Helvetica Neue Light"/>
                <a:ea typeface="Helvetica Neue Light"/>
              </a:rPr>
              <a:t>The CLI is how you’ll most often use terraform</a:t>
            </a:r>
            <a:endParaRPr b="0" lang="en-US" sz="1800" spc="-1" strike="noStrike">
              <a:latin typeface="Arial"/>
            </a:endParaRPr>
          </a:p>
          <a:p>
            <a:pPr marL="457200" indent="457200">
              <a:lnSpc>
                <a:spcPct val="90000"/>
              </a:lnSpc>
              <a:tabLst>
                <a:tab algn="l" pos="0"/>
              </a:tabLst>
            </a:pPr>
            <a:r>
              <a:rPr b="1" lang="en-US" sz="1800" spc="-1" strike="noStrike">
                <a:solidFill>
                  <a:srgbClr val="000000"/>
                </a:solidFill>
                <a:latin typeface="Consolas"/>
                <a:ea typeface="Consolas"/>
              </a:rPr>
              <a:t>terraform init …</a:t>
            </a:r>
            <a:endParaRPr b="0" lang="en-US" sz="1800" spc="-1" strike="noStrike">
              <a:latin typeface="Arial"/>
            </a:endParaRPr>
          </a:p>
          <a:p>
            <a:pPr marL="457200" indent="457200">
              <a:lnSpc>
                <a:spcPct val="90000"/>
              </a:lnSpc>
              <a:tabLst>
                <a:tab algn="l" pos="0"/>
              </a:tabLst>
            </a:pPr>
            <a:r>
              <a:rPr b="1" lang="en-US" sz="1800" spc="-1" strike="noStrike">
                <a:solidFill>
                  <a:srgbClr val="000000"/>
                </a:solidFill>
                <a:latin typeface="Consolas"/>
                <a:ea typeface="Consolas"/>
              </a:rPr>
              <a:t>terraform plan …</a:t>
            </a:r>
            <a:endParaRPr b="0" lang="en-US" sz="1800" spc="-1" strike="noStrike">
              <a:latin typeface="Arial"/>
            </a:endParaRPr>
          </a:p>
          <a:p>
            <a:pPr marL="457200" indent="457200">
              <a:lnSpc>
                <a:spcPct val="90000"/>
              </a:lnSpc>
              <a:tabLst>
                <a:tab algn="l" pos="0"/>
              </a:tabLst>
            </a:pPr>
            <a:r>
              <a:rPr b="1" lang="en-US" sz="1800" spc="-1" strike="noStrike">
                <a:solidFill>
                  <a:srgbClr val="000000"/>
                </a:solidFill>
                <a:latin typeface="Consolas"/>
                <a:ea typeface="Consolas"/>
              </a:rPr>
              <a:t>terraform apply …</a:t>
            </a:r>
            <a:endParaRPr b="0" lang="en-US" sz="1800" spc="-1" strike="noStrike">
              <a:latin typeface="Arial"/>
            </a:endParaRPr>
          </a:p>
          <a:p>
            <a:pPr marL="343080" indent="343080">
              <a:lnSpc>
                <a:spcPct val="90000"/>
              </a:lnSpc>
              <a:tabLst>
                <a:tab algn="l" pos="0"/>
              </a:tabLst>
            </a:pPr>
            <a:endParaRPr b="0" lang="en-US" sz="1800" spc="-1" strike="noStrike">
              <a:latin typeface="Arial"/>
            </a:endParaRPr>
          </a:p>
          <a:p>
            <a:pPr marL="343080" indent="-279360">
              <a:lnSpc>
                <a:spcPct val="90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And plenty more: </a:t>
            </a:r>
            <a:r>
              <a:rPr b="1" lang="en-US" sz="1800" spc="-1" strike="noStrike">
                <a:solidFill>
                  <a:srgbClr val="000000"/>
                </a:solidFill>
                <a:latin typeface="Consolas"/>
                <a:ea typeface="Consolas"/>
              </a:rPr>
              <a:t>terraform --help</a:t>
            </a:r>
            <a:r>
              <a:rPr b="1" lang="en-US" sz="1800" spc="-1" strike="noStrike">
                <a:solidFill>
                  <a:srgbClr val="000000"/>
                </a:solidFill>
                <a:latin typeface="Courier New"/>
                <a:ea typeface="Courier New"/>
              </a:rPr>
              <a:t> </a:t>
            </a:r>
            <a:r>
              <a:rPr b="0" lang="en-US" sz="1800" spc="-1" strike="noStrike">
                <a:solidFill>
                  <a:srgbClr val="000000"/>
                </a:solidFill>
                <a:latin typeface="Helvetica Neue Light"/>
                <a:ea typeface="Helvetica Neue Light"/>
              </a:rPr>
              <a:t>or </a:t>
            </a:r>
            <a:r>
              <a:rPr b="0" lang="en-US" sz="1800" spc="-1" strike="noStrike" u="sng">
                <a:solidFill>
                  <a:srgbClr val="0000ff"/>
                </a:solidFill>
                <a:uFillTx/>
                <a:latin typeface="Helvetica Neue Light"/>
                <a:ea typeface="Helvetica Neue Light"/>
                <a:hlinkClick r:id="rId1"/>
              </a:rPr>
              <a:t>https://www.terraform.io/docs/commands/index.html</a:t>
            </a:r>
            <a:r>
              <a:rPr b="0" lang="en-US" sz="1800" spc="-1" strike="noStrike">
                <a:solidFill>
                  <a:srgbClr val="000000"/>
                </a:solidFill>
                <a:latin typeface="Helvetica Neue Light"/>
                <a:ea typeface="Helvetica Neue Light"/>
              </a:rPr>
              <a:t> </a:t>
            </a:r>
            <a:endParaRPr b="0" lang="en-US" sz="1800" spc="-1" strike="noStrike">
              <a:latin typeface="Arial"/>
            </a:endParaRPr>
          </a:p>
          <a:p>
            <a:pPr>
              <a:lnSpc>
                <a:spcPct val="90000"/>
              </a:lnSpc>
              <a:tabLst>
                <a:tab algn="l" pos="0"/>
              </a:tabLst>
            </a:pPr>
            <a:endParaRPr b="0" lang="en-US" sz="1800" spc="-1" strike="noStrike">
              <a:latin typeface="Arial"/>
            </a:endParaRPr>
          </a:p>
          <a:p>
            <a:pPr marL="343080" indent="-279360">
              <a:lnSpc>
                <a:spcPct val="90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Third-party SDKs also available for running and interacting with Terraform (e.g., </a:t>
            </a:r>
            <a:r>
              <a:rPr b="1" lang="en-US" sz="1800" spc="-1" strike="noStrike">
                <a:solidFill>
                  <a:srgbClr val="000000"/>
                </a:solidFill>
                <a:latin typeface="Consolas"/>
                <a:ea typeface="Consolas"/>
              </a:rPr>
              <a:t>scalr</a:t>
            </a:r>
            <a:r>
              <a:rPr b="0" lang="en-US" sz="1800" spc="-1" strike="noStrike">
                <a:solidFill>
                  <a:srgbClr val="000000"/>
                </a:solidFill>
                <a:latin typeface="Helvetica Neue Light"/>
                <a:ea typeface="Helvetica Neue Light"/>
              </a:rPr>
              <a:t>)</a:t>
            </a:r>
            <a:endParaRPr b="0" lang="en-US" sz="1800" spc="-1" strike="noStrike">
              <a:latin typeface="Arial"/>
            </a:endParaRPr>
          </a:p>
          <a:p>
            <a:pPr>
              <a:lnSpc>
                <a:spcPct val="90000"/>
              </a:lnSpc>
              <a:tabLst>
                <a:tab algn="l" pos="0"/>
              </a:tabLst>
            </a:pPr>
            <a:endParaRPr b="0" lang="en-US" sz="1800" spc="-1" strike="noStrike">
              <a:latin typeface="Arial"/>
            </a:endParaRPr>
          </a:p>
          <a:p>
            <a:pPr>
              <a:lnSpc>
                <a:spcPct val="90000"/>
              </a:lnSpc>
              <a:tabLst>
                <a:tab algn="l" pos="0"/>
              </a:tabLst>
            </a:pPr>
            <a:endParaRPr b="0" lang="en-US" sz="1800" spc="-1" strike="noStrike">
              <a:latin typeface="Arial"/>
            </a:endParaRPr>
          </a:p>
        </p:txBody>
      </p:sp>
      <p:sp>
        <p:nvSpPr>
          <p:cNvPr id="434"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5CEB5C0A-CDBB-4DA1-B296-0E75675AE177}"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273" dur="indefinite" restart="never" nodeType="tmRoot">
          <p:childTnLst>
            <p:seq>
              <p:cTn id="274" dur="indefinite" nodeType="mainSeq">
                <p:childTnLst>
                  <p:par>
                    <p:cTn id="275" fill="hold">
                      <p:stCondLst>
                        <p:cond delay="indefinite"/>
                      </p:stCondLst>
                      <p:childTnLst>
                        <p:par>
                          <p:cTn id="276" fill="hold">
                            <p:stCondLst>
                              <p:cond delay="0"/>
                            </p:stCondLst>
                            <p:childTnLst>
                              <p:par>
                                <p:cTn id="277" nodeType="clickEffect" fill="hold" presetClass="entr" presetID="1">
                                  <p:stCondLst>
                                    <p:cond delay="0"/>
                                  </p:stCondLst>
                                  <p:childTnLst>
                                    <p:set>
                                      <p:cBhvr>
                                        <p:cTn id="278" dur="1" fill="hold">
                                          <p:stCondLst>
                                            <p:cond delay="0"/>
                                          </p:stCondLst>
                                        </p:cTn>
                                        <p:tgtEl>
                                          <p:spTgt spid="433">
                                            <p:txEl>
                                              <p:pRg st="0" end="0"/>
                                            </p:txEl>
                                          </p:spTgt>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nodeType="clickEffect" fill="hold" presetClass="entr" presetID="1">
                                  <p:stCondLst>
                                    <p:cond delay="0"/>
                                  </p:stCondLst>
                                  <p:childTnLst>
                                    <p:set>
                                      <p:cBhvr>
                                        <p:cTn id="282" dur="1" fill="hold">
                                          <p:stCondLst>
                                            <p:cond delay="0"/>
                                          </p:stCondLst>
                                        </p:cTn>
                                        <p:tgtEl>
                                          <p:spTgt spid="433">
                                            <p:txEl>
                                              <p:pRg st="1" end="1"/>
                                            </p:txEl>
                                          </p:spTgt>
                                        </p:tgtEl>
                                        <p:attrNameLst>
                                          <p:attrName>style.visibility</p:attrName>
                                        </p:attrNameLst>
                                      </p:cBhvr>
                                      <p:to>
                                        <p:strVal val="visible"/>
                                      </p:to>
                                    </p:set>
                                  </p:childTnLst>
                                </p:cTn>
                              </p:par>
                            </p:childTnLst>
                          </p:cTn>
                        </p:par>
                      </p:childTnLst>
                    </p:cTn>
                  </p:par>
                  <p:par>
                    <p:cTn id="283" fill="hold">
                      <p:stCondLst>
                        <p:cond delay="indefinite"/>
                      </p:stCondLst>
                      <p:childTnLst>
                        <p:par>
                          <p:cTn id="284" fill="hold">
                            <p:stCondLst>
                              <p:cond delay="0"/>
                            </p:stCondLst>
                            <p:childTnLst>
                              <p:par>
                                <p:cTn id="285" nodeType="clickEffect" fill="hold" presetClass="entr" presetID="1">
                                  <p:stCondLst>
                                    <p:cond delay="0"/>
                                  </p:stCondLst>
                                  <p:childTnLst>
                                    <p:set>
                                      <p:cBhvr>
                                        <p:cTn id="286" dur="1" fill="hold">
                                          <p:stCondLst>
                                            <p:cond delay="0"/>
                                          </p:stCondLst>
                                        </p:cTn>
                                        <p:tgtEl>
                                          <p:spTgt spid="433">
                                            <p:txEl>
                                              <p:pRg st="2" end="2"/>
                                            </p:txEl>
                                          </p:spTgt>
                                        </p:tgtEl>
                                        <p:attrNameLst>
                                          <p:attrName>style.visibility</p:attrName>
                                        </p:attrNameLst>
                                      </p:cBhvr>
                                      <p:to>
                                        <p:strVal val="visible"/>
                                      </p:to>
                                    </p:set>
                                  </p:childTnLst>
                                </p:cTn>
                              </p:par>
                            </p:childTnLst>
                          </p:cTn>
                        </p:par>
                      </p:childTnLst>
                    </p:cTn>
                  </p:par>
                  <p:par>
                    <p:cTn id="287" fill="hold">
                      <p:stCondLst>
                        <p:cond delay="indefinite"/>
                      </p:stCondLst>
                      <p:childTnLst>
                        <p:par>
                          <p:cTn id="288" fill="hold">
                            <p:stCondLst>
                              <p:cond delay="0"/>
                            </p:stCondLst>
                            <p:childTnLst>
                              <p:par>
                                <p:cTn id="289" nodeType="clickEffect" fill="hold" presetClass="entr" presetID="1">
                                  <p:stCondLst>
                                    <p:cond delay="0"/>
                                  </p:stCondLst>
                                  <p:childTnLst>
                                    <p:set>
                                      <p:cBhvr>
                                        <p:cTn id="290" dur="1" fill="hold">
                                          <p:stCondLst>
                                            <p:cond delay="0"/>
                                          </p:stCondLst>
                                        </p:cTn>
                                        <p:tgtEl>
                                          <p:spTgt spid="433">
                                            <p:txEl>
                                              <p:pRg st="3" end="3"/>
                                            </p:txEl>
                                          </p:spTgt>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nodeType="clickEffect" fill="hold" presetClass="entr" presetID="1">
                                  <p:stCondLst>
                                    <p:cond delay="0"/>
                                  </p:stCondLst>
                                  <p:childTnLst>
                                    <p:set>
                                      <p:cBhvr>
                                        <p:cTn id="294" dur="1" fill="hold">
                                          <p:stCondLst>
                                            <p:cond delay="0"/>
                                          </p:stCondLst>
                                        </p:cTn>
                                        <p:tgtEl>
                                          <p:spTgt spid="433">
                                            <p:txEl>
                                              <p:pRg st="4" end="4"/>
                                            </p:txEl>
                                          </p:spTgt>
                                        </p:tgtEl>
                                        <p:attrNameLst>
                                          <p:attrName>style.visibility</p:attrName>
                                        </p:attrNameLst>
                                      </p:cBhvr>
                                      <p:to>
                                        <p:strVal val="visible"/>
                                      </p:to>
                                    </p:set>
                                  </p:childTnLst>
                                </p:cTn>
                              </p:par>
                            </p:childTnLst>
                          </p:cTn>
                        </p:par>
                      </p:childTnLst>
                    </p:cTn>
                  </p:par>
                  <p:par>
                    <p:cTn id="295" fill="hold">
                      <p:stCondLst>
                        <p:cond delay="indefinite"/>
                      </p:stCondLst>
                      <p:childTnLst>
                        <p:par>
                          <p:cTn id="296" fill="hold">
                            <p:stCondLst>
                              <p:cond delay="0"/>
                            </p:stCondLst>
                            <p:childTnLst>
                              <p:par>
                                <p:cTn id="297" nodeType="clickEffect" fill="hold" presetClass="entr" presetID="1">
                                  <p:stCondLst>
                                    <p:cond delay="0"/>
                                  </p:stCondLst>
                                  <p:childTnLst>
                                    <p:set>
                                      <p:cBhvr>
                                        <p:cTn id="298" dur="1" fill="hold">
                                          <p:stCondLst>
                                            <p:cond delay="0"/>
                                          </p:stCondLst>
                                        </p:cTn>
                                        <p:tgtEl>
                                          <p:spTgt spid="433">
                                            <p:txEl>
                                              <p:pRg st="5" end="5"/>
                                            </p:txEl>
                                          </p:spTgt>
                                        </p:tgtEl>
                                        <p:attrNameLst>
                                          <p:attrName>style.visibility</p:attrName>
                                        </p:attrNameLst>
                                      </p:cBhvr>
                                      <p:to>
                                        <p:strVal val="visible"/>
                                      </p:to>
                                    </p:set>
                                  </p:childTnLst>
                                </p:cTn>
                              </p:par>
                            </p:childTnLst>
                          </p:cTn>
                        </p:par>
                      </p:childTnLst>
                    </p:cTn>
                  </p:par>
                  <p:par>
                    <p:cTn id="299" fill="hold">
                      <p:stCondLst>
                        <p:cond delay="indefinite"/>
                      </p:stCondLst>
                      <p:childTnLst>
                        <p:par>
                          <p:cTn id="300" fill="hold">
                            <p:stCondLst>
                              <p:cond delay="0"/>
                            </p:stCondLst>
                            <p:childTnLst>
                              <p:par>
                                <p:cTn id="301" nodeType="clickEffect" fill="hold" presetClass="entr" presetID="1">
                                  <p:stCondLst>
                                    <p:cond delay="0"/>
                                  </p:stCondLst>
                                  <p:childTnLst>
                                    <p:set>
                                      <p:cBhvr>
                                        <p:cTn id="302" dur="1" fill="hold">
                                          <p:stCondLst>
                                            <p:cond delay="0"/>
                                          </p:stCondLst>
                                        </p:cTn>
                                        <p:tgtEl>
                                          <p:spTgt spid="433">
                                            <p:txEl>
                                              <p:pRg st="6" end="6"/>
                                            </p:txEl>
                                          </p:spTgt>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nodeType="clickEffect" fill="hold" presetClass="entr" presetID="1">
                                  <p:stCondLst>
                                    <p:cond delay="0"/>
                                  </p:stCondLst>
                                  <p:childTnLst>
                                    <p:set>
                                      <p:cBhvr>
                                        <p:cTn id="306" dur="1" fill="hold">
                                          <p:stCondLst>
                                            <p:cond delay="0"/>
                                          </p:stCondLst>
                                        </p:cTn>
                                        <p:tgtEl>
                                          <p:spTgt spid="433">
                                            <p:txEl>
                                              <p:pRg st="7" end="7"/>
                                            </p:txEl>
                                          </p:spTgt>
                                        </p:tgtEl>
                                        <p:attrNameLst>
                                          <p:attrName>style.visibility</p:attrName>
                                        </p:attrNameLst>
                                      </p:cBhvr>
                                      <p:to>
                                        <p:strVal val="visible"/>
                                      </p:to>
                                    </p:set>
                                  </p:childTnLst>
                                </p:cTn>
                              </p:par>
                            </p:childTnLst>
                          </p:cTn>
                        </p:par>
                      </p:childTnLst>
                    </p:cTn>
                  </p:par>
                  <p:par>
                    <p:cTn id="307" fill="hold">
                      <p:stCondLst>
                        <p:cond delay="indefinite"/>
                      </p:stCondLst>
                      <p:childTnLst>
                        <p:par>
                          <p:cTn id="308" fill="hold">
                            <p:stCondLst>
                              <p:cond delay="0"/>
                            </p:stCondLst>
                            <p:childTnLst>
                              <p:par>
                                <p:cTn id="309" nodeType="clickEffect" fill="hold" presetClass="entr" presetID="1">
                                  <p:stCondLst>
                                    <p:cond delay="0"/>
                                  </p:stCondLst>
                                  <p:childTnLst>
                                    <p:set>
                                      <p:cBhvr>
                                        <p:cTn id="310" dur="1" fill="hold">
                                          <p:stCondLst>
                                            <p:cond delay="0"/>
                                          </p:stCondLst>
                                        </p:cTn>
                                        <p:tgtEl>
                                          <p:spTgt spid="433">
                                            <p:txEl>
                                              <p:pRg st="8" end="8"/>
                                            </p:txEl>
                                          </p:spTgt>
                                        </p:tgtEl>
                                        <p:attrNameLst>
                                          <p:attrName>style.visibility</p:attrName>
                                        </p:attrNameLst>
                                      </p:cBhvr>
                                      <p:to>
                                        <p:strVal val="visible"/>
                                      </p:to>
                                    </p:set>
                                  </p:childTnLst>
                                </p:cTn>
                              </p:par>
                            </p:childTnLst>
                          </p:cTn>
                        </p:par>
                      </p:childTnLst>
                    </p:cTn>
                  </p:par>
                  <p:par>
                    <p:cTn id="311" fill="hold">
                      <p:stCondLst>
                        <p:cond delay="indefinite"/>
                      </p:stCondLst>
                      <p:childTnLst>
                        <p:par>
                          <p:cTn id="312" fill="hold">
                            <p:stCondLst>
                              <p:cond delay="0"/>
                            </p:stCondLst>
                            <p:childTnLst>
                              <p:par>
                                <p:cTn id="313" nodeType="clickEffect" fill="hold" presetClass="entr" presetID="1">
                                  <p:stCondLst>
                                    <p:cond delay="0"/>
                                  </p:stCondLst>
                                  <p:childTnLst>
                                    <p:set>
                                      <p:cBhvr>
                                        <p:cTn id="314" dur="1" fill="hold">
                                          <p:stCondLst>
                                            <p:cond delay="0"/>
                                          </p:stCondLst>
                                        </p:cTn>
                                        <p:tgtEl>
                                          <p:spTgt spid="433">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PlaceHolder 1"/>
          <p:cNvSpPr>
            <a:spLocks noGrp="1"/>
          </p:cNvSpPr>
          <p:nvPr>
            <p:ph type="sldNum"/>
          </p:nvPr>
        </p:nvSpPr>
        <p:spPr>
          <a:xfrm>
            <a:off x="8505000" y="4902840"/>
            <a:ext cx="624960" cy="223200"/>
          </a:xfrm>
          <a:prstGeom prst="rect">
            <a:avLst/>
          </a:prstGeom>
          <a:noFill/>
          <a:ln w="0">
            <a:noFill/>
          </a:ln>
        </p:spPr>
        <p:txBody>
          <a:bodyPr lIns="68400" rIns="68400" tIns="34200" bIns="34200" anchor="ctr">
            <a:noAutofit/>
          </a:bodyPr>
          <a:p>
            <a:pPr algn="ctr">
              <a:lnSpc>
                <a:spcPct val="100000"/>
              </a:lnSpc>
              <a:tabLst>
                <a:tab algn="l" pos="0"/>
              </a:tabLst>
            </a:pPr>
            <a:fld id="{A465E823-358D-46BA-9B7A-210AC820C786}"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436" name="Google Shape;276;p40"/>
          <p:cNvSpPr/>
          <p:nvPr/>
        </p:nvSpPr>
        <p:spPr>
          <a:xfrm>
            <a:off x="0" y="0"/>
            <a:ext cx="2306520" cy="5149800"/>
          </a:xfrm>
          <a:prstGeom prst="rect">
            <a:avLst/>
          </a:prstGeom>
          <a:solidFill>
            <a:srgbClr val="f17e3a"/>
          </a:solidFill>
          <a:ln w="0">
            <a:noFill/>
          </a:ln>
        </p:spPr>
        <p:style>
          <a:lnRef idx="0"/>
          <a:fillRef idx="0"/>
          <a:effectRef idx="0"/>
          <a:fontRef idx="minor"/>
        </p:style>
        <p:txBody>
          <a:bodyPr lIns="68400" rIns="68400" tIns="68400" bIns="68400" anchor="t">
            <a:noAutofit/>
          </a:bodyPr>
          <a:p>
            <a:pPr marL="63360">
              <a:lnSpc>
                <a:spcPct val="100000"/>
              </a:lnSpc>
              <a:tabLst>
                <a:tab algn="l" pos="0"/>
              </a:tabLst>
            </a:pPr>
            <a:endParaRPr b="0" lang="en-US" sz="1800" spc="-1" strike="noStrike">
              <a:latin typeface="Arial"/>
            </a:endParaRPr>
          </a:p>
          <a:p>
            <a:pPr marL="63360">
              <a:lnSpc>
                <a:spcPct val="100000"/>
              </a:lnSpc>
              <a:tabLst>
                <a:tab algn="l" pos="0"/>
              </a:tabLst>
            </a:pPr>
            <a:endParaRPr b="0" lang="en-US" sz="1800" spc="-1" strike="noStrike">
              <a:latin typeface="Arial"/>
            </a:endParaRPr>
          </a:p>
          <a:p>
            <a:pPr marL="63360">
              <a:lnSpc>
                <a:spcPct val="100000"/>
              </a:lnSpc>
              <a:tabLst>
                <a:tab algn="l" pos="0"/>
              </a:tabLst>
            </a:pPr>
            <a:endParaRPr b="0" lang="en-US" sz="1800" spc="-1" strike="noStrike">
              <a:latin typeface="Arial"/>
            </a:endParaRPr>
          </a:p>
          <a:p>
            <a:pPr marL="63360">
              <a:lnSpc>
                <a:spcPct val="100000"/>
              </a:lnSpc>
              <a:tabLst>
                <a:tab algn="l" pos="0"/>
              </a:tabLst>
            </a:pPr>
            <a:endParaRPr b="0" lang="en-US" sz="1800" spc="-1" strike="noStrike">
              <a:latin typeface="Arial"/>
            </a:endParaRPr>
          </a:p>
          <a:p>
            <a:pPr marL="63360">
              <a:lnSpc>
                <a:spcPct val="100000"/>
              </a:lnSpc>
              <a:tabLst>
                <a:tab algn="l" pos="0"/>
              </a:tabLst>
            </a:pPr>
            <a:endParaRPr b="0" lang="en-US" sz="1800" spc="-1" strike="noStrike">
              <a:latin typeface="Arial"/>
            </a:endParaRPr>
          </a:p>
          <a:p>
            <a:pPr marL="63360">
              <a:lnSpc>
                <a:spcPct val="100000"/>
              </a:lnSpc>
              <a:tabLst>
                <a:tab algn="l" pos="0"/>
              </a:tabLst>
            </a:pPr>
            <a:endParaRPr b="0" lang="en-US" sz="1800" spc="-1" strike="noStrike">
              <a:latin typeface="Arial"/>
            </a:endParaRPr>
          </a:p>
          <a:p>
            <a:pPr marL="63360">
              <a:lnSpc>
                <a:spcPct val="100000"/>
              </a:lnSpc>
              <a:tabLst>
                <a:tab algn="l" pos="0"/>
              </a:tabLst>
            </a:pPr>
            <a:r>
              <a:rPr b="0" lang="en-US" sz="1100" spc="-1" strike="noStrike">
                <a:solidFill>
                  <a:srgbClr val="ffffff"/>
                </a:solidFill>
                <a:latin typeface="Helvetica Neue Light"/>
                <a:ea typeface="Helvetica Neue Light"/>
              </a:rPr>
              <a:t>Big picture look at</a:t>
            </a:r>
            <a:endParaRPr b="0" lang="en-US" sz="1100" spc="-1" strike="noStrike">
              <a:latin typeface="Arial"/>
            </a:endParaRPr>
          </a:p>
          <a:p>
            <a:pPr marL="63360">
              <a:lnSpc>
                <a:spcPct val="100000"/>
              </a:lnSpc>
              <a:tabLst>
                <a:tab algn="l" pos="0"/>
              </a:tabLst>
            </a:pPr>
            <a:endParaRPr b="0" lang="en-US" sz="1100" spc="-1" strike="noStrike">
              <a:latin typeface="Arial"/>
            </a:endParaRPr>
          </a:p>
          <a:p>
            <a:pPr marL="63360">
              <a:lnSpc>
                <a:spcPct val="100000"/>
              </a:lnSpc>
              <a:tabLst>
                <a:tab algn="l" pos="0"/>
              </a:tabLst>
            </a:pPr>
            <a:r>
              <a:rPr b="1" lang="en-US" sz="1800" spc="-1" strike="noStrike">
                <a:solidFill>
                  <a:srgbClr val="ffffff"/>
                </a:solidFill>
                <a:latin typeface="Helvetica Neue"/>
                <a:ea typeface="Helvetica Neue"/>
              </a:rPr>
              <a:t>Terraform Command Flow</a:t>
            </a:r>
            <a:endParaRPr b="0" lang="en-US" sz="1800" spc="-1" strike="noStrike">
              <a:latin typeface="Arial"/>
            </a:endParaRPr>
          </a:p>
        </p:txBody>
      </p:sp>
      <p:pic>
        <p:nvPicPr>
          <p:cNvPr id="437" name="Google Shape;277;p40" descr=""/>
          <p:cNvPicPr/>
          <p:nvPr/>
        </p:nvPicPr>
        <p:blipFill>
          <a:blip r:embed="rId1"/>
          <a:stretch/>
        </p:blipFill>
        <p:spPr>
          <a:xfrm>
            <a:off x="2421360" y="0"/>
            <a:ext cx="6635160" cy="514296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Consolas"/>
                <a:ea typeface="Consolas"/>
              </a:rPr>
              <a:t>terraform init</a:t>
            </a:r>
            <a:endParaRPr b="0" lang="en-US" sz="2400" spc="-1" strike="noStrike">
              <a:latin typeface="Arial"/>
            </a:endParaRPr>
          </a:p>
        </p:txBody>
      </p:sp>
      <p:sp>
        <p:nvSpPr>
          <p:cNvPr id="439" name="PlaceHolder 2"/>
          <p:cNvSpPr>
            <a:spLocks noGrp="1"/>
          </p:cNvSpPr>
          <p:nvPr>
            <p:ph/>
          </p:nvPr>
        </p:nvSpPr>
        <p:spPr>
          <a:xfrm>
            <a:off x="626760" y="1111320"/>
            <a:ext cx="7883280" cy="3509280"/>
          </a:xfrm>
          <a:prstGeom prst="rect">
            <a:avLst/>
          </a:prstGeom>
          <a:noFill/>
          <a:ln w="0">
            <a:noFill/>
          </a:ln>
        </p:spPr>
        <p:txBody>
          <a:bodyPr lIns="67680" rIns="68400" tIns="35280" bIns="34200" anchor="t">
            <a:noAutofit/>
          </a:bodyPr>
          <a:p>
            <a:pPr marL="343080" indent="-279360">
              <a:lnSpc>
                <a:spcPct val="90000"/>
              </a:lnSpc>
              <a:buClr>
                <a:srgbClr val="000000"/>
              </a:buClr>
              <a:buFont typeface="Helvetica Neue Light"/>
              <a:buChar char="●"/>
            </a:pPr>
            <a:r>
              <a:rPr b="0" lang="en-US" sz="1800" spc="-1" strike="noStrike">
                <a:solidFill>
                  <a:srgbClr val="000000"/>
                </a:solidFill>
                <a:latin typeface="Helvetica Neue Light"/>
                <a:ea typeface="Helvetica Neue Light"/>
              </a:rPr>
              <a:t>A special command, run before other commands/operations</a:t>
            </a:r>
            <a:endParaRPr b="0" lang="en-US" sz="1800" spc="-1" strike="noStrike">
              <a:latin typeface="Arial"/>
            </a:endParaRPr>
          </a:p>
          <a:p>
            <a:pPr marL="343080" indent="-279360">
              <a:lnSpc>
                <a:spcPct val="90000"/>
              </a:lnSpc>
              <a:buClr>
                <a:srgbClr val="000000"/>
              </a:buClr>
              <a:buFont typeface="Helvetica Neue Light"/>
              <a:buChar char="●"/>
            </a:pPr>
            <a:r>
              <a:rPr b="0" lang="en-US" sz="1800" spc="-1" strike="noStrike">
                <a:solidFill>
                  <a:srgbClr val="000000"/>
                </a:solidFill>
                <a:latin typeface="Helvetica Neue Light"/>
                <a:ea typeface="Helvetica Neue Light"/>
              </a:rPr>
              <a:t>What does it do?</a:t>
            </a:r>
            <a:endParaRPr b="0" lang="en-US" sz="1800" spc="-1" strike="noStrike">
              <a:latin typeface="Arial"/>
            </a:endParaRPr>
          </a:p>
          <a:p>
            <a:pPr lvl="1" marL="685800" indent="-279360">
              <a:lnSpc>
                <a:spcPct val="90000"/>
              </a:lnSpc>
              <a:buClr>
                <a:srgbClr val="000000"/>
              </a:buClr>
              <a:buFont typeface="Helvetica Neue Light"/>
              <a:buChar char="○"/>
            </a:pPr>
            <a:r>
              <a:rPr b="0" lang="en-US" sz="1800" spc="-1" strike="noStrike">
                <a:solidFill>
                  <a:srgbClr val="000000"/>
                </a:solidFill>
                <a:latin typeface="Helvetica Neue Light"/>
                <a:ea typeface="Helvetica Neue Light"/>
              </a:rPr>
              <a:t>Downloads required provider packages, modules</a:t>
            </a:r>
            <a:endParaRPr b="0" lang="en-US" sz="1800" spc="-1" strike="noStrike">
              <a:latin typeface="Arial"/>
            </a:endParaRPr>
          </a:p>
          <a:p>
            <a:pPr lvl="1" marL="685800" indent="-279360">
              <a:lnSpc>
                <a:spcPct val="90000"/>
              </a:lnSpc>
              <a:buClr>
                <a:srgbClr val="000000"/>
              </a:buClr>
              <a:buFont typeface="Helvetica Neue Light"/>
              <a:buChar char="○"/>
            </a:pPr>
            <a:r>
              <a:rPr b="0" lang="en-US" sz="1800" spc="-1" strike="noStrike">
                <a:solidFill>
                  <a:srgbClr val="000000"/>
                </a:solidFill>
                <a:latin typeface="Helvetica Neue Light"/>
                <a:ea typeface="Helvetica Neue Light"/>
              </a:rPr>
              <a:t>Initializes state</a:t>
            </a:r>
            <a:endParaRPr b="0" lang="en-US" sz="1800" spc="-1" strike="noStrike">
              <a:latin typeface="Arial"/>
            </a:endParaRPr>
          </a:p>
          <a:p>
            <a:pPr lvl="2" marL="1028880" indent="-272880">
              <a:lnSpc>
                <a:spcPct val="90000"/>
              </a:lnSpc>
              <a:buClr>
                <a:srgbClr val="000000"/>
              </a:buClr>
              <a:buFont typeface="Helvetica Neue Light"/>
              <a:buChar char="■"/>
            </a:pPr>
            <a:r>
              <a:rPr b="0" lang="en-US" sz="1700" spc="-1" strike="noStrike">
                <a:solidFill>
                  <a:srgbClr val="000000"/>
                </a:solidFill>
                <a:latin typeface="Helvetica Neue Light"/>
                <a:ea typeface="Helvetica Neue Light"/>
              </a:rPr>
              <a:t>Local state: ensuring local state file(s) exist</a:t>
            </a:r>
            <a:endParaRPr b="0" lang="en-US" sz="1700" spc="-1" strike="noStrike">
              <a:latin typeface="Arial"/>
            </a:endParaRPr>
          </a:p>
          <a:p>
            <a:pPr lvl="2" marL="1028880" indent="-272880">
              <a:lnSpc>
                <a:spcPct val="90000"/>
              </a:lnSpc>
              <a:buClr>
                <a:srgbClr val="000000"/>
              </a:buClr>
              <a:buFont typeface="Helvetica Neue Light"/>
              <a:buChar char="■"/>
            </a:pPr>
            <a:r>
              <a:rPr b="0" lang="en-US" sz="1700" spc="-1" strike="noStrike">
                <a:solidFill>
                  <a:srgbClr val="000000"/>
                </a:solidFill>
                <a:latin typeface="Helvetica Neue Light"/>
                <a:ea typeface="Helvetica Neue Light"/>
              </a:rPr>
              <a:t>Remote state: more complex initialization (more on remote state later)</a:t>
            </a:r>
            <a:endParaRPr b="0" lang="en-US" sz="1700" spc="-1" strike="noStrike">
              <a:latin typeface="Arial"/>
            </a:endParaRPr>
          </a:p>
          <a:p>
            <a:pPr lvl="1" marL="685800" indent="-279360">
              <a:lnSpc>
                <a:spcPct val="90000"/>
              </a:lnSpc>
              <a:buClr>
                <a:srgbClr val="000000"/>
              </a:buClr>
              <a:buFont typeface="Helvetica Neue Light"/>
              <a:buChar char="○"/>
            </a:pPr>
            <a:r>
              <a:rPr b="0" lang="en-US" sz="1800" spc="-1" strike="noStrike">
                <a:solidFill>
                  <a:srgbClr val="000000"/>
                </a:solidFill>
                <a:latin typeface="Helvetica Neue Light"/>
                <a:ea typeface="Helvetica Neue Light"/>
              </a:rPr>
              <a:t>Basic syntax check</a:t>
            </a:r>
            <a:endParaRPr b="0" lang="en-US" sz="1800" spc="-1" strike="noStrike">
              <a:latin typeface="Arial"/>
            </a:endParaRPr>
          </a:p>
          <a:p>
            <a:pPr marL="685800">
              <a:lnSpc>
                <a:spcPct val="90000"/>
              </a:lnSpc>
              <a:tabLst>
                <a:tab algn="l" pos="0"/>
              </a:tabLst>
            </a:pPr>
            <a:endParaRPr b="0" lang="en-US" sz="1800" spc="-1" strike="noStrike">
              <a:latin typeface="Arial"/>
            </a:endParaRPr>
          </a:p>
          <a:p>
            <a:pPr marL="343080" indent="-279360">
              <a:lnSpc>
                <a:spcPct val="90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Idempotent</a:t>
            </a:r>
            <a:endParaRPr b="0" lang="en-US" sz="1800" spc="-1" strike="noStrike">
              <a:latin typeface="Arial"/>
            </a:endParaRPr>
          </a:p>
          <a:p>
            <a:pPr marL="343080">
              <a:lnSpc>
                <a:spcPct val="90000"/>
              </a:lnSpc>
              <a:tabLst>
                <a:tab algn="l" pos="0"/>
              </a:tabLst>
            </a:pPr>
            <a:endParaRPr b="0" lang="en-US" sz="1800" spc="-1" strike="noStrike">
              <a:latin typeface="Arial"/>
            </a:endParaRPr>
          </a:p>
          <a:p>
            <a:pPr marL="343080" indent="-279360">
              <a:lnSpc>
                <a:spcPct val="90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Remember the </a:t>
            </a:r>
            <a:r>
              <a:rPr b="1" lang="en-US" sz="1800" spc="-1" strike="noStrike">
                <a:solidFill>
                  <a:srgbClr val="000000"/>
                </a:solidFill>
                <a:latin typeface="Helvetica Neue Light"/>
                <a:ea typeface="Consolas"/>
              </a:rPr>
              <a:t>.terraform</a:t>
            </a:r>
            <a:r>
              <a:rPr b="0" lang="en-US" sz="1800" spc="-1" strike="noStrike">
                <a:solidFill>
                  <a:srgbClr val="000000"/>
                </a:solidFill>
                <a:latin typeface="Helvetica Neue Light"/>
                <a:ea typeface="Helvetica Neue Light"/>
              </a:rPr>
              <a:t> directory?</a:t>
            </a:r>
            <a:endParaRPr b="0" lang="en-US" sz="1800" spc="-1" strike="noStrike">
              <a:latin typeface="Arial"/>
            </a:endParaRPr>
          </a:p>
          <a:p>
            <a:pPr lvl="1" marL="685800" indent="-279360">
              <a:lnSpc>
                <a:spcPct val="90000"/>
              </a:lnSpc>
              <a:buClr>
                <a:srgbClr val="000000"/>
              </a:buClr>
              <a:buFont typeface="Helvetica Neue Light"/>
              <a:buChar char="○"/>
              <a:tabLst>
                <a:tab algn="l" pos="0"/>
              </a:tabLst>
            </a:pPr>
            <a:r>
              <a:rPr b="0" lang="en-US" sz="1800" spc="-1" strike="noStrike">
                <a:solidFill>
                  <a:srgbClr val="000000"/>
                </a:solidFill>
                <a:latin typeface="Helvetica Neue Light"/>
                <a:ea typeface="Consolas"/>
              </a:rPr>
              <a:t>The </a:t>
            </a:r>
            <a:r>
              <a:rPr b="1" lang="en-US" sz="1800" spc="-1" strike="noStrike">
                <a:solidFill>
                  <a:srgbClr val="000000"/>
                </a:solidFill>
                <a:latin typeface="Helvetica Neue Light"/>
                <a:ea typeface="Consolas"/>
              </a:rPr>
              <a:t>init</a:t>
            </a:r>
            <a:r>
              <a:rPr b="0" lang="en-US" sz="1800" spc="-1" strike="noStrike">
                <a:solidFill>
                  <a:srgbClr val="000000"/>
                </a:solidFill>
                <a:latin typeface="Helvetica Neue Light"/>
                <a:ea typeface="Helvetica Neue Light"/>
              </a:rPr>
              <a:t> command downloads the provider packages and modules to this directory</a:t>
            </a:r>
            <a:endParaRPr b="0" lang="en-US" sz="1800" spc="-1" strike="noStrike">
              <a:latin typeface="Arial"/>
            </a:endParaRPr>
          </a:p>
          <a:p>
            <a:pPr lvl="1" marL="685800" indent="-279360">
              <a:lnSpc>
                <a:spcPct val="90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Also where state files live.</a:t>
            </a:r>
            <a:endParaRPr b="0" lang="en-US" sz="1800" spc="-1" strike="noStrike">
              <a:latin typeface="Arial"/>
            </a:endParaRPr>
          </a:p>
          <a:p>
            <a:pPr>
              <a:lnSpc>
                <a:spcPct val="90000"/>
              </a:lnSpc>
              <a:tabLst>
                <a:tab algn="l" pos="0"/>
              </a:tabLst>
            </a:pPr>
            <a:endParaRPr b="0" lang="en-US" sz="1800" spc="-1" strike="noStrike">
              <a:latin typeface="Arial"/>
            </a:endParaRPr>
          </a:p>
        </p:txBody>
      </p:sp>
      <p:sp>
        <p:nvSpPr>
          <p:cNvPr id="440"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BD2A5147-2244-4091-8296-8F7D3C46A62E}"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315" dur="indefinite" restart="never" nodeType="tmRoot">
          <p:childTnLst>
            <p:seq>
              <p:cTn id="316" dur="indefinite" nodeType="mainSeq">
                <p:childTnLst>
                  <p:par>
                    <p:cTn id="317" fill="hold">
                      <p:stCondLst>
                        <p:cond delay="indefinite"/>
                      </p:stCondLst>
                      <p:childTnLst>
                        <p:par>
                          <p:cTn id="318" fill="hold">
                            <p:stCondLst>
                              <p:cond delay="0"/>
                            </p:stCondLst>
                            <p:childTnLst>
                              <p:par>
                                <p:cTn id="319" nodeType="clickEffect" fill="hold" presetClass="entr" presetID="1">
                                  <p:stCondLst>
                                    <p:cond delay="0"/>
                                  </p:stCondLst>
                                  <p:childTnLst>
                                    <p:set>
                                      <p:cBhvr>
                                        <p:cTn id="320" dur="1" fill="hold">
                                          <p:stCondLst>
                                            <p:cond delay="0"/>
                                          </p:stCondLst>
                                        </p:cTn>
                                        <p:tgtEl>
                                          <p:spTgt spid="439">
                                            <p:txEl>
                                              <p:pRg st="0" end="0"/>
                                            </p:txEl>
                                          </p:spTgt>
                                        </p:tgtEl>
                                        <p:attrNameLst>
                                          <p:attrName>style.visibility</p:attrName>
                                        </p:attrNameLst>
                                      </p:cBhvr>
                                      <p:to>
                                        <p:strVal val="visible"/>
                                      </p:to>
                                    </p:set>
                                  </p:childTnLst>
                                </p:cTn>
                              </p:par>
                            </p:childTnLst>
                          </p:cTn>
                        </p:par>
                      </p:childTnLst>
                    </p:cTn>
                  </p:par>
                  <p:par>
                    <p:cTn id="321" fill="hold">
                      <p:stCondLst>
                        <p:cond delay="indefinite"/>
                      </p:stCondLst>
                      <p:childTnLst>
                        <p:par>
                          <p:cTn id="322" fill="hold">
                            <p:stCondLst>
                              <p:cond delay="0"/>
                            </p:stCondLst>
                            <p:childTnLst>
                              <p:par>
                                <p:cTn id="323" nodeType="clickEffect" fill="hold" presetClass="entr" presetID="1">
                                  <p:stCondLst>
                                    <p:cond delay="0"/>
                                  </p:stCondLst>
                                  <p:childTnLst>
                                    <p:set>
                                      <p:cBhvr>
                                        <p:cTn id="324" dur="1" fill="hold">
                                          <p:stCondLst>
                                            <p:cond delay="0"/>
                                          </p:stCondLst>
                                        </p:cTn>
                                        <p:tgtEl>
                                          <p:spTgt spid="439">
                                            <p:txEl>
                                              <p:pRg st="1" end="1"/>
                                            </p:txEl>
                                          </p:spTgt>
                                        </p:tgtEl>
                                        <p:attrNameLst>
                                          <p:attrName>style.visibility</p:attrName>
                                        </p:attrNameLst>
                                      </p:cBhvr>
                                      <p:to>
                                        <p:strVal val="visible"/>
                                      </p:to>
                                    </p:set>
                                  </p:childTnLst>
                                </p:cTn>
                              </p:par>
                            </p:childTnLst>
                          </p:cTn>
                        </p:par>
                      </p:childTnLst>
                    </p:cTn>
                  </p:par>
                  <p:par>
                    <p:cTn id="325" fill="hold">
                      <p:stCondLst>
                        <p:cond delay="indefinite"/>
                      </p:stCondLst>
                      <p:childTnLst>
                        <p:par>
                          <p:cTn id="326" fill="hold">
                            <p:stCondLst>
                              <p:cond delay="0"/>
                            </p:stCondLst>
                            <p:childTnLst>
                              <p:par>
                                <p:cTn id="327" nodeType="clickEffect" fill="hold" presetClass="entr" presetID="1">
                                  <p:stCondLst>
                                    <p:cond delay="0"/>
                                  </p:stCondLst>
                                  <p:childTnLst>
                                    <p:set>
                                      <p:cBhvr>
                                        <p:cTn id="328" dur="1" fill="hold">
                                          <p:stCondLst>
                                            <p:cond delay="0"/>
                                          </p:stCondLst>
                                        </p:cTn>
                                        <p:tgtEl>
                                          <p:spTgt spid="439">
                                            <p:txEl>
                                              <p:pRg st="2" end="2"/>
                                            </p:txEl>
                                          </p:spTgt>
                                        </p:tgtEl>
                                        <p:attrNameLst>
                                          <p:attrName>style.visibility</p:attrName>
                                        </p:attrNameLst>
                                      </p:cBhvr>
                                      <p:to>
                                        <p:strVal val="visible"/>
                                      </p:to>
                                    </p:set>
                                  </p:childTnLst>
                                </p:cTn>
                              </p:par>
                            </p:childTnLst>
                          </p:cTn>
                        </p:par>
                      </p:childTnLst>
                    </p:cTn>
                  </p:par>
                  <p:par>
                    <p:cTn id="329" fill="hold">
                      <p:stCondLst>
                        <p:cond delay="indefinite"/>
                      </p:stCondLst>
                      <p:childTnLst>
                        <p:par>
                          <p:cTn id="330" fill="hold">
                            <p:stCondLst>
                              <p:cond delay="0"/>
                            </p:stCondLst>
                            <p:childTnLst>
                              <p:par>
                                <p:cTn id="331" nodeType="clickEffect" fill="hold" presetClass="entr" presetID="1">
                                  <p:stCondLst>
                                    <p:cond delay="0"/>
                                  </p:stCondLst>
                                  <p:childTnLst>
                                    <p:set>
                                      <p:cBhvr>
                                        <p:cTn id="332" dur="1" fill="hold">
                                          <p:stCondLst>
                                            <p:cond delay="0"/>
                                          </p:stCondLst>
                                        </p:cTn>
                                        <p:tgtEl>
                                          <p:spTgt spid="439">
                                            <p:txEl>
                                              <p:pRg st="3" end="3"/>
                                            </p:txEl>
                                          </p:spTgt>
                                        </p:tgtEl>
                                        <p:attrNameLst>
                                          <p:attrName>style.visibility</p:attrName>
                                        </p:attrNameLst>
                                      </p:cBhvr>
                                      <p:to>
                                        <p:strVal val="visible"/>
                                      </p:to>
                                    </p:set>
                                  </p:childTnLst>
                                </p:cTn>
                              </p:par>
                            </p:childTnLst>
                          </p:cTn>
                        </p:par>
                      </p:childTnLst>
                    </p:cTn>
                  </p:par>
                  <p:par>
                    <p:cTn id="333" fill="hold">
                      <p:stCondLst>
                        <p:cond delay="indefinite"/>
                      </p:stCondLst>
                      <p:childTnLst>
                        <p:par>
                          <p:cTn id="334" fill="hold">
                            <p:stCondLst>
                              <p:cond delay="0"/>
                            </p:stCondLst>
                            <p:childTnLst>
                              <p:par>
                                <p:cTn id="335" nodeType="clickEffect" fill="hold" presetClass="entr" presetID="1">
                                  <p:stCondLst>
                                    <p:cond delay="0"/>
                                  </p:stCondLst>
                                  <p:childTnLst>
                                    <p:set>
                                      <p:cBhvr>
                                        <p:cTn id="336" dur="1" fill="hold">
                                          <p:stCondLst>
                                            <p:cond delay="0"/>
                                          </p:stCondLst>
                                        </p:cTn>
                                        <p:tgtEl>
                                          <p:spTgt spid="439">
                                            <p:txEl>
                                              <p:pRg st="4" end="4"/>
                                            </p:txEl>
                                          </p:spTgt>
                                        </p:tgtEl>
                                        <p:attrNameLst>
                                          <p:attrName>style.visibility</p:attrName>
                                        </p:attrNameLst>
                                      </p:cBhvr>
                                      <p:to>
                                        <p:strVal val="visible"/>
                                      </p:to>
                                    </p:set>
                                  </p:childTnLst>
                                </p:cTn>
                              </p:par>
                            </p:childTnLst>
                          </p:cTn>
                        </p:par>
                      </p:childTnLst>
                    </p:cTn>
                  </p:par>
                  <p:par>
                    <p:cTn id="337" fill="hold">
                      <p:stCondLst>
                        <p:cond delay="indefinite"/>
                      </p:stCondLst>
                      <p:childTnLst>
                        <p:par>
                          <p:cTn id="338" fill="hold">
                            <p:stCondLst>
                              <p:cond delay="0"/>
                            </p:stCondLst>
                            <p:childTnLst>
                              <p:par>
                                <p:cTn id="339" nodeType="clickEffect" fill="hold" presetClass="entr" presetID="1">
                                  <p:stCondLst>
                                    <p:cond delay="0"/>
                                  </p:stCondLst>
                                  <p:childTnLst>
                                    <p:set>
                                      <p:cBhvr>
                                        <p:cTn id="340" dur="1" fill="hold">
                                          <p:stCondLst>
                                            <p:cond delay="0"/>
                                          </p:stCondLst>
                                        </p:cTn>
                                        <p:tgtEl>
                                          <p:spTgt spid="439">
                                            <p:txEl>
                                              <p:pRg st="5" end="5"/>
                                            </p:txEl>
                                          </p:spTgt>
                                        </p:tgtEl>
                                        <p:attrNameLst>
                                          <p:attrName>style.visibility</p:attrName>
                                        </p:attrNameLst>
                                      </p:cBhvr>
                                      <p:to>
                                        <p:strVal val="visible"/>
                                      </p:to>
                                    </p:set>
                                  </p:childTnLst>
                                </p:cTn>
                              </p:par>
                            </p:childTnLst>
                          </p:cTn>
                        </p:par>
                      </p:childTnLst>
                    </p:cTn>
                  </p:par>
                  <p:par>
                    <p:cTn id="341" fill="hold">
                      <p:stCondLst>
                        <p:cond delay="indefinite"/>
                      </p:stCondLst>
                      <p:childTnLst>
                        <p:par>
                          <p:cTn id="342" fill="hold">
                            <p:stCondLst>
                              <p:cond delay="0"/>
                            </p:stCondLst>
                            <p:childTnLst>
                              <p:par>
                                <p:cTn id="343" nodeType="clickEffect" fill="hold" presetClass="entr" presetID="1">
                                  <p:stCondLst>
                                    <p:cond delay="0"/>
                                  </p:stCondLst>
                                  <p:childTnLst>
                                    <p:set>
                                      <p:cBhvr>
                                        <p:cTn id="344" dur="1" fill="hold">
                                          <p:stCondLst>
                                            <p:cond delay="0"/>
                                          </p:stCondLst>
                                        </p:cTn>
                                        <p:tgtEl>
                                          <p:spTgt spid="439">
                                            <p:txEl>
                                              <p:pRg st="6" end="6"/>
                                            </p:txEl>
                                          </p:spTgt>
                                        </p:tgtEl>
                                        <p:attrNameLst>
                                          <p:attrName>style.visibility</p:attrName>
                                        </p:attrNameLst>
                                      </p:cBhvr>
                                      <p:to>
                                        <p:strVal val="visible"/>
                                      </p:to>
                                    </p:set>
                                  </p:childTnLst>
                                </p:cTn>
                              </p:par>
                            </p:childTnLst>
                          </p:cTn>
                        </p:par>
                      </p:childTnLst>
                    </p:cTn>
                  </p:par>
                  <p:par>
                    <p:cTn id="345" fill="hold">
                      <p:stCondLst>
                        <p:cond delay="indefinite"/>
                      </p:stCondLst>
                      <p:childTnLst>
                        <p:par>
                          <p:cTn id="346" fill="hold">
                            <p:stCondLst>
                              <p:cond delay="0"/>
                            </p:stCondLst>
                            <p:childTnLst>
                              <p:par>
                                <p:cTn id="347" nodeType="clickEffect" fill="hold" presetClass="entr" presetID="1">
                                  <p:stCondLst>
                                    <p:cond delay="0"/>
                                  </p:stCondLst>
                                  <p:childTnLst>
                                    <p:set>
                                      <p:cBhvr>
                                        <p:cTn id="348" dur="1" fill="hold">
                                          <p:stCondLst>
                                            <p:cond delay="0"/>
                                          </p:stCondLst>
                                        </p:cTn>
                                        <p:tgtEl>
                                          <p:spTgt spid="439">
                                            <p:txEl>
                                              <p:pRg st="8" end="8"/>
                                            </p:txEl>
                                          </p:spTgt>
                                        </p:tgtEl>
                                        <p:attrNameLst>
                                          <p:attrName>style.visibility</p:attrName>
                                        </p:attrNameLst>
                                      </p:cBhvr>
                                      <p:to>
                                        <p:strVal val="visible"/>
                                      </p:to>
                                    </p:set>
                                  </p:childTnLst>
                                </p:cTn>
                              </p:par>
                            </p:childTnLst>
                          </p:cTn>
                        </p:par>
                      </p:childTnLst>
                    </p:cTn>
                  </p:par>
                  <p:par>
                    <p:cTn id="349" fill="hold">
                      <p:stCondLst>
                        <p:cond delay="indefinite"/>
                      </p:stCondLst>
                      <p:childTnLst>
                        <p:par>
                          <p:cTn id="350" fill="hold">
                            <p:stCondLst>
                              <p:cond delay="0"/>
                            </p:stCondLst>
                            <p:childTnLst>
                              <p:par>
                                <p:cTn id="351" nodeType="clickEffect" fill="hold" presetClass="entr" presetID="1">
                                  <p:stCondLst>
                                    <p:cond delay="0"/>
                                  </p:stCondLst>
                                  <p:childTnLst>
                                    <p:set>
                                      <p:cBhvr>
                                        <p:cTn id="352" dur="1" fill="hold">
                                          <p:stCondLst>
                                            <p:cond delay="0"/>
                                          </p:stCondLst>
                                        </p:cTn>
                                        <p:tgtEl>
                                          <p:spTgt spid="439">
                                            <p:txEl>
                                              <p:pRg st="10" end="10"/>
                                            </p:txEl>
                                          </p:spTgt>
                                        </p:tgtEl>
                                        <p:attrNameLst>
                                          <p:attrName>style.visibility</p:attrName>
                                        </p:attrNameLst>
                                      </p:cBhvr>
                                      <p:to>
                                        <p:strVal val="visible"/>
                                      </p:to>
                                    </p:set>
                                  </p:childTnLst>
                                </p:cTn>
                              </p:par>
                            </p:childTnLst>
                          </p:cTn>
                        </p:par>
                      </p:childTnLst>
                    </p:cTn>
                  </p:par>
                  <p:par>
                    <p:cTn id="353" fill="hold">
                      <p:stCondLst>
                        <p:cond delay="indefinite"/>
                      </p:stCondLst>
                      <p:childTnLst>
                        <p:par>
                          <p:cTn id="354" fill="hold">
                            <p:stCondLst>
                              <p:cond delay="0"/>
                            </p:stCondLst>
                            <p:childTnLst>
                              <p:par>
                                <p:cTn id="355" nodeType="clickEffect" fill="hold" presetClass="entr" presetID="1">
                                  <p:stCondLst>
                                    <p:cond delay="0"/>
                                  </p:stCondLst>
                                  <p:childTnLst>
                                    <p:set>
                                      <p:cBhvr>
                                        <p:cTn id="356" dur="1" fill="hold">
                                          <p:stCondLst>
                                            <p:cond delay="0"/>
                                          </p:stCondLst>
                                        </p:cTn>
                                        <p:tgtEl>
                                          <p:spTgt spid="439">
                                            <p:txEl>
                                              <p:pRg st="11" end="11"/>
                                            </p:txEl>
                                          </p:spTgt>
                                        </p:tgtEl>
                                        <p:attrNameLst>
                                          <p:attrName>style.visibility</p:attrName>
                                        </p:attrNameLst>
                                      </p:cBhvr>
                                      <p:to>
                                        <p:strVal val="visible"/>
                                      </p:to>
                                    </p:set>
                                  </p:childTnLst>
                                </p:cTn>
                              </p:par>
                            </p:childTnLst>
                          </p:cTn>
                        </p:par>
                      </p:childTnLst>
                    </p:cTn>
                  </p:par>
                  <p:par>
                    <p:cTn id="357" fill="hold">
                      <p:stCondLst>
                        <p:cond delay="indefinite"/>
                      </p:stCondLst>
                      <p:childTnLst>
                        <p:par>
                          <p:cTn id="358" fill="hold">
                            <p:stCondLst>
                              <p:cond delay="0"/>
                            </p:stCondLst>
                            <p:childTnLst>
                              <p:par>
                                <p:cTn id="359" nodeType="clickEffect" fill="hold" presetClass="entr" presetID="1">
                                  <p:stCondLst>
                                    <p:cond delay="0"/>
                                  </p:stCondLst>
                                  <p:childTnLst>
                                    <p:set>
                                      <p:cBhvr>
                                        <p:cTn id="360" dur="1" fill="hold">
                                          <p:stCondLst>
                                            <p:cond delay="0"/>
                                          </p:stCondLst>
                                        </p:cTn>
                                        <p:tgtEl>
                                          <p:spTgt spid="439">
                                            <p:txEl>
                                              <p:pRg st="12" end="1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Google Shape;76;p17"/>
          <p:cNvSpPr/>
          <p:nvPr/>
        </p:nvSpPr>
        <p:spPr>
          <a:xfrm>
            <a:off x="0" y="2641680"/>
            <a:ext cx="9143280" cy="2252880"/>
          </a:xfrm>
          <a:prstGeom prst="rect">
            <a:avLst/>
          </a:prstGeom>
          <a:solidFill>
            <a:srgbClr val="f2f2f2"/>
          </a:solidFill>
          <a:ln w="0">
            <a:noFill/>
          </a:ln>
        </p:spPr>
        <p:style>
          <a:lnRef idx="0"/>
          <a:fillRef idx="0"/>
          <a:effectRef idx="0"/>
          <a:fontRef idx="minor"/>
        </p:style>
      </p:sp>
      <p:sp>
        <p:nvSpPr>
          <p:cNvPr id="315" name="PlaceHolder 1"/>
          <p:cNvSpPr>
            <a:spLocks noGrp="1"/>
          </p:cNvSpPr>
          <p:nvPr>
            <p:ph type="title"/>
          </p:nvPr>
        </p:nvSpPr>
        <p:spPr>
          <a:xfrm>
            <a:off x="714240" y="243000"/>
            <a:ext cx="8423280" cy="680400"/>
          </a:xfrm>
          <a:prstGeom prst="rect">
            <a:avLst/>
          </a:prstGeom>
          <a:noFill/>
          <a:ln w="0">
            <a:noFill/>
          </a:ln>
        </p:spPr>
        <p:txBody>
          <a:bodyPr lIns="68400" rIns="68400" tIns="34200" bIns="34200" anchor="ctr">
            <a:noAutofit/>
          </a:bodyPr>
          <a:p>
            <a:pPr>
              <a:lnSpc>
                <a:spcPct val="90000"/>
              </a:lnSpc>
              <a:tabLst>
                <a:tab algn="l" pos="0"/>
              </a:tabLst>
            </a:pPr>
            <a:r>
              <a:rPr b="0" lang="en-US" sz="2400" spc="-1" strike="noStrike">
                <a:solidFill>
                  <a:srgbClr val="233445"/>
                </a:solidFill>
                <a:latin typeface="Helvetica Neue Light"/>
                <a:ea typeface="Helvetica Neue Light"/>
              </a:rPr>
              <a:t>An Overview</a:t>
            </a:r>
            <a:endParaRPr b="0" lang="en-US" sz="2400" spc="-1" strike="noStrike">
              <a:latin typeface="Arial"/>
            </a:endParaRPr>
          </a:p>
        </p:txBody>
      </p:sp>
      <p:sp>
        <p:nvSpPr>
          <p:cNvPr id="316" name="PlaceHolder 2"/>
          <p:cNvSpPr>
            <a:spLocks noGrp="1"/>
          </p:cNvSpPr>
          <p:nvPr>
            <p:ph type="sldNum"/>
          </p:nvPr>
        </p:nvSpPr>
        <p:spPr>
          <a:xfrm>
            <a:off x="8505000" y="4902840"/>
            <a:ext cx="624960" cy="223200"/>
          </a:xfrm>
          <a:prstGeom prst="rect">
            <a:avLst/>
          </a:prstGeom>
          <a:noFill/>
          <a:ln w="0">
            <a:noFill/>
          </a:ln>
        </p:spPr>
        <p:txBody>
          <a:bodyPr lIns="68400" rIns="68400" tIns="34200" bIns="34200" anchor="ctr">
            <a:noAutofit/>
          </a:bodyPr>
          <a:p>
            <a:pPr algn="ctr">
              <a:lnSpc>
                <a:spcPct val="100000"/>
              </a:lnSpc>
              <a:tabLst>
                <a:tab algn="l" pos="0"/>
              </a:tabLst>
            </a:pPr>
            <a:fld id="{17101C2E-9E57-44B5-89B0-18CAF4D1D605}"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317" name="Google Shape;79;p17"/>
          <p:cNvSpPr/>
          <p:nvPr/>
        </p:nvSpPr>
        <p:spPr>
          <a:xfrm>
            <a:off x="648360" y="2922840"/>
            <a:ext cx="4296240" cy="391680"/>
          </a:xfrm>
          <a:prstGeom prst="rect">
            <a:avLst/>
          </a:prstGeom>
          <a:noFill/>
          <a:ln w="0">
            <a:noFill/>
          </a:ln>
        </p:spPr>
        <p:style>
          <a:lnRef idx="0"/>
          <a:fillRef idx="0"/>
          <a:effectRef idx="0"/>
          <a:fontRef idx="minor"/>
        </p:style>
        <p:txBody>
          <a:bodyPr lIns="68400" rIns="68400" tIns="34200" bIns="34200" anchor="t">
            <a:noAutofit/>
          </a:bodyPr>
          <a:p>
            <a:pPr>
              <a:lnSpc>
                <a:spcPct val="100000"/>
              </a:lnSpc>
              <a:tabLst>
                <a:tab algn="l" pos="0"/>
              </a:tabLst>
            </a:pPr>
            <a:r>
              <a:rPr b="0" lang="en-US" sz="2100" spc="-1" strike="noStrike">
                <a:solidFill>
                  <a:srgbClr val="595959"/>
                </a:solidFill>
                <a:latin typeface="Helvetica Neue Light"/>
                <a:ea typeface="Helvetica Neue Light"/>
              </a:rPr>
              <a:t>…</a:t>
            </a:r>
            <a:r>
              <a:rPr b="0" lang="en-US" sz="2100" spc="-1" strike="noStrike">
                <a:solidFill>
                  <a:srgbClr val="595959"/>
                </a:solidFill>
                <a:latin typeface="Helvetica Neue Light"/>
                <a:ea typeface="Helvetica Neue Light"/>
              </a:rPr>
              <a:t>Impacts you daily.</a:t>
            </a:r>
            <a:endParaRPr b="0" lang="en-US" sz="2100" spc="-1" strike="noStrike">
              <a:latin typeface="Arial"/>
            </a:endParaRPr>
          </a:p>
        </p:txBody>
      </p:sp>
      <p:sp>
        <p:nvSpPr>
          <p:cNvPr id="318" name="Google Shape;80;p17"/>
          <p:cNvSpPr/>
          <p:nvPr/>
        </p:nvSpPr>
        <p:spPr>
          <a:xfrm>
            <a:off x="661680" y="3362400"/>
            <a:ext cx="4296240" cy="992160"/>
          </a:xfrm>
          <a:prstGeom prst="rect">
            <a:avLst/>
          </a:prstGeom>
          <a:noFill/>
          <a:ln w="0">
            <a:noFill/>
          </a:ln>
        </p:spPr>
        <p:style>
          <a:lnRef idx="0"/>
          <a:fillRef idx="0"/>
          <a:effectRef idx="0"/>
          <a:fontRef idx="minor"/>
        </p:style>
        <p:txBody>
          <a:bodyPr lIns="68400" rIns="68400" tIns="34200" bIns="34200" anchor="t">
            <a:noAutofit/>
          </a:bodyPr>
          <a:p>
            <a:pPr>
              <a:lnSpc>
                <a:spcPct val="100000"/>
              </a:lnSpc>
              <a:tabLst>
                <a:tab algn="l" pos="0"/>
              </a:tabLst>
            </a:pPr>
            <a:r>
              <a:rPr b="0" lang="en-US" sz="1200" spc="-1" strike="noStrike">
                <a:solidFill>
                  <a:srgbClr val="595959"/>
                </a:solidFill>
                <a:latin typeface="Helvetica Neue Light"/>
                <a:ea typeface="Helvetica Neue Light"/>
              </a:rPr>
              <a:t>When you talk on the phone, watch a movie, connect with friends on social media, drive a car, fly on a plane, pay with a credit card, shop online, and order a latte with your mobile app, you are interacting with technology developed by one of our customers.</a:t>
            </a:r>
            <a:endParaRPr b="0" lang="en-US" sz="1200" spc="-1" strike="noStrike">
              <a:latin typeface="Arial"/>
            </a:endParaRPr>
          </a:p>
        </p:txBody>
      </p:sp>
      <p:sp>
        <p:nvSpPr>
          <p:cNvPr id="319" name="Google Shape;81;p17"/>
          <p:cNvSpPr/>
          <p:nvPr/>
        </p:nvSpPr>
        <p:spPr>
          <a:xfrm>
            <a:off x="655560" y="1323000"/>
            <a:ext cx="2721240" cy="368640"/>
          </a:xfrm>
          <a:prstGeom prst="rect">
            <a:avLst/>
          </a:prstGeom>
          <a:noFill/>
          <a:ln w="0">
            <a:noFill/>
          </a:ln>
        </p:spPr>
        <p:style>
          <a:lnRef idx="0"/>
          <a:fillRef idx="0"/>
          <a:effectRef idx="0"/>
          <a:fontRef idx="minor"/>
        </p:style>
        <p:txBody>
          <a:bodyPr lIns="68400" rIns="68400" tIns="34200" bIns="34200" anchor="t">
            <a:noAutofit/>
          </a:bodyPr>
          <a:p>
            <a:pPr>
              <a:lnSpc>
                <a:spcPct val="100000"/>
              </a:lnSpc>
              <a:tabLst>
                <a:tab algn="l" pos="0"/>
              </a:tabLst>
            </a:pPr>
            <a:r>
              <a:rPr b="0" lang="en-US" sz="2000" spc="-1" strike="noStrike">
                <a:solidFill>
                  <a:srgbClr val="595959"/>
                </a:solidFill>
                <a:latin typeface="Helvetica Neue Light"/>
                <a:ea typeface="Helvetica Neue Light"/>
              </a:rPr>
              <a:t>Our purpose…</a:t>
            </a:r>
            <a:endParaRPr b="0" lang="en-US" sz="2000" spc="-1" strike="noStrike">
              <a:latin typeface="Arial"/>
            </a:endParaRPr>
          </a:p>
        </p:txBody>
      </p:sp>
      <p:sp>
        <p:nvSpPr>
          <p:cNvPr id="320" name="Google Shape;82;p17"/>
          <p:cNvSpPr/>
          <p:nvPr/>
        </p:nvSpPr>
        <p:spPr>
          <a:xfrm>
            <a:off x="644040" y="1714680"/>
            <a:ext cx="3664080" cy="437760"/>
          </a:xfrm>
          <a:prstGeom prst="rect">
            <a:avLst/>
          </a:prstGeom>
          <a:noFill/>
          <a:ln w="0">
            <a:noFill/>
          </a:ln>
        </p:spPr>
        <p:style>
          <a:lnRef idx="0"/>
          <a:fillRef idx="0"/>
          <a:effectRef idx="0"/>
          <a:fontRef idx="minor"/>
        </p:style>
        <p:txBody>
          <a:bodyPr lIns="68400" rIns="68400" tIns="34200" bIns="34200" anchor="t">
            <a:noAutofit/>
          </a:bodyPr>
          <a:p>
            <a:pPr>
              <a:lnSpc>
                <a:spcPct val="100000"/>
              </a:lnSpc>
              <a:tabLst>
                <a:tab algn="l" pos="0"/>
              </a:tabLst>
            </a:pPr>
            <a:r>
              <a:rPr b="0" lang="en-US" sz="1200" spc="-1" strike="noStrike">
                <a:solidFill>
                  <a:srgbClr val="595959"/>
                </a:solidFill>
                <a:latin typeface="Helvetica Neue Light"/>
                <a:ea typeface="Helvetica Neue Light"/>
              </a:rPr>
              <a:t>We help organizations learn and adopt new technologies. </a:t>
            </a:r>
            <a:endParaRPr b="0" lang="en-US" sz="1200" spc="-1" strike="noStrike">
              <a:latin typeface="Arial"/>
            </a:endParaRPr>
          </a:p>
        </p:txBody>
      </p:sp>
      <p:pic>
        <p:nvPicPr>
          <p:cNvPr id="321" name="Google Shape;83;p17" descr="A picture containing object&#10;&#10;Description automatically generated"/>
          <p:cNvPicPr/>
          <p:nvPr/>
        </p:nvPicPr>
        <p:blipFill>
          <a:blip r:embed="rId1"/>
          <a:stretch/>
        </p:blipFill>
        <p:spPr>
          <a:xfrm>
            <a:off x="4405320" y="1337760"/>
            <a:ext cx="4552920" cy="752760"/>
          </a:xfrm>
          <a:prstGeom prst="rect">
            <a:avLst/>
          </a:prstGeom>
          <a:ln w="0">
            <a:noFill/>
          </a:ln>
        </p:spPr>
      </p:pic>
      <p:sp>
        <p:nvSpPr>
          <p:cNvPr id="322" name="Google Shape;84;p17"/>
          <p:cNvSpPr/>
          <p:nvPr/>
        </p:nvSpPr>
        <p:spPr>
          <a:xfrm>
            <a:off x="6426720" y="2738160"/>
            <a:ext cx="1628640" cy="276120"/>
          </a:xfrm>
          <a:prstGeom prst="rect">
            <a:avLst/>
          </a:prstGeom>
          <a:noFill/>
          <a:ln w="0">
            <a:noFill/>
          </a:ln>
        </p:spPr>
        <p:style>
          <a:lnRef idx="0"/>
          <a:fillRef idx="0"/>
          <a:effectRef idx="0"/>
          <a:fontRef idx="minor"/>
        </p:style>
        <p:txBody>
          <a:bodyPr lIns="68400" rIns="68400" tIns="34200" bIns="34200" anchor="t">
            <a:noAutofit/>
          </a:bodyPr>
          <a:p>
            <a:pPr>
              <a:lnSpc>
                <a:spcPct val="100000"/>
              </a:lnSpc>
              <a:tabLst>
                <a:tab algn="l" pos="0"/>
              </a:tabLst>
            </a:pPr>
            <a:r>
              <a:rPr b="0" lang="en-US" sz="1400" spc="-1" strike="noStrike">
                <a:solidFill>
                  <a:srgbClr val="595959"/>
                </a:solidFill>
                <a:latin typeface="Helvetica Neue Light"/>
                <a:ea typeface="Helvetica Neue Light"/>
              </a:rPr>
              <a:t>In 2018 alone...</a:t>
            </a:r>
            <a:endParaRPr b="0" lang="en-US" sz="1400" spc="-1" strike="noStrike">
              <a:latin typeface="Arial"/>
            </a:endParaRPr>
          </a:p>
        </p:txBody>
      </p:sp>
      <p:pic>
        <p:nvPicPr>
          <p:cNvPr id="323" name="Google Shape;85;p17" descr=""/>
          <p:cNvPicPr/>
          <p:nvPr/>
        </p:nvPicPr>
        <p:blipFill>
          <a:blip r:embed="rId2"/>
          <a:stretch/>
        </p:blipFill>
        <p:spPr>
          <a:xfrm>
            <a:off x="5572440" y="3150000"/>
            <a:ext cx="2874240" cy="1643040"/>
          </a:xfrm>
          <a:prstGeom prst="rect">
            <a:avLst/>
          </a:prstGeom>
          <a:ln w="0">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Exercise 1: First Terraform Project</a:t>
            </a:r>
            <a:endParaRPr b="0" lang="en-US" sz="2400" spc="-1" strike="noStrike">
              <a:latin typeface="Arial"/>
            </a:endParaRPr>
          </a:p>
        </p:txBody>
      </p:sp>
      <p:sp>
        <p:nvSpPr>
          <p:cNvPr id="442" name="PlaceHolder 2"/>
          <p:cNvSpPr>
            <a:spLocks noGrp="1"/>
          </p:cNvSpPr>
          <p:nvPr>
            <p:ph/>
          </p:nvPr>
        </p:nvSpPr>
        <p:spPr>
          <a:xfrm>
            <a:off x="626760" y="1111320"/>
            <a:ext cx="7883280" cy="3509280"/>
          </a:xfrm>
          <a:prstGeom prst="rect">
            <a:avLst/>
          </a:prstGeom>
          <a:noFill/>
          <a:ln w="0">
            <a:noFill/>
          </a:ln>
        </p:spPr>
        <p:txBody>
          <a:bodyPr lIns="0" rIns="68400" tIns="35280" bIns="34200" anchor="t">
            <a:noAutofit/>
          </a:bodyPr>
          <a:p>
            <a:pPr marL="343080">
              <a:lnSpc>
                <a:spcPct val="90000"/>
              </a:lnSpc>
              <a:tabLst>
                <a:tab algn="l" pos="0"/>
              </a:tabLst>
            </a:pPr>
            <a:endParaRPr b="0" lang="en-US" sz="3200" spc="-1" strike="noStrike">
              <a:latin typeface="Arial"/>
            </a:endParaRPr>
          </a:p>
          <a:p>
            <a:pPr marL="343080">
              <a:lnSpc>
                <a:spcPct val="90000"/>
              </a:lnSpc>
              <a:tabLst>
                <a:tab algn="l" pos="0"/>
              </a:tabLst>
            </a:pPr>
            <a:endParaRPr b="0" lang="en-US" sz="3200" spc="-1" strike="noStrike">
              <a:latin typeface="Arial"/>
            </a:endParaRPr>
          </a:p>
          <a:p>
            <a:pPr marL="343080" algn="ctr">
              <a:lnSpc>
                <a:spcPct val="90000"/>
              </a:lnSpc>
              <a:tabLst>
                <a:tab algn="l" pos="0"/>
              </a:tabLst>
            </a:pPr>
            <a:r>
              <a:rPr b="0" lang="en-US" sz="4500" spc="-1" strike="noStrike" u="sng">
                <a:solidFill>
                  <a:srgbClr val="0000ff"/>
                </a:solidFill>
                <a:uFillTx/>
                <a:latin typeface="Helvetica Neue Light"/>
                <a:ea typeface="Helvetica Neue Light"/>
                <a:hlinkClick r:id="rId1"/>
              </a:rPr>
              <a:t>Exercise 1</a:t>
            </a:r>
            <a:endParaRPr b="0" lang="en-US" sz="4500" spc="-1" strike="noStrike">
              <a:latin typeface="Arial"/>
            </a:endParaRPr>
          </a:p>
          <a:p>
            <a:pPr marL="343080">
              <a:lnSpc>
                <a:spcPct val="90000"/>
              </a:lnSpc>
              <a:tabLst>
                <a:tab algn="l" pos="0"/>
              </a:tabLst>
            </a:pPr>
            <a:endParaRPr b="0" lang="en-US" sz="4500" spc="-1" strike="noStrike">
              <a:latin typeface="Arial"/>
            </a:endParaRPr>
          </a:p>
        </p:txBody>
      </p:sp>
      <p:sp>
        <p:nvSpPr>
          <p:cNvPr id="443"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018FA047-C1E2-4FFC-B3CA-B66630A53134}"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4"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Extending Your Project</a:t>
            </a:r>
            <a:endParaRPr b="0" lang="en-US" sz="2400" spc="-1" strike="noStrike">
              <a:latin typeface="Arial"/>
            </a:endParaRPr>
          </a:p>
        </p:txBody>
      </p:sp>
      <p:sp>
        <p:nvSpPr>
          <p:cNvPr id="445" name="PlaceHolder 2"/>
          <p:cNvSpPr>
            <a:spLocks noGrp="1"/>
          </p:cNvSpPr>
          <p:nvPr>
            <p:ph/>
          </p:nvPr>
        </p:nvSpPr>
        <p:spPr>
          <a:xfrm>
            <a:off x="630000" y="1206720"/>
            <a:ext cx="7883280" cy="3067920"/>
          </a:xfrm>
          <a:prstGeom prst="rect">
            <a:avLst/>
          </a:prstGeom>
          <a:noFill/>
          <a:ln w="0">
            <a:noFill/>
          </a:ln>
        </p:spPr>
        <p:txBody>
          <a:bodyPr lIns="67680" rIns="68400" tIns="35280" bIns="34200" anchor="t">
            <a:noAutofit/>
          </a:bodyPr>
          <a:p>
            <a:pPr marL="34308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Input Variables</a:t>
            </a:r>
            <a:br/>
            <a:r>
              <a:rPr b="0" lang="en-US" sz="2000" spc="-1" strike="noStrike">
                <a:solidFill>
                  <a:srgbClr val="000000"/>
                </a:solidFill>
                <a:latin typeface="Helvetica Neue Light"/>
                <a:ea typeface="Helvetica Neue Light"/>
              </a:rPr>
              <a:t> </a:t>
            </a:r>
            <a:endParaRPr b="0" lang="en-US" sz="2000" spc="-1" strike="noStrike">
              <a:latin typeface="Arial"/>
            </a:endParaRPr>
          </a:p>
          <a:p>
            <a:pPr marL="34308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Locals</a:t>
            </a:r>
            <a:br/>
            <a:r>
              <a:rPr b="0" lang="en-US" sz="2000" spc="-1" strike="noStrike">
                <a:solidFill>
                  <a:srgbClr val="000000"/>
                </a:solidFill>
                <a:latin typeface="Helvetica Neue Light"/>
                <a:ea typeface="Helvetica Neue Light"/>
              </a:rPr>
              <a:t> </a:t>
            </a:r>
            <a:endParaRPr b="0" lang="en-US" sz="2000" spc="-1" strike="noStrike">
              <a:latin typeface="Arial"/>
            </a:endParaRPr>
          </a:p>
          <a:p>
            <a:pPr marL="34308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Data Sources</a:t>
            </a:r>
            <a:br/>
            <a:r>
              <a:rPr b="0" lang="en-US" sz="2000" spc="-1" strike="noStrike">
                <a:solidFill>
                  <a:srgbClr val="000000"/>
                </a:solidFill>
                <a:latin typeface="Helvetica Neue Light"/>
                <a:ea typeface="Helvetica Neue Light"/>
              </a:rPr>
              <a:t> </a:t>
            </a:r>
            <a:endParaRPr b="0" lang="en-US" sz="2000" spc="-1" strike="noStrike">
              <a:latin typeface="Arial"/>
            </a:endParaRPr>
          </a:p>
          <a:p>
            <a:pPr marL="34308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Provisioners</a:t>
            </a:r>
            <a:endParaRPr b="0" lang="en-US" sz="2000" spc="-1" strike="noStrike">
              <a:latin typeface="Arial"/>
            </a:endParaRPr>
          </a:p>
          <a:p>
            <a:pPr lvl="1" marL="685800" indent="-291960">
              <a:lnSpc>
                <a:spcPct val="90000"/>
              </a:lnSpc>
              <a:buClr>
                <a:srgbClr val="000000"/>
              </a:buClr>
              <a:buFont typeface="Consolas"/>
              <a:buChar char="○"/>
            </a:pPr>
            <a:r>
              <a:rPr b="1" lang="en-US" sz="2000" spc="-1" strike="noStrike">
                <a:solidFill>
                  <a:srgbClr val="000000"/>
                </a:solidFill>
                <a:latin typeface="Consolas"/>
                <a:ea typeface="Consolas"/>
              </a:rPr>
              <a:t>remote-exec</a:t>
            </a:r>
            <a:endParaRPr b="0" lang="en-US" sz="2000" spc="-1" strike="noStrike">
              <a:latin typeface="Arial"/>
            </a:endParaRPr>
          </a:p>
          <a:p>
            <a:pPr lvl="1" marL="685800" indent="-291960">
              <a:lnSpc>
                <a:spcPct val="90000"/>
              </a:lnSpc>
              <a:buClr>
                <a:srgbClr val="000000"/>
              </a:buClr>
              <a:buFont typeface="Consolas"/>
              <a:buChar char="○"/>
            </a:pPr>
            <a:r>
              <a:rPr b="1" lang="en-US" sz="2000" spc="-1" strike="noStrike">
                <a:solidFill>
                  <a:srgbClr val="000000"/>
                </a:solidFill>
                <a:latin typeface="Consolas"/>
                <a:ea typeface="Consolas"/>
              </a:rPr>
              <a:t>local-exec</a:t>
            </a:r>
            <a:endParaRPr b="0" lang="en-US" sz="2000" spc="-1" strike="noStrike">
              <a:latin typeface="Arial"/>
            </a:endParaRPr>
          </a:p>
          <a:p>
            <a:pPr lvl="1" marL="685800" indent="-291960">
              <a:lnSpc>
                <a:spcPct val="90000"/>
              </a:lnSpc>
              <a:buClr>
                <a:srgbClr val="000000"/>
              </a:buClr>
              <a:buFont typeface="Consolas"/>
              <a:buChar char="○"/>
            </a:pPr>
            <a:r>
              <a:rPr b="1" lang="en-US" sz="2000" spc="-1" strike="noStrike">
                <a:solidFill>
                  <a:srgbClr val="000000"/>
                </a:solidFill>
                <a:latin typeface="Consolas"/>
                <a:ea typeface="Consolas"/>
              </a:rPr>
              <a:t>null_resource</a:t>
            </a:r>
            <a:endParaRPr b="0" lang="en-US" sz="2000" spc="-1" strike="noStrike">
              <a:latin typeface="Arial"/>
            </a:endParaRPr>
          </a:p>
          <a:p>
            <a:pPr>
              <a:lnSpc>
                <a:spcPct val="90000"/>
              </a:lnSpc>
              <a:tabLst>
                <a:tab algn="l" pos="0"/>
              </a:tabLst>
            </a:pPr>
            <a:endParaRPr b="0" lang="en-US" sz="2000" spc="-1" strike="noStrike">
              <a:latin typeface="Arial"/>
            </a:endParaRPr>
          </a:p>
        </p:txBody>
      </p:sp>
      <p:sp>
        <p:nvSpPr>
          <p:cNvPr id="446"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0B7DA4F6-2089-4D4D-AC01-0D98A2F2CF56}"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7"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Input Variables</a:t>
            </a:r>
            <a:endParaRPr b="0" lang="en-US" sz="2400" spc="-1" strike="noStrike">
              <a:latin typeface="Arial"/>
            </a:endParaRPr>
          </a:p>
        </p:txBody>
      </p:sp>
      <p:sp>
        <p:nvSpPr>
          <p:cNvPr id="448" name="PlaceHolder 2"/>
          <p:cNvSpPr>
            <a:spLocks noGrp="1"/>
          </p:cNvSpPr>
          <p:nvPr>
            <p:ph/>
          </p:nvPr>
        </p:nvSpPr>
        <p:spPr>
          <a:xfrm>
            <a:off x="626760" y="1111320"/>
            <a:ext cx="7883280" cy="3509280"/>
          </a:xfrm>
          <a:prstGeom prst="rect">
            <a:avLst/>
          </a:prstGeom>
          <a:noFill/>
          <a:ln w="0">
            <a:noFill/>
          </a:ln>
        </p:spPr>
        <p:txBody>
          <a:bodyPr lIns="67680" rIns="68400" tIns="35280" bIns="34200" anchor="t">
            <a:noAutofit/>
          </a:bodyPr>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Enable interchangeable values to be stored centrally and referenced single or multiple times</a:t>
            </a:r>
            <a:endParaRPr b="0" lang="en-US" sz="2000" spc="-1" strike="noStrike">
              <a:latin typeface="Arial"/>
            </a:endParaRPr>
          </a:p>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Similar to variables in other languages</a:t>
            </a:r>
            <a:endParaRPr b="0" lang="en-US" sz="2000" spc="-1" strike="noStrike">
              <a:latin typeface="Arial"/>
            </a:endParaRPr>
          </a:p>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Declared in </a:t>
            </a:r>
            <a:r>
              <a:rPr b="1" lang="en-US" sz="2000" spc="-1" strike="noStrike">
                <a:solidFill>
                  <a:srgbClr val="000000"/>
                </a:solidFill>
                <a:latin typeface="Consolas"/>
                <a:ea typeface="Consolas"/>
              </a:rPr>
              <a:t>variable</a:t>
            </a:r>
            <a:r>
              <a:rPr b="0" lang="en-US" sz="2000" spc="-1" strike="noStrike">
                <a:solidFill>
                  <a:srgbClr val="000000"/>
                </a:solidFill>
                <a:latin typeface="Helvetica Neue Light"/>
                <a:ea typeface="Helvetica Neue Light"/>
              </a:rPr>
              <a:t> blocks</a:t>
            </a:r>
            <a:endParaRPr b="0" lang="en-US" sz="2000" spc="-1" strike="noStrike">
              <a:latin typeface="Arial"/>
            </a:endParaRPr>
          </a:p>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Parsed first</a:t>
            </a:r>
            <a:endParaRPr b="0" lang="en-US" sz="2000" spc="-1" strike="noStrike">
              <a:latin typeface="Arial"/>
            </a:endParaRPr>
          </a:p>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Cannot interpolate or reference other variables</a:t>
            </a:r>
            <a:endParaRPr b="0" lang="en-US" sz="2000" spc="-1" strike="noStrike">
              <a:latin typeface="Arial"/>
            </a:endParaRPr>
          </a:p>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Allow for default values</a:t>
            </a:r>
            <a:endParaRPr b="0" lang="en-US" sz="2000" spc="-1" strike="noStrike">
              <a:latin typeface="Arial"/>
            </a:endParaRPr>
          </a:p>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Optionally specify value type, e.g.,</a:t>
            </a:r>
            <a:endParaRPr b="0" lang="en-US" sz="2000" spc="-1" strike="noStrike">
              <a:latin typeface="Arial"/>
            </a:endParaRPr>
          </a:p>
          <a:p>
            <a:pPr lvl="1" marL="685800" indent="-279360">
              <a:lnSpc>
                <a:spcPct val="115000"/>
              </a:lnSpc>
              <a:buClr>
                <a:srgbClr val="000000"/>
              </a:buClr>
              <a:buFont typeface="Consolas"/>
              <a:buChar char="○"/>
            </a:pPr>
            <a:r>
              <a:rPr b="1" lang="en-US" sz="1800" spc="-1" strike="noStrike">
                <a:solidFill>
                  <a:srgbClr val="000000"/>
                </a:solidFill>
                <a:latin typeface="Consolas"/>
                <a:ea typeface="Consolas"/>
              </a:rPr>
              <a:t>List, Map, String</a:t>
            </a:r>
            <a:endParaRPr b="0" lang="en-US" sz="1800" spc="-1" strike="noStrike">
              <a:latin typeface="Arial"/>
            </a:endParaRPr>
          </a:p>
          <a:p>
            <a:pPr>
              <a:lnSpc>
                <a:spcPct val="115000"/>
              </a:lnSpc>
              <a:tabLst>
                <a:tab algn="l" pos="0"/>
              </a:tabLst>
            </a:pPr>
            <a:endParaRPr b="0" lang="en-US" sz="1800" spc="-1" strike="noStrike">
              <a:latin typeface="Arial"/>
            </a:endParaRPr>
          </a:p>
        </p:txBody>
      </p:sp>
      <p:sp>
        <p:nvSpPr>
          <p:cNvPr id="449"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BC365678-6E0C-4328-AD47-57D4F60D3DC6}"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361" dur="indefinite" restart="never" nodeType="tmRoot">
          <p:childTnLst>
            <p:seq>
              <p:cTn id="362" dur="indefinite" nodeType="mainSeq">
                <p:childTnLst>
                  <p:par>
                    <p:cTn id="363" fill="hold">
                      <p:stCondLst>
                        <p:cond delay="indefinite"/>
                      </p:stCondLst>
                      <p:childTnLst>
                        <p:par>
                          <p:cTn id="364" fill="hold">
                            <p:stCondLst>
                              <p:cond delay="0"/>
                            </p:stCondLst>
                            <p:childTnLst>
                              <p:par>
                                <p:cTn id="365" nodeType="clickEffect" fill="hold" presetClass="entr" presetID="1">
                                  <p:stCondLst>
                                    <p:cond delay="0"/>
                                  </p:stCondLst>
                                  <p:childTnLst>
                                    <p:set>
                                      <p:cBhvr>
                                        <p:cTn id="366" dur="1" fill="hold">
                                          <p:stCondLst>
                                            <p:cond delay="0"/>
                                          </p:stCondLst>
                                        </p:cTn>
                                        <p:tgtEl>
                                          <p:spTgt spid="448">
                                            <p:txEl>
                                              <p:pRg st="0" end="0"/>
                                            </p:txEl>
                                          </p:spTgt>
                                        </p:tgtEl>
                                        <p:attrNameLst>
                                          <p:attrName>style.visibility</p:attrName>
                                        </p:attrNameLst>
                                      </p:cBhvr>
                                      <p:to>
                                        <p:strVal val="visible"/>
                                      </p:to>
                                    </p:set>
                                  </p:childTnLst>
                                </p:cTn>
                              </p:par>
                            </p:childTnLst>
                          </p:cTn>
                        </p:par>
                      </p:childTnLst>
                    </p:cTn>
                  </p:par>
                  <p:par>
                    <p:cTn id="367" fill="hold">
                      <p:stCondLst>
                        <p:cond delay="indefinite"/>
                      </p:stCondLst>
                      <p:childTnLst>
                        <p:par>
                          <p:cTn id="368" fill="hold">
                            <p:stCondLst>
                              <p:cond delay="0"/>
                            </p:stCondLst>
                            <p:childTnLst>
                              <p:par>
                                <p:cTn id="369" nodeType="clickEffect" fill="hold" presetClass="entr" presetID="1">
                                  <p:stCondLst>
                                    <p:cond delay="0"/>
                                  </p:stCondLst>
                                  <p:childTnLst>
                                    <p:set>
                                      <p:cBhvr>
                                        <p:cTn id="370" dur="1" fill="hold">
                                          <p:stCondLst>
                                            <p:cond delay="0"/>
                                          </p:stCondLst>
                                        </p:cTn>
                                        <p:tgtEl>
                                          <p:spTgt spid="448">
                                            <p:txEl>
                                              <p:pRg st="1" end="1"/>
                                            </p:txEl>
                                          </p:spTgt>
                                        </p:tgtEl>
                                        <p:attrNameLst>
                                          <p:attrName>style.visibility</p:attrName>
                                        </p:attrNameLst>
                                      </p:cBhvr>
                                      <p:to>
                                        <p:strVal val="visible"/>
                                      </p:to>
                                    </p:set>
                                  </p:childTnLst>
                                </p:cTn>
                              </p:par>
                            </p:childTnLst>
                          </p:cTn>
                        </p:par>
                      </p:childTnLst>
                    </p:cTn>
                  </p:par>
                  <p:par>
                    <p:cTn id="371" fill="hold">
                      <p:stCondLst>
                        <p:cond delay="indefinite"/>
                      </p:stCondLst>
                      <p:childTnLst>
                        <p:par>
                          <p:cTn id="372" fill="hold">
                            <p:stCondLst>
                              <p:cond delay="0"/>
                            </p:stCondLst>
                            <p:childTnLst>
                              <p:par>
                                <p:cTn id="373" nodeType="clickEffect" fill="hold" presetClass="entr" presetID="1">
                                  <p:stCondLst>
                                    <p:cond delay="0"/>
                                  </p:stCondLst>
                                  <p:childTnLst>
                                    <p:set>
                                      <p:cBhvr>
                                        <p:cTn id="374" dur="1" fill="hold">
                                          <p:stCondLst>
                                            <p:cond delay="0"/>
                                          </p:stCondLst>
                                        </p:cTn>
                                        <p:tgtEl>
                                          <p:spTgt spid="448">
                                            <p:txEl>
                                              <p:pRg st="2" end="2"/>
                                            </p:txEl>
                                          </p:spTgt>
                                        </p:tgtEl>
                                        <p:attrNameLst>
                                          <p:attrName>style.visibility</p:attrName>
                                        </p:attrNameLst>
                                      </p:cBhvr>
                                      <p:to>
                                        <p:strVal val="visible"/>
                                      </p:to>
                                    </p:set>
                                  </p:childTnLst>
                                </p:cTn>
                              </p:par>
                            </p:childTnLst>
                          </p:cTn>
                        </p:par>
                      </p:childTnLst>
                    </p:cTn>
                  </p:par>
                  <p:par>
                    <p:cTn id="375" fill="hold">
                      <p:stCondLst>
                        <p:cond delay="indefinite"/>
                      </p:stCondLst>
                      <p:childTnLst>
                        <p:par>
                          <p:cTn id="376" fill="hold">
                            <p:stCondLst>
                              <p:cond delay="0"/>
                            </p:stCondLst>
                            <p:childTnLst>
                              <p:par>
                                <p:cTn id="377" nodeType="clickEffect" fill="hold" presetClass="entr" presetID="1">
                                  <p:stCondLst>
                                    <p:cond delay="0"/>
                                  </p:stCondLst>
                                  <p:childTnLst>
                                    <p:set>
                                      <p:cBhvr>
                                        <p:cTn id="378" dur="1" fill="hold">
                                          <p:stCondLst>
                                            <p:cond delay="0"/>
                                          </p:stCondLst>
                                        </p:cTn>
                                        <p:tgtEl>
                                          <p:spTgt spid="448">
                                            <p:txEl>
                                              <p:pRg st="3" end="3"/>
                                            </p:txEl>
                                          </p:spTgt>
                                        </p:tgtEl>
                                        <p:attrNameLst>
                                          <p:attrName>style.visibility</p:attrName>
                                        </p:attrNameLst>
                                      </p:cBhvr>
                                      <p:to>
                                        <p:strVal val="visible"/>
                                      </p:to>
                                    </p:set>
                                  </p:childTnLst>
                                </p:cTn>
                              </p:par>
                            </p:childTnLst>
                          </p:cTn>
                        </p:par>
                      </p:childTnLst>
                    </p:cTn>
                  </p:par>
                  <p:par>
                    <p:cTn id="379" fill="hold">
                      <p:stCondLst>
                        <p:cond delay="indefinite"/>
                      </p:stCondLst>
                      <p:childTnLst>
                        <p:par>
                          <p:cTn id="380" fill="hold">
                            <p:stCondLst>
                              <p:cond delay="0"/>
                            </p:stCondLst>
                            <p:childTnLst>
                              <p:par>
                                <p:cTn id="381" nodeType="clickEffect" fill="hold" presetClass="entr" presetID="1">
                                  <p:stCondLst>
                                    <p:cond delay="0"/>
                                  </p:stCondLst>
                                  <p:childTnLst>
                                    <p:set>
                                      <p:cBhvr>
                                        <p:cTn id="382" dur="1" fill="hold">
                                          <p:stCondLst>
                                            <p:cond delay="0"/>
                                          </p:stCondLst>
                                        </p:cTn>
                                        <p:tgtEl>
                                          <p:spTgt spid="448">
                                            <p:txEl>
                                              <p:pRg st="4" end="4"/>
                                            </p:txEl>
                                          </p:spTgt>
                                        </p:tgtEl>
                                        <p:attrNameLst>
                                          <p:attrName>style.visibility</p:attrName>
                                        </p:attrNameLst>
                                      </p:cBhvr>
                                      <p:to>
                                        <p:strVal val="visible"/>
                                      </p:to>
                                    </p:set>
                                  </p:childTnLst>
                                </p:cTn>
                              </p:par>
                            </p:childTnLst>
                          </p:cTn>
                        </p:par>
                      </p:childTnLst>
                    </p:cTn>
                  </p:par>
                  <p:par>
                    <p:cTn id="383" fill="hold">
                      <p:stCondLst>
                        <p:cond delay="indefinite"/>
                      </p:stCondLst>
                      <p:childTnLst>
                        <p:par>
                          <p:cTn id="384" fill="hold">
                            <p:stCondLst>
                              <p:cond delay="0"/>
                            </p:stCondLst>
                            <p:childTnLst>
                              <p:par>
                                <p:cTn id="385" nodeType="clickEffect" fill="hold" presetClass="entr" presetID="1">
                                  <p:stCondLst>
                                    <p:cond delay="0"/>
                                  </p:stCondLst>
                                  <p:childTnLst>
                                    <p:set>
                                      <p:cBhvr>
                                        <p:cTn id="386" dur="1" fill="hold">
                                          <p:stCondLst>
                                            <p:cond delay="0"/>
                                          </p:stCondLst>
                                        </p:cTn>
                                        <p:tgtEl>
                                          <p:spTgt spid="448">
                                            <p:txEl>
                                              <p:pRg st="5" end="5"/>
                                            </p:txEl>
                                          </p:spTgt>
                                        </p:tgtEl>
                                        <p:attrNameLst>
                                          <p:attrName>style.visibility</p:attrName>
                                        </p:attrNameLst>
                                      </p:cBhvr>
                                      <p:to>
                                        <p:strVal val="visible"/>
                                      </p:to>
                                    </p:set>
                                  </p:childTnLst>
                                </p:cTn>
                              </p:par>
                            </p:childTnLst>
                          </p:cTn>
                        </p:par>
                      </p:childTnLst>
                    </p:cTn>
                  </p:par>
                  <p:par>
                    <p:cTn id="387" fill="hold">
                      <p:stCondLst>
                        <p:cond delay="indefinite"/>
                      </p:stCondLst>
                      <p:childTnLst>
                        <p:par>
                          <p:cTn id="388" fill="hold">
                            <p:stCondLst>
                              <p:cond delay="0"/>
                            </p:stCondLst>
                            <p:childTnLst>
                              <p:par>
                                <p:cTn id="389" nodeType="clickEffect" fill="hold" presetClass="entr" presetID="1">
                                  <p:stCondLst>
                                    <p:cond delay="0"/>
                                  </p:stCondLst>
                                  <p:childTnLst>
                                    <p:set>
                                      <p:cBhvr>
                                        <p:cTn id="390" dur="1" fill="hold">
                                          <p:stCondLst>
                                            <p:cond delay="0"/>
                                          </p:stCondLst>
                                        </p:cTn>
                                        <p:tgtEl>
                                          <p:spTgt spid="448">
                                            <p:txEl>
                                              <p:pRg st="6" end="6"/>
                                            </p:txEl>
                                          </p:spTgt>
                                        </p:tgtEl>
                                        <p:attrNameLst>
                                          <p:attrName>style.visibility</p:attrName>
                                        </p:attrNameLst>
                                      </p:cBhvr>
                                      <p:to>
                                        <p:strVal val="visible"/>
                                      </p:to>
                                    </p:set>
                                  </p:childTnLst>
                                </p:cTn>
                              </p:par>
                            </p:childTnLst>
                          </p:cTn>
                        </p:par>
                      </p:childTnLst>
                    </p:cTn>
                  </p:par>
                  <p:par>
                    <p:cTn id="391" fill="hold">
                      <p:stCondLst>
                        <p:cond delay="indefinite"/>
                      </p:stCondLst>
                      <p:childTnLst>
                        <p:par>
                          <p:cTn id="392" fill="hold">
                            <p:stCondLst>
                              <p:cond delay="0"/>
                            </p:stCondLst>
                            <p:childTnLst>
                              <p:par>
                                <p:cTn id="393" nodeType="clickEffect" fill="hold" presetClass="entr" presetID="1">
                                  <p:stCondLst>
                                    <p:cond delay="0"/>
                                  </p:stCondLst>
                                  <p:childTnLst>
                                    <p:set>
                                      <p:cBhvr>
                                        <p:cTn id="394" dur="1" fill="hold">
                                          <p:stCondLst>
                                            <p:cond delay="0"/>
                                          </p:stCondLst>
                                        </p:cTn>
                                        <p:tgtEl>
                                          <p:spTgt spid="448">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Example Variable Definition</a:t>
            </a:r>
            <a:endParaRPr b="0" lang="en-US" sz="2400" spc="-1" strike="noStrike">
              <a:latin typeface="Arial"/>
            </a:endParaRPr>
          </a:p>
        </p:txBody>
      </p:sp>
      <p:sp>
        <p:nvSpPr>
          <p:cNvPr id="451" name="PlaceHolder 2"/>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16B67E1F-0945-42CD-B03B-735B1F2DC1C1}"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452" name="PlaceHolder 3"/>
          <p:cNvSpPr>
            <a:spLocks noGrp="1"/>
          </p:cNvSpPr>
          <p:nvPr>
            <p:ph/>
          </p:nvPr>
        </p:nvSpPr>
        <p:spPr>
          <a:xfrm>
            <a:off x="0" y="924120"/>
            <a:ext cx="9143280" cy="3978360"/>
          </a:xfrm>
          <a:prstGeom prst="rect">
            <a:avLst/>
          </a:prstGeom>
          <a:solidFill>
            <a:srgbClr val="000000"/>
          </a:solidFill>
          <a:ln w="0">
            <a:noFill/>
          </a:ln>
        </p:spPr>
        <p:txBody>
          <a:bodyPr lIns="343080" rIns="343080" tIns="308520" bIns="308520" anchor="t">
            <a:noAutofit/>
          </a:bodyPr>
          <a:p>
            <a:pPr>
              <a:lnSpc>
                <a:spcPct val="90000"/>
              </a:lnSpc>
              <a:tabLst>
                <a:tab algn="l" pos="0"/>
              </a:tabLst>
            </a:pPr>
            <a:r>
              <a:rPr b="1" lang="en-US" sz="2700" spc="-1" strike="noStrike">
                <a:solidFill>
                  <a:srgbClr val="ff9900"/>
                </a:solidFill>
                <a:latin typeface="Courier New"/>
                <a:ea typeface="Courier New"/>
              </a:rPr>
              <a:t>variable</a:t>
            </a:r>
            <a:r>
              <a:rPr b="1" lang="en-US" sz="2700" spc="-1" strike="noStrike">
                <a:solidFill>
                  <a:srgbClr val="ffffff"/>
                </a:solidFill>
                <a:latin typeface="Courier New"/>
                <a:ea typeface="Courier New"/>
              </a:rPr>
              <a:t> </a:t>
            </a:r>
            <a:r>
              <a:rPr b="1" lang="en-US" sz="2700" spc="-1" strike="noStrike">
                <a:solidFill>
                  <a:srgbClr val="6fa8dc"/>
                </a:solidFill>
                <a:latin typeface="Courier New"/>
                <a:ea typeface="Courier New"/>
              </a:rPr>
              <a:t>“instance_size”</a:t>
            </a:r>
            <a:r>
              <a:rPr b="1" lang="en-US" sz="2700" spc="-1" strike="noStrike">
                <a:solidFill>
                  <a:srgbClr val="ffffff"/>
                </a:solidFill>
                <a:latin typeface="Courier New"/>
                <a:ea typeface="Courier New"/>
              </a:rPr>
              <a:t> </a:t>
            </a:r>
            <a:r>
              <a:rPr b="1" lang="en-US" sz="2700" spc="-1" strike="noStrike">
                <a:solidFill>
                  <a:srgbClr val="c9daf8"/>
                </a:solidFill>
                <a:latin typeface="Courier New"/>
                <a:ea typeface="Courier New"/>
              </a:rPr>
              <a:t>{</a:t>
            </a:r>
            <a:endParaRPr b="0" lang="en-US" sz="2700" spc="-1" strike="noStrike">
              <a:latin typeface="Arial"/>
            </a:endParaRPr>
          </a:p>
          <a:p>
            <a:pPr>
              <a:lnSpc>
                <a:spcPct val="90000"/>
              </a:lnSpc>
              <a:tabLst>
                <a:tab algn="l" pos="0"/>
              </a:tabLst>
            </a:pPr>
            <a:r>
              <a:rPr b="1" lang="en-US" sz="2700" spc="-1" strike="noStrike">
                <a:solidFill>
                  <a:srgbClr val="c9daf8"/>
                </a:solidFill>
                <a:latin typeface="Courier New"/>
                <a:ea typeface="Courier New"/>
              </a:rPr>
              <a:t>  </a:t>
            </a:r>
            <a:r>
              <a:rPr b="1" lang="en-US" sz="2700" spc="-1" strike="noStrike">
                <a:solidFill>
                  <a:srgbClr val="8e7cc3"/>
                </a:solidFill>
                <a:latin typeface="Courier New"/>
                <a:ea typeface="Courier New"/>
              </a:rPr>
              <a:t>default</a:t>
            </a:r>
            <a:r>
              <a:rPr b="1" lang="en-US" sz="2700" spc="-1" strike="noStrike">
                <a:solidFill>
                  <a:srgbClr val="c9daf8"/>
                </a:solidFill>
                <a:latin typeface="Courier New"/>
                <a:ea typeface="Courier New"/>
              </a:rPr>
              <a:t>     = </a:t>
            </a:r>
            <a:r>
              <a:rPr b="1" lang="en-US" sz="2700" spc="-1" strike="noStrike">
                <a:solidFill>
                  <a:srgbClr val="6aa84f"/>
                </a:solidFill>
                <a:latin typeface="Courier New"/>
                <a:ea typeface="Courier New"/>
              </a:rPr>
              <a:t>“t2.micro”</a:t>
            </a:r>
            <a:endParaRPr b="0" lang="en-US" sz="2700" spc="-1" strike="noStrike">
              <a:latin typeface="Arial"/>
            </a:endParaRPr>
          </a:p>
          <a:p>
            <a:pPr>
              <a:lnSpc>
                <a:spcPct val="90000"/>
              </a:lnSpc>
              <a:tabLst>
                <a:tab algn="l" pos="0"/>
              </a:tabLst>
            </a:pPr>
            <a:r>
              <a:rPr b="1" lang="en-US" sz="2700" spc="-1" strike="noStrike">
                <a:solidFill>
                  <a:srgbClr val="c9daf8"/>
                </a:solidFill>
                <a:latin typeface="Courier New"/>
                <a:ea typeface="Courier New"/>
              </a:rPr>
              <a:t>  </a:t>
            </a:r>
            <a:r>
              <a:rPr b="1" lang="en-US" sz="2700" spc="-1" strike="noStrike">
                <a:solidFill>
                  <a:srgbClr val="8e7cc3"/>
                </a:solidFill>
                <a:latin typeface="Courier New"/>
                <a:ea typeface="Courier New"/>
              </a:rPr>
              <a:t>type</a:t>
            </a:r>
            <a:r>
              <a:rPr b="1" lang="en-US" sz="2700" spc="-1" strike="noStrike">
                <a:solidFill>
                  <a:srgbClr val="c9daf8"/>
                </a:solidFill>
                <a:latin typeface="Courier New"/>
                <a:ea typeface="Courier New"/>
              </a:rPr>
              <a:t>        = </a:t>
            </a:r>
            <a:r>
              <a:rPr b="1" lang="en-US" sz="2700" spc="-1" strike="noStrike">
                <a:solidFill>
                  <a:srgbClr val="6aa84f"/>
                </a:solidFill>
                <a:latin typeface="Courier New"/>
                <a:ea typeface="Courier New"/>
              </a:rPr>
              <a:t>string</a:t>
            </a:r>
            <a:endParaRPr b="0" lang="en-US" sz="2700" spc="-1" strike="noStrike">
              <a:latin typeface="Arial"/>
            </a:endParaRPr>
          </a:p>
          <a:p>
            <a:pPr>
              <a:lnSpc>
                <a:spcPct val="90000"/>
              </a:lnSpc>
              <a:tabLst>
                <a:tab algn="l" pos="0"/>
              </a:tabLst>
            </a:pPr>
            <a:r>
              <a:rPr b="1" lang="en-US" sz="2700" spc="-1" strike="noStrike">
                <a:solidFill>
                  <a:srgbClr val="6aa84f"/>
                </a:solidFill>
                <a:latin typeface="Courier New"/>
                <a:ea typeface="Courier New"/>
              </a:rPr>
              <a:t>  </a:t>
            </a:r>
            <a:r>
              <a:rPr b="1" lang="en-US" sz="2700" spc="-1" strike="noStrike">
                <a:solidFill>
                  <a:srgbClr val="8e7cc3"/>
                </a:solidFill>
                <a:latin typeface="Courier New"/>
                <a:ea typeface="Courier New"/>
              </a:rPr>
              <a:t>description </a:t>
            </a:r>
            <a:r>
              <a:rPr b="1" lang="en-US" sz="2700" spc="-1" strike="noStrike">
                <a:solidFill>
                  <a:srgbClr val="c9daf8"/>
                </a:solidFill>
                <a:latin typeface="Courier New"/>
                <a:ea typeface="Courier New"/>
              </a:rPr>
              <a:t>= </a:t>
            </a:r>
            <a:r>
              <a:rPr b="1" lang="en-US" sz="2700" spc="-1" strike="noStrike">
                <a:solidFill>
                  <a:srgbClr val="6aa84f"/>
                </a:solidFill>
                <a:latin typeface="Courier New"/>
                <a:ea typeface="Courier New"/>
              </a:rPr>
              <a:t>“Size of EC2 instance”</a:t>
            </a:r>
            <a:endParaRPr b="0" lang="en-US" sz="2700" spc="-1" strike="noStrike">
              <a:latin typeface="Arial"/>
            </a:endParaRPr>
          </a:p>
          <a:p>
            <a:pPr>
              <a:lnSpc>
                <a:spcPct val="90000"/>
              </a:lnSpc>
              <a:tabLst>
                <a:tab algn="l" pos="0"/>
              </a:tabLst>
            </a:pPr>
            <a:r>
              <a:rPr b="1" lang="en-US" sz="2700" spc="-1" strike="noStrike">
                <a:solidFill>
                  <a:srgbClr val="c9daf8"/>
                </a:solidFill>
                <a:latin typeface="Courier New"/>
                <a:ea typeface="Courier New"/>
              </a:rPr>
              <a:t>}</a:t>
            </a:r>
            <a:endParaRPr b="0" lang="en-US" sz="27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Locals</a:t>
            </a:r>
            <a:endParaRPr b="0" lang="en-US" sz="2400" spc="-1" strike="noStrike">
              <a:latin typeface="Arial"/>
            </a:endParaRPr>
          </a:p>
        </p:txBody>
      </p:sp>
      <p:sp>
        <p:nvSpPr>
          <p:cNvPr id="454" name="PlaceHolder 2"/>
          <p:cNvSpPr>
            <a:spLocks noGrp="1"/>
          </p:cNvSpPr>
          <p:nvPr>
            <p:ph/>
          </p:nvPr>
        </p:nvSpPr>
        <p:spPr>
          <a:xfrm>
            <a:off x="626760" y="1111320"/>
            <a:ext cx="7883280" cy="3509280"/>
          </a:xfrm>
          <a:prstGeom prst="rect">
            <a:avLst/>
          </a:prstGeom>
          <a:noFill/>
          <a:ln w="0">
            <a:noFill/>
          </a:ln>
        </p:spPr>
        <p:txBody>
          <a:bodyPr lIns="67680" rIns="68400" tIns="35280" bIns="34200" anchor="t">
            <a:noAutofit/>
          </a:bodyPr>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Mutable values that allow for interpolation and inference</a:t>
            </a:r>
            <a:endParaRPr b="0" lang="en-US" sz="2000" spc="-1" strike="noStrike">
              <a:latin typeface="Arial"/>
            </a:endParaRPr>
          </a:p>
          <a:p>
            <a:pPr marL="343080">
              <a:lnSpc>
                <a:spcPct val="115000"/>
              </a:lnSpc>
              <a:tabLst>
                <a:tab algn="l" pos="0"/>
              </a:tabLst>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1" lang="en-US" sz="2000" spc="-1" strike="noStrike">
                <a:solidFill>
                  <a:srgbClr val="000000"/>
                </a:solidFill>
                <a:latin typeface="Helvetica Neue"/>
                <a:ea typeface="Helvetica Neue"/>
              </a:rPr>
              <a:t>CAN</a:t>
            </a:r>
            <a:r>
              <a:rPr b="0" lang="en-US" sz="2000" spc="-1" strike="noStrike">
                <a:solidFill>
                  <a:srgbClr val="000000"/>
                </a:solidFill>
                <a:latin typeface="Helvetica Neue Light"/>
                <a:ea typeface="Helvetica Neue Light"/>
              </a:rPr>
              <a:t> reference variables and other locals</a:t>
            </a:r>
            <a:endParaRPr b="0" lang="en-US" sz="2000" spc="-1" strike="noStrike">
              <a:latin typeface="Arial"/>
            </a:endParaRPr>
          </a:p>
          <a:p>
            <a:pPr>
              <a:lnSpc>
                <a:spcPct val="115000"/>
              </a:lnSpc>
              <a:tabLst>
                <a:tab algn="l" pos="0"/>
              </a:tabLst>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1" lang="en-US" sz="2000" spc="-1" strike="noStrike">
                <a:solidFill>
                  <a:srgbClr val="000000"/>
                </a:solidFill>
                <a:latin typeface="Helvetica Neue"/>
                <a:ea typeface="Helvetica Neue"/>
              </a:rPr>
              <a:t>CAN’T</a:t>
            </a:r>
            <a:r>
              <a:rPr b="0" lang="en-US" sz="2000" spc="-1" strike="noStrike">
                <a:solidFill>
                  <a:srgbClr val="000000"/>
                </a:solidFill>
                <a:latin typeface="Helvetica Neue Light"/>
                <a:ea typeface="Helvetica Neue Light"/>
              </a:rPr>
              <a:t> be set via arguments from the command line</a:t>
            </a:r>
            <a:endParaRPr b="0" lang="en-US" sz="2000" spc="-1" strike="noStrike">
              <a:latin typeface="Arial"/>
            </a:endParaRPr>
          </a:p>
          <a:p>
            <a:pPr marL="343080">
              <a:lnSpc>
                <a:spcPct val="115000"/>
              </a:lnSpc>
              <a:tabLst>
                <a:tab algn="l" pos="0"/>
              </a:tabLst>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Use them when a value is used in many places in your code and that value is likely to change</a:t>
            </a:r>
            <a:endParaRPr b="0" lang="en-US" sz="2000" spc="-1" strike="noStrike">
              <a:latin typeface="Arial"/>
            </a:endParaRPr>
          </a:p>
          <a:p>
            <a:pPr marL="343080">
              <a:lnSpc>
                <a:spcPct val="115000"/>
              </a:lnSpc>
              <a:tabLst>
                <a:tab algn="l" pos="0"/>
              </a:tabLst>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Don’t overuse them or your code can be difficult to read</a:t>
            </a:r>
            <a:endParaRPr b="0" lang="en-US" sz="2000" spc="-1" strike="noStrike">
              <a:latin typeface="Arial"/>
            </a:endParaRPr>
          </a:p>
        </p:txBody>
      </p:sp>
      <p:sp>
        <p:nvSpPr>
          <p:cNvPr id="455"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92064A0D-C45E-469E-92B4-FB695525ABEE}"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395" dur="indefinite" restart="never" nodeType="tmRoot">
          <p:childTnLst>
            <p:seq>
              <p:cTn id="396" dur="indefinite" nodeType="mainSeq">
                <p:childTnLst>
                  <p:par>
                    <p:cTn id="397" fill="hold">
                      <p:stCondLst>
                        <p:cond delay="indefinite"/>
                      </p:stCondLst>
                      <p:childTnLst>
                        <p:par>
                          <p:cTn id="398" fill="hold">
                            <p:stCondLst>
                              <p:cond delay="0"/>
                            </p:stCondLst>
                            <p:childTnLst>
                              <p:par>
                                <p:cTn id="399" nodeType="clickEffect" fill="hold" presetClass="entr" presetID="1">
                                  <p:stCondLst>
                                    <p:cond delay="0"/>
                                  </p:stCondLst>
                                  <p:childTnLst>
                                    <p:set>
                                      <p:cBhvr>
                                        <p:cTn id="400" dur="1" fill="hold">
                                          <p:stCondLst>
                                            <p:cond delay="0"/>
                                          </p:stCondLst>
                                        </p:cTn>
                                        <p:tgtEl>
                                          <p:spTgt spid="454">
                                            <p:txEl>
                                              <p:pRg st="0" end="0"/>
                                            </p:txEl>
                                          </p:spTgt>
                                        </p:tgtEl>
                                        <p:attrNameLst>
                                          <p:attrName>style.visibility</p:attrName>
                                        </p:attrNameLst>
                                      </p:cBhvr>
                                      <p:to>
                                        <p:strVal val="visible"/>
                                      </p:to>
                                    </p:set>
                                  </p:childTnLst>
                                </p:cTn>
                              </p:par>
                            </p:childTnLst>
                          </p:cTn>
                        </p:par>
                      </p:childTnLst>
                    </p:cTn>
                  </p:par>
                  <p:par>
                    <p:cTn id="401" fill="hold">
                      <p:stCondLst>
                        <p:cond delay="indefinite"/>
                      </p:stCondLst>
                      <p:childTnLst>
                        <p:par>
                          <p:cTn id="402" fill="hold">
                            <p:stCondLst>
                              <p:cond delay="0"/>
                            </p:stCondLst>
                            <p:childTnLst>
                              <p:par>
                                <p:cTn id="403" nodeType="clickEffect" fill="hold" presetClass="entr" presetID="1">
                                  <p:stCondLst>
                                    <p:cond delay="0"/>
                                  </p:stCondLst>
                                  <p:childTnLst>
                                    <p:set>
                                      <p:cBhvr>
                                        <p:cTn id="404" dur="1" fill="hold">
                                          <p:stCondLst>
                                            <p:cond delay="0"/>
                                          </p:stCondLst>
                                        </p:cTn>
                                        <p:tgtEl>
                                          <p:spTgt spid="454">
                                            <p:txEl>
                                              <p:pRg st="2" end="2"/>
                                            </p:txEl>
                                          </p:spTgt>
                                        </p:tgtEl>
                                        <p:attrNameLst>
                                          <p:attrName>style.visibility</p:attrName>
                                        </p:attrNameLst>
                                      </p:cBhvr>
                                      <p:to>
                                        <p:strVal val="visible"/>
                                      </p:to>
                                    </p:set>
                                  </p:childTnLst>
                                </p:cTn>
                              </p:par>
                            </p:childTnLst>
                          </p:cTn>
                        </p:par>
                      </p:childTnLst>
                    </p:cTn>
                  </p:par>
                  <p:par>
                    <p:cTn id="405" fill="hold">
                      <p:stCondLst>
                        <p:cond delay="indefinite"/>
                      </p:stCondLst>
                      <p:childTnLst>
                        <p:par>
                          <p:cTn id="406" fill="hold">
                            <p:stCondLst>
                              <p:cond delay="0"/>
                            </p:stCondLst>
                            <p:childTnLst>
                              <p:par>
                                <p:cTn id="407" nodeType="clickEffect" fill="hold" presetClass="entr" presetID="1">
                                  <p:stCondLst>
                                    <p:cond delay="0"/>
                                  </p:stCondLst>
                                  <p:childTnLst>
                                    <p:set>
                                      <p:cBhvr>
                                        <p:cTn id="408" dur="1" fill="hold">
                                          <p:stCondLst>
                                            <p:cond delay="0"/>
                                          </p:stCondLst>
                                        </p:cTn>
                                        <p:tgtEl>
                                          <p:spTgt spid="454">
                                            <p:txEl>
                                              <p:pRg st="4" end="4"/>
                                            </p:txEl>
                                          </p:spTgt>
                                        </p:tgtEl>
                                        <p:attrNameLst>
                                          <p:attrName>style.visibility</p:attrName>
                                        </p:attrNameLst>
                                      </p:cBhvr>
                                      <p:to>
                                        <p:strVal val="visible"/>
                                      </p:to>
                                    </p:set>
                                  </p:childTnLst>
                                </p:cTn>
                              </p:par>
                            </p:childTnLst>
                          </p:cTn>
                        </p:par>
                      </p:childTnLst>
                    </p:cTn>
                  </p:par>
                  <p:par>
                    <p:cTn id="409" fill="hold">
                      <p:stCondLst>
                        <p:cond delay="indefinite"/>
                      </p:stCondLst>
                      <p:childTnLst>
                        <p:par>
                          <p:cTn id="410" fill="hold">
                            <p:stCondLst>
                              <p:cond delay="0"/>
                            </p:stCondLst>
                            <p:childTnLst>
                              <p:par>
                                <p:cTn id="411" nodeType="clickEffect" fill="hold" presetClass="entr" presetID="1">
                                  <p:stCondLst>
                                    <p:cond delay="0"/>
                                  </p:stCondLst>
                                  <p:childTnLst>
                                    <p:set>
                                      <p:cBhvr>
                                        <p:cTn id="412" dur="1" fill="hold">
                                          <p:stCondLst>
                                            <p:cond delay="0"/>
                                          </p:stCondLst>
                                        </p:cTn>
                                        <p:tgtEl>
                                          <p:spTgt spid="454">
                                            <p:txEl>
                                              <p:pRg st="6" end="6"/>
                                            </p:txEl>
                                          </p:spTgt>
                                        </p:tgtEl>
                                        <p:attrNameLst>
                                          <p:attrName>style.visibility</p:attrName>
                                        </p:attrNameLst>
                                      </p:cBhvr>
                                      <p:to>
                                        <p:strVal val="visible"/>
                                      </p:to>
                                    </p:set>
                                  </p:childTnLst>
                                </p:cTn>
                              </p:par>
                            </p:childTnLst>
                          </p:cTn>
                        </p:par>
                      </p:childTnLst>
                    </p:cTn>
                  </p:par>
                  <p:par>
                    <p:cTn id="413" fill="hold">
                      <p:stCondLst>
                        <p:cond delay="indefinite"/>
                      </p:stCondLst>
                      <p:childTnLst>
                        <p:par>
                          <p:cTn id="414" fill="hold">
                            <p:stCondLst>
                              <p:cond delay="0"/>
                            </p:stCondLst>
                            <p:childTnLst>
                              <p:par>
                                <p:cTn id="415" nodeType="clickEffect" fill="hold" presetClass="entr" presetID="1">
                                  <p:stCondLst>
                                    <p:cond delay="0"/>
                                  </p:stCondLst>
                                  <p:childTnLst>
                                    <p:set>
                                      <p:cBhvr>
                                        <p:cTn id="416" dur="1" fill="hold">
                                          <p:stCondLst>
                                            <p:cond delay="0"/>
                                          </p:stCondLst>
                                        </p:cTn>
                                        <p:tgtEl>
                                          <p:spTgt spid="454">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Local Definitions</a:t>
            </a:r>
            <a:endParaRPr b="0" lang="en-US" sz="2400" spc="-1" strike="noStrike">
              <a:latin typeface="Arial"/>
            </a:endParaRPr>
          </a:p>
        </p:txBody>
      </p:sp>
      <p:sp>
        <p:nvSpPr>
          <p:cNvPr id="457" name="PlaceHolder 2"/>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FFDD9C65-B6A8-4A05-886F-05FA93BB6601}"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458" name="PlaceHolder 3"/>
          <p:cNvSpPr>
            <a:spLocks noGrp="1"/>
          </p:cNvSpPr>
          <p:nvPr>
            <p:ph/>
          </p:nvPr>
        </p:nvSpPr>
        <p:spPr>
          <a:xfrm>
            <a:off x="0" y="924120"/>
            <a:ext cx="9143280" cy="3978360"/>
          </a:xfrm>
          <a:prstGeom prst="rect">
            <a:avLst/>
          </a:prstGeom>
          <a:solidFill>
            <a:srgbClr val="000000"/>
          </a:solidFill>
          <a:ln w="0">
            <a:noFill/>
          </a:ln>
        </p:spPr>
        <p:txBody>
          <a:bodyPr lIns="343080" rIns="343080" tIns="308520" bIns="308520" anchor="t">
            <a:noAutofit/>
          </a:bodyPr>
          <a:p>
            <a:pPr>
              <a:lnSpc>
                <a:spcPct val="90000"/>
              </a:lnSpc>
              <a:tabLst>
                <a:tab algn="l" pos="0"/>
              </a:tabLst>
            </a:pPr>
            <a:endParaRPr b="0" lang="en-US" sz="3200" spc="-1" strike="noStrike">
              <a:latin typeface="Arial"/>
            </a:endParaRPr>
          </a:p>
          <a:p>
            <a:pPr>
              <a:lnSpc>
                <a:spcPct val="90000"/>
              </a:lnSpc>
              <a:tabLst>
                <a:tab algn="l" pos="0"/>
              </a:tabLst>
            </a:pPr>
            <a:endParaRPr b="0" lang="en-US" sz="3200" spc="-1" strike="noStrike">
              <a:latin typeface="Arial"/>
            </a:endParaRPr>
          </a:p>
          <a:p>
            <a:pPr>
              <a:lnSpc>
                <a:spcPct val="90000"/>
              </a:lnSpc>
              <a:tabLst>
                <a:tab algn="l" pos="0"/>
              </a:tabLst>
            </a:pPr>
            <a:r>
              <a:rPr b="1" lang="en-US" sz="2500" spc="-1" strike="noStrike">
                <a:solidFill>
                  <a:srgbClr val="ff9900"/>
                </a:solidFill>
                <a:latin typeface="Courier New"/>
                <a:ea typeface="Courier New"/>
              </a:rPr>
              <a:t>locals</a:t>
            </a:r>
            <a:r>
              <a:rPr b="1" lang="en-US" sz="2500" spc="-1" strike="noStrike">
                <a:solidFill>
                  <a:srgbClr val="ffffff"/>
                </a:solidFill>
                <a:latin typeface="Courier New"/>
                <a:ea typeface="Courier New"/>
              </a:rPr>
              <a:t> </a:t>
            </a:r>
            <a:r>
              <a:rPr b="1" lang="en-US" sz="2500" spc="-1" strike="noStrike">
                <a:solidFill>
                  <a:srgbClr val="c9daf8"/>
                </a:solidFill>
                <a:latin typeface="Courier New"/>
                <a:ea typeface="Courier New"/>
              </a:rPr>
              <a:t>{</a:t>
            </a:r>
            <a:endParaRPr b="0" lang="en-US" sz="2500" spc="-1" strike="noStrike">
              <a:latin typeface="Arial"/>
            </a:endParaRPr>
          </a:p>
          <a:p>
            <a:pPr>
              <a:lnSpc>
                <a:spcPct val="90000"/>
              </a:lnSpc>
              <a:tabLst>
                <a:tab algn="l" pos="0"/>
              </a:tabLst>
            </a:pPr>
            <a:r>
              <a:rPr b="1" lang="en-US" sz="2500" spc="-1" strike="noStrike">
                <a:solidFill>
                  <a:srgbClr val="c9daf8"/>
                </a:solidFill>
                <a:latin typeface="Courier New"/>
                <a:ea typeface="Courier New"/>
              </a:rPr>
              <a:t>  </a:t>
            </a:r>
            <a:r>
              <a:rPr b="1" lang="en-US" sz="2500" spc="-1" strike="noStrike">
                <a:solidFill>
                  <a:srgbClr val="8e7cc3"/>
                </a:solidFill>
                <a:latin typeface="Courier New"/>
                <a:ea typeface="Courier New"/>
              </a:rPr>
              <a:t>one</a:t>
            </a:r>
            <a:r>
              <a:rPr b="1" lang="en-US" sz="2500" spc="-1" strike="noStrike">
                <a:solidFill>
                  <a:srgbClr val="c9daf8"/>
                </a:solidFill>
                <a:latin typeface="Courier New"/>
                <a:ea typeface="Courier New"/>
              </a:rPr>
              <a:t>        = </a:t>
            </a:r>
            <a:r>
              <a:rPr b="1" lang="en-US" sz="2500" spc="-1" strike="noStrike">
                <a:solidFill>
                  <a:srgbClr val="6aa84f"/>
                </a:solidFill>
                <a:latin typeface="Courier New"/>
                <a:ea typeface="Courier New"/>
              </a:rPr>
              <a:t>“1”</a:t>
            </a:r>
            <a:endParaRPr b="0" lang="en-US" sz="2500" spc="-1" strike="noStrike">
              <a:latin typeface="Arial"/>
            </a:endParaRPr>
          </a:p>
          <a:p>
            <a:pPr>
              <a:lnSpc>
                <a:spcPct val="90000"/>
              </a:lnSpc>
              <a:tabLst>
                <a:tab algn="l" pos="0"/>
              </a:tabLst>
            </a:pPr>
            <a:r>
              <a:rPr b="1" lang="en-US" sz="2500" spc="-1" strike="noStrike">
                <a:solidFill>
                  <a:srgbClr val="c9daf8"/>
                </a:solidFill>
                <a:latin typeface="Courier New"/>
                <a:ea typeface="Courier New"/>
              </a:rPr>
              <a:t>  </a:t>
            </a:r>
            <a:r>
              <a:rPr b="1" lang="en-US" sz="2500" spc="-1" strike="noStrike">
                <a:solidFill>
                  <a:srgbClr val="8e7cc3"/>
                </a:solidFill>
                <a:latin typeface="Courier New"/>
                <a:ea typeface="Courier New"/>
              </a:rPr>
              <a:t>local_one</a:t>
            </a:r>
            <a:r>
              <a:rPr b="1" lang="en-US" sz="2500" spc="-1" strike="noStrike">
                <a:solidFill>
                  <a:srgbClr val="c9daf8"/>
                </a:solidFill>
                <a:latin typeface="Courier New"/>
                <a:ea typeface="Courier New"/>
              </a:rPr>
              <a:t>  = local.</a:t>
            </a:r>
            <a:r>
              <a:rPr b="1" lang="en-US" sz="2500" spc="-1" strike="noStrike">
                <a:solidFill>
                  <a:srgbClr val="8e7cc3"/>
                </a:solidFill>
                <a:latin typeface="Courier New"/>
                <a:ea typeface="Courier New"/>
              </a:rPr>
              <a:t>one</a:t>
            </a:r>
            <a:endParaRPr b="0" lang="en-US" sz="2500" spc="-1" strike="noStrike">
              <a:latin typeface="Arial"/>
            </a:endParaRPr>
          </a:p>
          <a:p>
            <a:pPr>
              <a:lnSpc>
                <a:spcPct val="90000"/>
              </a:lnSpc>
              <a:tabLst>
                <a:tab algn="l" pos="0"/>
              </a:tabLst>
            </a:pPr>
            <a:r>
              <a:rPr b="1" lang="en-US" sz="2500" spc="-1" strike="noStrike">
                <a:solidFill>
                  <a:srgbClr val="c9daf8"/>
                </a:solidFill>
                <a:latin typeface="Courier New"/>
                <a:ea typeface="Courier New"/>
              </a:rPr>
              <a:t>  </a:t>
            </a:r>
            <a:r>
              <a:rPr b="1" lang="en-US" sz="2500" spc="-1" strike="noStrike">
                <a:solidFill>
                  <a:srgbClr val="8e7cc3"/>
                </a:solidFill>
                <a:latin typeface="Courier New"/>
                <a:ea typeface="Courier New"/>
              </a:rPr>
              <a:t>concat_one</a:t>
            </a:r>
            <a:r>
              <a:rPr b="1" lang="en-US" sz="2500" spc="-1" strike="noStrike">
                <a:solidFill>
                  <a:srgbClr val="c9daf8"/>
                </a:solidFill>
                <a:latin typeface="Courier New"/>
                <a:ea typeface="Courier New"/>
              </a:rPr>
              <a:t> = </a:t>
            </a:r>
            <a:r>
              <a:rPr b="1" lang="en-US" sz="2500" spc="-1" strike="noStrike">
                <a:solidFill>
                  <a:srgbClr val="6aa84f"/>
                </a:solidFill>
                <a:latin typeface="Courier New"/>
                <a:ea typeface="Courier New"/>
              </a:rPr>
              <a:t>“</a:t>
            </a:r>
            <a:r>
              <a:rPr b="1" lang="en-US" sz="2500" spc="-1" strike="noStrike">
                <a:solidFill>
                  <a:srgbClr val="c9daf8"/>
                </a:solidFill>
                <a:latin typeface="Courier New"/>
                <a:ea typeface="Courier New"/>
              </a:rPr>
              <a:t>${local.</a:t>
            </a:r>
            <a:r>
              <a:rPr b="1" lang="en-US" sz="2500" spc="-1" strike="noStrike">
                <a:solidFill>
                  <a:srgbClr val="8e7cc3"/>
                </a:solidFill>
                <a:latin typeface="Courier New"/>
                <a:ea typeface="Courier New"/>
              </a:rPr>
              <a:t>one</a:t>
            </a:r>
            <a:r>
              <a:rPr b="1" lang="en-US" sz="2500" spc="-1" strike="noStrike">
                <a:solidFill>
                  <a:srgbClr val="c9daf8"/>
                </a:solidFill>
                <a:latin typeface="Courier New"/>
                <a:ea typeface="Courier New"/>
              </a:rPr>
              <a:t>}</a:t>
            </a:r>
            <a:r>
              <a:rPr b="1" lang="en-US" sz="2500" spc="-1" strike="noStrike">
                <a:solidFill>
                  <a:srgbClr val="70ad47"/>
                </a:solidFill>
                <a:latin typeface="Courier New"/>
                <a:ea typeface="Courier New"/>
              </a:rPr>
              <a:t>_and_one</a:t>
            </a:r>
            <a:r>
              <a:rPr b="1" lang="en-US" sz="2500" spc="-1" strike="noStrike">
                <a:solidFill>
                  <a:srgbClr val="6aa84f"/>
                </a:solidFill>
                <a:latin typeface="Courier New"/>
                <a:ea typeface="Courier New"/>
              </a:rPr>
              <a:t>”</a:t>
            </a:r>
            <a:endParaRPr b="0" lang="en-US" sz="2500" spc="-1" strike="noStrike">
              <a:latin typeface="Arial"/>
            </a:endParaRPr>
          </a:p>
          <a:p>
            <a:pPr>
              <a:lnSpc>
                <a:spcPct val="90000"/>
              </a:lnSpc>
              <a:tabLst>
                <a:tab algn="l" pos="0"/>
              </a:tabLst>
            </a:pPr>
            <a:r>
              <a:rPr b="1" lang="en-US" sz="2500" spc="-1" strike="noStrike">
                <a:solidFill>
                  <a:srgbClr val="c9daf8"/>
                </a:solidFill>
                <a:latin typeface="Courier New"/>
                <a:ea typeface="Courier New"/>
              </a:rPr>
              <a:t>}</a:t>
            </a:r>
            <a:endParaRPr b="0" lang="en-US" sz="25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Data Sources</a:t>
            </a:r>
            <a:endParaRPr b="0" lang="en-US" sz="2400" spc="-1" strike="noStrike">
              <a:latin typeface="Arial"/>
            </a:endParaRPr>
          </a:p>
        </p:txBody>
      </p:sp>
      <p:sp>
        <p:nvSpPr>
          <p:cNvPr id="460" name="PlaceHolder 2"/>
          <p:cNvSpPr>
            <a:spLocks noGrp="1"/>
          </p:cNvSpPr>
          <p:nvPr>
            <p:ph/>
          </p:nvPr>
        </p:nvSpPr>
        <p:spPr>
          <a:xfrm>
            <a:off x="626760" y="1111320"/>
            <a:ext cx="7883280" cy="3509280"/>
          </a:xfrm>
          <a:prstGeom prst="rect">
            <a:avLst/>
          </a:prstGeom>
          <a:noFill/>
          <a:ln w="0">
            <a:noFill/>
          </a:ln>
        </p:spPr>
        <p:txBody>
          <a:bodyPr lIns="67680" rIns="68400" tIns="35280" bIns="34200" anchor="t">
            <a:noAutofit/>
          </a:bodyPr>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Logical references to data objects stored externally to the </a:t>
            </a:r>
            <a:r>
              <a:rPr b="1" lang="en-US" sz="2000" spc="-1" strike="noStrike">
                <a:solidFill>
                  <a:srgbClr val="000000"/>
                </a:solidFill>
                <a:latin typeface="Consolas"/>
                <a:ea typeface="Consolas"/>
              </a:rPr>
              <a:t>tfstate</a:t>
            </a:r>
            <a:r>
              <a:rPr b="0" lang="en-US" sz="2000" spc="-1" strike="noStrike">
                <a:solidFill>
                  <a:srgbClr val="000000"/>
                </a:solidFill>
                <a:latin typeface="Helvetica Neue Light"/>
                <a:ea typeface="Helvetica Neue Light"/>
              </a:rPr>
              <a:t> file</a:t>
            </a:r>
            <a:endParaRPr b="0" lang="en-US" sz="2000" spc="-1" strike="noStrike">
              <a:latin typeface="Arial"/>
            </a:endParaRPr>
          </a:p>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Allows you to reference resources not created by Terraform</a:t>
            </a:r>
            <a:endParaRPr b="0" lang="en-US" sz="2000" spc="-1" strike="noStrike">
              <a:latin typeface="Arial"/>
            </a:endParaRPr>
          </a:p>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Examples</a:t>
            </a:r>
            <a:endParaRPr b="0" lang="en-US" sz="2000" spc="-1" strike="noStrike">
              <a:latin typeface="Arial"/>
            </a:endParaRPr>
          </a:p>
          <a:p>
            <a:pPr lvl="1" marL="68580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Current default region in AWS CLI</a:t>
            </a:r>
            <a:endParaRPr b="0" lang="en-US" sz="2000" spc="-1" strike="noStrike">
              <a:latin typeface="Arial"/>
            </a:endParaRPr>
          </a:p>
          <a:p>
            <a:pPr lvl="1" marL="68580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AMI ID search</a:t>
            </a:r>
            <a:endParaRPr b="0" lang="en-US" sz="2000" spc="-1" strike="noStrike">
              <a:latin typeface="Arial"/>
            </a:endParaRPr>
          </a:p>
          <a:p>
            <a:pPr lvl="1" marL="68580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AWS ARN lookup</a:t>
            </a:r>
            <a:endParaRPr b="0" lang="en-US" sz="2000" spc="-1" strike="noStrike">
              <a:latin typeface="Arial"/>
            </a:endParaRPr>
          </a:p>
          <a:p>
            <a:pPr lvl="1" marL="68580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AWS VPC CIDR range</a:t>
            </a:r>
            <a:endParaRPr b="0" lang="en-US" sz="2000" spc="-1" strike="noStrike">
              <a:latin typeface="Arial"/>
            </a:endParaRPr>
          </a:p>
          <a:p>
            <a:pPr>
              <a:lnSpc>
                <a:spcPct val="90000"/>
              </a:lnSpc>
              <a:tabLst>
                <a:tab algn="l" pos="0"/>
              </a:tabLst>
            </a:pPr>
            <a:endParaRPr b="0" lang="en-US" sz="2000" spc="-1" strike="noStrike">
              <a:latin typeface="Arial"/>
            </a:endParaRPr>
          </a:p>
        </p:txBody>
      </p:sp>
      <p:sp>
        <p:nvSpPr>
          <p:cNvPr id="461"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6B8A0AA5-2AE1-4A1F-B172-E6572E591045}"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417" dur="indefinite" restart="never" nodeType="tmRoot">
          <p:childTnLst>
            <p:seq>
              <p:cTn id="418" dur="indefinite" nodeType="mainSeq">
                <p:childTnLst>
                  <p:par>
                    <p:cTn id="419" fill="hold">
                      <p:stCondLst>
                        <p:cond delay="indefinite"/>
                      </p:stCondLst>
                      <p:childTnLst>
                        <p:par>
                          <p:cTn id="420" fill="hold">
                            <p:stCondLst>
                              <p:cond delay="0"/>
                            </p:stCondLst>
                            <p:childTnLst>
                              <p:par>
                                <p:cTn id="421" nodeType="clickEffect" fill="hold" presetClass="entr" presetID="1">
                                  <p:stCondLst>
                                    <p:cond delay="0"/>
                                  </p:stCondLst>
                                  <p:childTnLst>
                                    <p:set>
                                      <p:cBhvr>
                                        <p:cTn id="422" dur="1" fill="hold">
                                          <p:stCondLst>
                                            <p:cond delay="0"/>
                                          </p:stCondLst>
                                        </p:cTn>
                                        <p:tgtEl>
                                          <p:spTgt spid="460">
                                            <p:txEl>
                                              <p:pRg st="0" end="0"/>
                                            </p:txEl>
                                          </p:spTgt>
                                        </p:tgtEl>
                                        <p:attrNameLst>
                                          <p:attrName>style.visibility</p:attrName>
                                        </p:attrNameLst>
                                      </p:cBhvr>
                                      <p:to>
                                        <p:strVal val="visible"/>
                                      </p:to>
                                    </p:set>
                                  </p:childTnLst>
                                </p:cTn>
                              </p:par>
                            </p:childTnLst>
                          </p:cTn>
                        </p:par>
                      </p:childTnLst>
                    </p:cTn>
                  </p:par>
                  <p:par>
                    <p:cTn id="423" fill="hold">
                      <p:stCondLst>
                        <p:cond delay="indefinite"/>
                      </p:stCondLst>
                      <p:childTnLst>
                        <p:par>
                          <p:cTn id="424" fill="hold">
                            <p:stCondLst>
                              <p:cond delay="0"/>
                            </p:stCondLst>
                            <p:childTnLst>
                              <p:par>
                                <p:cTn id="425" nodeType="clickEffect" fill="hold" presetClass="entr" presetID="1">
                                  <p:stCondLst>
                                    <p:cond delay="0"/>
                                  </p:stCondLst>
                                  <p:childTnLst>
                                    <p:set>
                                      <p:cBhvr>
                                        <p:cTn id="426" dur="1" fill="hold">
                                          <p:stCondLst>
                                            <p:cond delay="0"/>
                                          </p:stCondLst>
                                        </p:cTn>
                                        <p:tgtEl>
                                          <p:spTgt spid="460">
                                            <p:txEl>
                                              <p:pRg st="1" end="1"/>
                                            </p:txEl>
                                          </p:spTgt>
                                        </p:tgtEl>
                                        <p:attrNameLst>
                                          <p:attrName>style.visibility</p:attrName>
                                        </p:attrNameLst>
                                      </p:cBhvr>
                                      <p:to>
                                        <p:strVal val="visible"/>
                                      </p:to>
                                    </p:set>
                                  </p:childTnLst>
                                </p:cTn>
                              </p:par>
                            </p:childTnLst>
                          </p:cTn>
                        </p:par>
                      </p:childTnLst>
                    </p:cTn>
                  </p:par>
                  <p:par>
                    <p:cTn id="427" fill="hold">
                      <p:stCondLst>
                        <p:cond delay="indefinite"/>
                      </p:stCondLst>
                      <p:childTnLst>
                        <p:par>
                          <p:cTn id="428" fill="hold">
                            <p:stCondLst>
                              <p:cond delay="0"/>
                            </p:stCondLst>
                            <p:childTnLst>
                              <p:par>
                                <p:cTn id="429" nodeType="clickEffect" fill="hold" presetClass="entr" presetID="1">
                                  <p:stCondLst>
                                    <p:cond delay="0"/>
                                  </p:stCondLst>
                                  <p:childTnLst>
                                    <p:set>
                                      <p:cBhvr>
                                        <p:cTn id="430" dur="1" fill="hold">
                                          <p:stCondLst>
                                            <p:cond delay="0"/>
                                          </p:stCondLst>
                                        </p:cTn>
                                        <p:tgtEl>
                                          <p:spTgt spid="460">
                                            <p:txEl>
                                              <p:pRg st="2" end="2"/>
                                            </p:txEl>
                                          </p:spTgt>
                                        </p:tgtEl>
                                        <p:attrNameLst>
                                          <p:attrName>style.visibility</p:attrName>
                                        </p:attrNameLst>
                                      </p:cBhvr>
                                      <p:to>
                                        <p:strVal val="visible"/>
                                      </p:to>
                                    </p:set>
                                  </p:childTnLst>
                                </p:cTn>
                              </p:par>
                            </p:childTnLst>
                          </p:cTn>
                        </p:par>
                      </p:childTnLst>
                    </p:cTn>
                  </p:par>
                  <p:par>
                    <p:cTn id="431" fill="hold">
                      <p:stCondLst>
                        <p:cond delay="indefinite"/>
                      </p:stCondLst>
                      <p:childTnLst>
                        <p:par>
                          <p:cTn id="432" fill="hold">
                            <p:stCondLst>
                              <p:cond delay="0"/>
                            </p:stCondLst>
                            <p:childTnLst>
                              <p:par>
                                <p:cTn id="433" nodeType="clickEffect" fill="hold" presetClass="entr" presetID="1">
                                  <p:stCondLst>
                                    <p:cond delay="0"/>
                                  </p:stCondLst>
                                  <p:childTnLst>
                                    <p:set>
                                      <p:cBhvr>
                                        <p:cTn id="434" dur="1" fill="hold">
                                          <p:stCondLst>
                                            <p:cond delay="0"/>
                                          </p:stCondLst>
                                        </p:cTn>
                                        <p:tgtEl>
                                          <p:spTgt spid="460">
                                            <p:txEl>
                                              <p:pRg st="3" end="3"/>
                                            </p:txEl>
                                          </p:spTgt>
                                        </p:tgtEl>
                                        <p:attrNameLst>
                                          <p:attrName>style.visibility</p:attrName>
                                        </p:attrNameLst>
                                      </p:cBhvr>
                                      <p:to>
                                        <p:strVal val="visible"/>
                                      </p:to>
                                    </p:set>
                                  </p:childTnLst>
                                </p:cTn>
                              </p:par>
                            </p:childTnLst>
                          </p:cTn>
                        </p:par>
                      </p:childTnLst>
                    </p:cTn>
                  </p:par>
                  <p:par>
                    <p:cTn id="435" fill="hold">
                      <p:stCondLst>
                        <p:cond delay="indefinite"/>
                      </p:stCondLst>
                      <p:childTnLst>
                        <p:par>
                          <p:cTn id="436" fill="hold">
                            <p:stCondLst>
                              <p:cond delay="0"/>
                            </p:stCondLst>
                            <p:childTnLst>
                              <p:par>
                                <p:cTn id="437" nodeType="clickEffect" fill="hold" presetClass="entr" presetID="1">
                                  <p:stCondLst>
                                    <p:cond delay="0"/>
                                  </p:stCondLst>
                                  <p:childTnLst>
                                    <p:set>
                                      <p:cBhvr>
                                        <p:cTn id="438" dur="1" fill="hold">
                                          <p:stCondLst>
                                            <p:cond delay="0"/>
                                          </p:stCondLst>
                                        </p:cTn>
                                        <p:tgtEl>
                                          <p:spTgt spid="460">
                                            <p:txEl>
                                              <p:pRg st="4" end="4"/>
                                            </p:txEl>
                                          </p:spTgt>
                                        </p:tgtEl>
                                        <p:attrNameLst>
                                          <p:attrName>style.visibility</p:attrName>
                                        </p:attrNameLst>
                                      </p:cBhvr>
                                      <p:to>
                                        <p:strVal val="visible"/>
                                      </p:to>
                                    </p:set>
                                  </p:childTnLst>
                                </p:cTn>
                              </p:par>
                            </p:childTnLst>
                          </p:cTn>
                        </p:par>
                      </p:childTnLst>
                    </p:cTn>
                  </p:par>
                  <p:par>
                    <p:cTn id="439" fill="hold">
                      <p:stCondLst>
                        <p:cond delay="indefinite"/>
                      </p:stCondLst>
                      <p:childTnLst>
                        <p:par>
                          <p:cTn id="440" fill="hold">
                            <p:stCondLst>
                              <p:cond delay="0"/>
                            </p:stCondLst>
                            <p:childTnLst>
                              <p:par>
                                <p:cTn id="441" nodeType="clickEffect" fill="hold" presetClass="entr" presetID="1">
                                  <p:stCondLst>
                                    <p:cond delay="0"/>
                                  </p:stCondLst>
                                  <p:childTnLst>
                                    <p:set>
                                      <p:cBhvr>
                                        <p:cTn id="442" dur="1" fill="hold">
                                          <p:stCondLst>
                                            <p:cond delay="0"/>
                                          </p:stCondLst>
                                        </p:cTn>
                                        <p:tgtEl>
                                          <p:spTgt spid="460">
                                            <p:txEl>
                                              <p:pRg st="5" end="5"/>
                                            </p:txEl>
                                          </p:spTgt>
                                        </p:tgtEl>
                                        <p:attrNameLst>
                                          <p:attrName>style.visibility</p:attrName>
                                        </p:attrNameLst>
                                      </p:cBhvr>
                                      <p:to>
                                        <p:strVal val="visible"/>
                                      </p:to>
                                    </p:set>
                                  </p:childTnLst>
                                </p:cTn>
                              </p:par>
                            </p:childTnLst>
                          </p:cTn>
                        </p:par>
                      </p:childTnLst>
                    </p:cTn>
                  </p:par>
                  <p:par>
                    <p:cTn id="443" fill="hold">
                      <p:stCondLst>
                        <p:cond delay="indefinite"/>
                      </p:stCondLst>
                      <p:childTnLst>
                        <p:par>
                          <p:cTn id="444" fill="hold">
                            <p:stCondLst>
                              <p:cond delay="0"/>
                            </p:stCondLst>
                            <p:childTnLst>
                              <p:par>
                                <p:cTn id="445" nodeType="clickEffect" fill="hold" presetClass="entr" presetID="1">
                                  <p:stCondLst>
                                    <p:cond delay="0"/>
                                  </p:stCondLst>
                                  <p:childTnLst>
                                    <p:set>
                                      <p:cBhvr>
                                        <p:cTn id="446" dur="1" fill="hold">
                                          <p:stCondLst>
                                            <p:cond delay="0"/>
                                          </p:stCondLst>
                                        </p:cTn>
                                        <p:tgtEl>
                                          <p:spTgt spid="460">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2"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Data Source Example: AWS AMI Lookup</a:t>
            </a:r>
            <a:endParaRPr b="0" lang="en-US" sz="2400" spc="-1" strike="noStrike">
              <a:latin typeface="Arial"/>
            </a:endParaRPr>
          </a:p>
        </p:txBody>
      </p:sp>
      <p:sp>
        <p:nvSpPr>
          <p:cNvPr id="463" name="PlaceHolder 2"/>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5DB93C4F-70B4-4870-9DF3-4096160EBC9C}"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464" name="PlaceHolder 3"/>
          <p:cNvSpPr>
            <a:spLocks noGrp="1"/>
          </p:cNvSpPr>
          <p:nvPr>
            <p:ph/>
          </p:nvPr>
        </p:nvSpPr>
        <p:spPr>
          <a:xfrm>
            <a:off x="0" y="901440"/>
            <a:ext cx="9143280" cy="4001040"/>
          </a:xfrm>
          <a:prstGeom prst="rect">
            <a:avLst/>
          </a:prstGeom>
          <a:solidFill>
            <a:srgbClr val="000000"/>
          </a:solidFill>
          <a:ln w="0">
            <a:noFill/>
          </a:ln>
        </p:spPr>
        <p:txBody>
          <a:bodyPr lIns="343080" rIns="343080" tIns="308520" bIns="308520" anchor="t">
            <a:noAutofit/>
          </a:bodyPr>
          <a:p>
            <a:pPr>
              <a:lnSpc>
                <a:spcPct val="90000"/>
              </a:lnSpc>
              <a:tabLst>
                <a:tab algn="l" pos="0"/>
              </a:tabLst>
            </a:pPr>
            <a:r>
              <a:rPr b="1" lang="en-US" sz="1800" spc="-1" strike="noStrike">
                <a:solidFill>
                  <a:srgbClr val="ff9900"/>
                </a:solidFill>
                <a:latin typeface="Courier New"/>
                <a:ea typeface="Courier New"/>
              </a:rPr>
              <a:t>data </a:t>
            </a:r>
            <a:r>
              <a:rPr b="1" lang="en-US" sz="1800" spc="-1" strike="noStrike">
                <a:solidFill>
                  <a:srgbClr val="6d9eeb"/>
                </a:solidFill>
                <a:latin typeface="Courier New"/>
                <a:ea typeface="Courier New"/>
              </a:rPr>
              <a:t>"aws_ami" "latest-ubuntu"</a:t>
            </a:r>
            <a:r>
              <a:rPr b="1" lang="en-US" sz="1800" spc="-1" strike="noStrike">
                <a:solidFill>
                  <a:srgbClr val="ff9900"/>
                </a:solidFill>
                <a:latin typeface="Courier New"/>
                <a:ea typeface="Courier New"/>
              </a:rPr>
              <a:t> </a:t>
            </a:r>
            <a:r>
              <a:rPr b="1" lang="en-US" sz="1800" spc="-1" strike="noStrike">
                <a:solidFill>
                  <a:srgbClr val="c9daf8"/>
                </a:solidFill>
                <a:latin typeface="Courier New"/>
                <a:ea typeface="Courier New"/>
              </a:rPr>
              <a:t>{</a:t>
            </a:r>
            <a:endParaRPr b="0" lang="en-US" sz="1800" spc="-1" strike="noStrike">
              <a:latin typeface="Arial"/>
            </a:endParaRPr>
          </a:p>
          <a:p>
            <a:pPr>
              <a:lnSpc>
                <a:spcPct val="90000"/>
              </a:lnSpc>
              <a:tabLst>
                <a:tab algn="l" pos="0"/>
              </a:tabLst>
            </a:pPr>
            <a:r>
              <a:rPr b="1" lang="en-US" sz="1800" spc="-1" strike="noStrike">
                <a:solidFill>
                  <a:srgbClr val="c9daf8"/>
                </a:solidFill>
                <a:latin typeface="Courier New"/>
                <a:ea typeface="Courier New"/>
              </a:rPr>
              <a:t>  </a:t>
            </a:r>
            <a:r>
              <a:rPr b="1" lang="en-US" sz="1800" spc="-1" strike="noStrike">
                <a:solidFill>
                  <a:srgbClr val="8e7cc3"/>
                </a:solidFill>
                <a:latin typeface="Courier New"/>
                <a:ea typeface="Courier New"/>
              </a:rPr>
              <a:t>most_recent</a:t>
            </a:r>
            <a:r>
              <a:rPr b="1" lang="en-US" sz="1800" spc="-1" strike="noStrike">
                <a:solidFill>
                  <a:srgbClr val="c9daf8"/>
                </a:solidFill>
                <a:latin typeface="Courier New"/>
                <a:ea typeface="Courier New"/>
              </a:rPr>
              <a:t> = </a:t>
            </a:r>
            <a:r>
              <a:rPr b="1" lang="en-US" sz="1800" spc="-1" strike="noStrike">
                <a:solidFill>
                  <a:srgbClr val="6aa84f"/>
                </a:solidFill>
                <a:latin typeface="Courier New"/>
                <a:ea typeface="Courier New"/>
              </a:rPr>
              <a:t>true</a:t>
            </a:r>
            <a:endParaRPr b="0" lang="en-US" sz="1800" spc="-1" strike="noStrike">
              <a:latin typeface="Arial"/>
            </a:endParaRPr>
          </a:p>
          <a:p>
            <a:pPr>
              <a:lnSpc>
                <a:spcPct val="90000"/>
              </a:lnSpc>
              <a:tabLst>
                <a:tab algn="l" pos="0"/>
              </a:tabLst>
            </a:pPr>
            <a:r>
              <a:rPr b="1" lang="en-US" sz="1800" spc="-1" strike="noStrike">
                <a:solidFill>
                  <a:srgbClr val="c9daf8"/>
                </a:solidFill>
                <a:latin typeface="Courier New"/>
                <a:ea typeface="Courier New"/>
              </a:rPr>
              <a:t>  </a:t>
            </a:r>
            <a:r>
              <a:rPr b="1" lang="en-US" sz="1800" spc="-1" strike="noStrike">
                <a:solidFill>
                  <a:srgbClr val="8e7cc3"/>
                </a:solidFill>
                <a:latin typeface="Courier New"/>
                <a:ea typeface="Courier New"/>
              </a:rPr>
              <a:t>owners</a:t>
            </a:r>
            <a:r>
              <a:rPr b="1" lang="en-US" sz="1800" spc="-1" strike="noStrike">
                <a:solidFill>
                  <a:srgbClr val="c9daf8"/>
                </a:solidFill>
                <a:latin typeface="Courier New"/>
                <a:ea typeface="Courier New"/>
              </a:rPr>
              <a:t> = [</a:t>
            </a:r>
            <a:r>
              <a:rPr b="1" lang="en-US" sz="1800" spc="-1" strike="noStrike">
                <a:solidFill>
                  <a:srgbClr val="6aa84f"/>
                </a:solidFill>
                <a:latin typeface="Courier New"/>
                <a:ea typeface="Courier New"/>
              </a:rPr>
              <a:t>"099720109477"</a:t>
            </a:r>
            <a:r>
              <a:rPr b="1" lang="en-US" sz="1800" spc="-1" strike="noStrike">
                <a:solidFill>
                  <a:srgbClr val="c9daf8"/>
                </a:solidFill>
                <a:latin typeface="Courier New"/>
                <a:ea typeface="Courier New"/>
              </a:rPr>
              <a:t>]</a:t>
            </a:r>
            <a:endParaRPr b="0" lang="en-US" sz="1800" spc="-1" strike="noStrike">
              <a:latin typeface="Arial"/>
            </a:endParaRPr>
          </a:p>
          <a:p>
            <a:pPr>
              <a:lnSpc>
                <a:spcPct val="90000"/>
              </a:lnSpc>
              <a:tabLst>
                <a:tab algn="l" pos="0"/>
              </a:tabLst>
            </a:pPr>
            <a:endParaRPr b="0" lang="en-US" sz="1800" spc="-1" strike="noStrike">
              <a:latin typeface="Arial"/>
            </a:endParaRPr>
          </a:p>
          <a:p>
            <a:pPr>
              <a:lnSpc>
                <a:spcPct val="90000"/>
              </a:lnSpc>
              <a:tabLst>
                <a:tab algn="l" pos="0"/>
              </a:tabLst>
            </a:pPr>
            <a:r>
              <a:rPr b="1" lang="en-US" sz="1800" spc="-1" strike="noStrike">
                <a:solidFill>
                  <a:srgbClr val="c9daf8"/>
                </a:solidFill>
                <a:latin typeface="Courier New"/>
                <a:ea typeface="Courier New"/>
              </a:rPr>
              <a:t>  </a:t>
            </a:r>
            <a:r>
              <a:rPr b="1" lang="en-US" sz="1800" spc="-1" strike="noStrike">
                <a:solidFill>
                  <a:srgbClr val="8e7cc3"/>
                </a:solidFill>
                <a:latin typeface="Courier New"/>
                <a:ea typeface="Courier New"/>
              </a:rPr>
              <a:t>filter</a:t>
            </a:r>
            <a:r>
              <a:rPr b="1" lang="en-US" sz="1800" spc="-1" strike="noStrike">
                <a:solidFill>
                  <a:srgbClr val="c9daf8"/>
                </a:solidFill>
                <a:latin typeface="Courier New"/>
                <a:ea typeface="Courier New"/>
              </a:rPr>
              <a:t> {</a:t>
            </a:r>
            <a:endParaRPr b="0" lang="en-US" sz="1800" spc="-1" strike="noStrike">
              <a:latin typeface="Arial"/>
            </a:endParaRPr>
          </a:p>
          <a:p>
            <a:pPr>
              <a:lnSpc>
                <a:spcPct val="90000"/>
              </a:lnSpc>
              <a:tabLst>
                <a:tab algn="l" pos="0"/>
              </a:tabLst>
            </a:pPr>
            <a:r>
              <a:rPr b="1" lang="en-US" sz="1800" spc="-1" strike="noStrike">
                <a:solidFill>
                  <a:srgbClr val="c9daf8"/>
                </a:solidFill>
                <a:latin typeface="Courier New"/>
                <a:ea typeface="Courier New"/>
              </a:rPr>
              <a:t>    </a:t>
            </a:r>
            <a:r>
              <a:rPr b="1" lang="en-US" sz="1800" spc="-1" strike="noStrike">
                <a:solidFill>
                  <a:srgbClr val="8e7cc3"/>
                </a:solidFill>
                <a:latin typeface="Courier New"/>
                <a:ea typeface="Courier New"/>
              </a:rPr>
              <a:t>name</a:t>
            </a:r>
            <a:r>
              <a:rPr b="1" lang="en-US" sz="1800" spc="-1" strike="noStrike">
                <a:solidFill>
                  <a:srgbClr val="c9daf8"/>
                </a:solidFill>
                <a:latin typeface="Courier New"/>
                <a:ea typeface="Courier New"/>
              </a:rPr>
              <a:t>   = </a:t>
            </a:r>
            <a:r>
              <a:rPr b="1" lang="en-US" sz="1800" spc="-1" strike="noStrike">
                <a:solidFill>
                  <a:srgbClr val="6aa84f"/>
                </a:solidFill>
                <a:latin typeface="Courier New"/>
                <a:ea typeface="Courier New"/>
              </a:rPr>
              <a:t>"name"</a:t>
            </a:r>
            <a:endParaRPr b="0" lang="en-US" sz="1800" spc="-1" strike="noStrike">
              <a:latin typeface="Arial"/>
            </a:endParaRPr>
          </a:p>
          <a:p>
            <a:pPr>
              <a:lnSpc>
                <a:spcPct val="90000"/>
              </a:lnSpc>
              <a:tabLst>
                <a:tab algn="l" pos="0"/>
              </a:tabLst>
            </a:pPr>
            <a:r>
              <a:rPr b="1" lang="en-US" sz="1800" spc="-1" strike="noStrike">
                <a:solidFill>
                  <a:srgbClr val="c9daf8"/>
                </a:solidFill>
                <a:latin typeface="Courier New"/>
                <a:ea typeface="Courier New"/>
              </a:rPr>
              <a:t>    </a:t>
            </a:r>
            <a:r>
              <a:rPr b="1" lang="en-US" sz="1800" spc="-1" strike="noStrike">
                <a:solidFill>
                  <a:srgbClr val="8e7cc3"/>
                </a:solidFill>
                <a:latin typeface="Courier New"/>
                <a:ea typeface="Courier New"/>
              </a:rPr>
              <a:t>values</a:t>
            </a:r>
            <a:r>
              <a:rPr b="1" lang="en-US" sz="1800" spc="-1" strike="noStrike">
                <a:solidFill>
                  <a:srgbClr val="c9daf8"/>
                </a:solidFill>
                <a:latin typeface="Courier New"/>
                <a:ea typeface="Courier New"/>
              </a:rPr>
              <a:t> = </a:t>
            </a:r>
            <a:r>
              <a:rPr b="1" lang="en-US" sz="1400" spc="-1" strike="noStrike">
                <a:solidFill>
                  <a:srgbClr val="c9daf8"/>
                </a:solidFill>
                <a:latin typeface="Courier New"/>
                <a:ea typeface="Courier New"/>
              </a:rPr>
              <a:t>[</a:t>
            </a:r>
            <a:r>
              <a:rPr b="1" lang="en-US" sz="1400" spc="-1" strike="noStrike">
                <a:solidFill>
                  <a:srgbClr val="6aa84f"/>
                </a:solidFill>
                <a:latin typeface="Courier New"/>
                <a:ea typeface="Courier New"/>
              </a:rPr>
              <a:t>"ubuntu/images/hvm-ssd/ubuntu-xenial-16.04-amd64-server-*"</a:t>
            </a:r>
            <a:r>
              <a:rPr b="1" lang="en-US" sz="1400" spc="-1" strike="noStrike">
                <a:solidFill>
                  <a:srgbClr val="c9daf8"/>
                </a:solidFill>
                <a:latin typeface="Courier New"/>
                <a:ea typeface="Courier New"/>
              </a:rPr>
              <a:t>]</a:t>
            </a:r>
            <a:endParaRPr b="0" lang="en-US" sz="1400" spc="-1" strike="noStrike">
              <a:latin typeface="Arial"/>
            </a:endParaRPr>
          </a:p>
          <a:p>
            <a:pPr>
              <a:lnSpc>
                <a:spcPct val="90000"/>
              </a:lnSpc>
              <a:tabLst>
                <a:tab algn="l" pos="0"/>
              </a:tabLst>
            </a:pPr>
            <a:r>
              <a:rPr b="1" lang="en-US" sz="1500" spc="-1" strike="noStrike">
                <a:solidFill>
                  <a:srgbClr val="c9daf8"/>
                </a:solidFill>
                <a:latin typeface="Courier New"/>
                <a:ea typeface="Courier New"/>
              </a:rPr>
              <a:t>  </a:t>
            </a:r>
            <a:r>
              <a:rPr b="1" lang="en-US" sz="1800" spc="-1" strike="noStrike">
                <a:solidFill>
                  <a:srgbClr val="c9daf8"/>
                </a:solidFill>
                <a:latin typeface="Courier New"/>
                <a:ea typeface="Courier New"/>
              </a:rPr>
              <a:t>}</a:t>
            </a:r>
            <a:endParaRPr b="0" lang="en-US" sz="1800" spc="-1" strike="noStrike">
              <a:latin typeface="Arial"/>
            </a:endParaRPr>
          </a:p>
          <a:p>
            <a:pPr>
              <a:lnSpc>
                <a:spcPct val="90000"/>
              </a:lnSpc>
              <a:tabLst>
                <a:tab algn="l" pos="0"/>
              </a:tabLst>
            </a:pPr>
            <a:r>
              <a:rPr b="1" lang="en-US" sz="1800" spc="-1" strike="noStrike">
                <a:solidFill>
                  <a:srgbClr val="c9daf8"/>
                </a:solidFill>
                <a:latin typeface="Courier New"/>
                <a:ea typeface="Courier New"/>
              </a:rPr>
              <a:t>  </a:t>
            </a:r>
            <a:endParaRPr b="0" lang="en-US" sz="1800" spc="-1" strike="noStrike">
              <a:latin typeface="Arial"/>
            </a:endParaRPr>
          </a:p>
          <a:p>
            <a:pPr>
              <a:lnSpc>
                <a:spcPct val="90000"/>
              </a:lnSpc>
              <a:tabLst>
                <a:tab algn="l" pos="0"/>
              </a:tabLst>
            </a:pPr>
            <a:r>
              <a:rPr b="1" lang="en-US" sz="1800" spc="-1" strike="noStrike">
                <a:solidFill>
                  <a:srgbClr val="c9daf8"/>
                </a:solidFill>
                <a:latin typeface="Courier New"/>
                <a:ea typeface="Courier New"/>
              </a:rPr>
              <a:t>  </a:t>
            </a:r>
            <a:r>
              <a:rPr b="1" lang="en-US" sz="1800" spc="-1" strike="noStrike">
                <a:solidFill>
                  <a:srgbClr val="8e7cc3"/>
                </a:solidFill>
                <a:latin typeface="Courier New"/>
                <a:ea typeface="Courier New"/>
              </a:rPr>
              <a:t>filter</a:t>
            </a:r>
            <a:r>
              <a:rPr b="1" lang="en-US" sz="1800" spc="-1" strike="noStrike">
                <a:solidFill>
                  <a:srgbClr val="c9daf8"/>
                </a:solidFill>
                <a:latin typeface="Courier New"/>
                <a:ea typeface="Courier New"/>
              </a:rPr>
              <a:t> {</a:t>
            </a:r>
            <a:endParaRPr b="0" lang="en-US" sz="1800" spc="-1" strike="noStrike">
              <a:latin typeface="Arial"/>
            </a:endParaRPr>
          </a:p>
          <a:p>
            <a:pPr>
              <a:lnSpc>
                <a:spcPct val="90000"/>
              </a:lnSpc>
              <a:tabLst>
                <a:tab algn="l" pos="0"/>
              </a:tabLst>
            </a:pPr>
            <a:r>
              <a:rPr b="1" lang="en-US" sz="1800" spc="-1" strike="noStrike">
                <a:solidFill>
                  <a:srgbClr val="c9daf8"/>
                </a:solidFill>
                <a:latin typeface="Courier New"/>
                <a:ea typeface="Courier New"/>
              </a:rPr>
              <a:t>    </a:t>
            </a:r>
            <a:r>
              <a:rPr b="1" lang="en-US" sz="1800" spc="-1" strike="noStrike">
                <a:solidFill>
                  <a:srgbClr val="8e7cc3"/>
                </a:solidFill>
                <a:latin typeface="Courier New"/>
                <a:ea typeface="Courier New"/>
              </a:rPr>
              <a:t>name</a:t>
            </a:r>
            <a:r>
              <a:rPr b="1" lang="en-US" sz="1800" spc="-1" strike="noStrike">
                <a:solidFill>
                  <a:srgbClr val="c9daf8"/>
                </a:solidFill>
                <a:latin typeface="Courier New"/>
                <a:ea typeface="Courier New"/>
              </a:rPr>
              <a:t>   = </a:t>
            </a:r>
            <a:r>
              <a:rPr b="1" lang="en-US" sz="1800" spc="-1" strike="noStrike">
                <a:solidFill>
                  <a:srgbClr val="6aa84f"/>
                </a:solidFill>
                <a:latin typeface="Courier New"/>
                <a:ea typeface="Courier New"/>
              </a:rPr>
              <a:t>"virtualization-type"</a:t>
            </a:r>
            <a:endParaRPr b="0" lang="en-US" sz="1800" spc="-1" strike="noStrike">
              <a:latin typeface="Arial"/>
            </a:endParaRPr>
          </a:p>
          <a:p>
            <a:pPr>
              <a:lnSpc>
                <a:spcPct val="90000"/>
              </a:lnSpc>
              <a:tabLst>
                <a:tab algn="l" pos="0"/>
              </a:tabLst>
            </a:pPr>
            <a:r>
              <a:rPr b="1" lang="en-US" sz="1800" spc="-1" strike="noStrike">
                <a:solidFill>
                  <a:srgbClr val="c9daf8"/>
                </a:solidFill>
                <a:latin typeface="Courier New"/>
                <a:ea typeface="Courier New"/>
              </a:rPr>
              <a:t>    </a:t>
            </a:r>
            <a:r>
              <a:rPr b="1" lang="en-US" sz="1800" spc="-1" strike="noStrike">
                <a:solidFill>
                  <a:srgbClr val="8e7cc3"/>
                </a:solidFill>
                <a:latin typeface="Courier New"/>
                <a:ea typeface="Courier New"/>
              </a:rPr>
              <a:t>values</a:t>
            </a:r>
            <a:r>
              <a:rPr b="1" lang="en-US" sz="1800" spc="-1" strike="noStrike">
                <a:solidFill>
                  <a:srgbClr val="c9daf8"/>
                </a:solidFill>
                <a:latin typeface="Courier New"/>
                <a:ea typeface="Courier New"/>
              </a:rPr>
              <a:t> = [</a:t>
            </a:r>
            <a:r>
              <a:rPr b="1" lang="en-US" sz="1800" spc="-1" strike="noStrike">
                <a:solidFill>
                  <a:srgbClr val="6aa84f"/>
                </a:solidFill>
                <a:latin typeface="Courier New"/>
                <a:ea typeface="Courier New"/>
              </a:rPr>
              <a:t>"hvm"</a:t>
            </a:r>
            <a:r>
              <a:rPr b="1" lang="en-US" sz="1800" spc="-1" strike="noStrike">
                <a:solidFill>
                  <a:srgbClr val="c9daf8"/>
                </a:solidFill>
                <a:latin typeface="Courier New"/>
                <a:ea typeface="Courier New"/>
              </a:rPr>
              <a:t>]</a:t>
            </a:r>
            <a:endParaRPr b="0" lang="en-US" sz="1800" spc="-1" strike="noStrike">
              <a:latin typeface="Arial"/>
            </a:endParaRPr>
          </a:p>
          <a:p>
            <a:pPr>
              <a:lnSpc>
                <a:spcPct val="90000"/>
              </a:lnSpc>
              <a:tabLst>
                <a:tab algn="l" pos="0"/>
              </a:tabLst>
            </a:pPr>
            <a:r>
              <a:rPr b="1" lang="en-US" sz="1800" spc="-1" strike="noStrike">
                <a:solidFill>
                  <a:srgbClr val="c9daf8"/>
                </a:solidFill>
                <a:latin typeface="Courier New"/>
                <a:ea typeface="Courier New"/>
              </a:rPr>
              <a:t>  </a:t>
            </a:r>
            <a:r>
              <a:rPr b="1" lang="en-US" sz="1800" spc="-1" strike="noStrike">
                <a:solidFill>
                  <a:srgbClr val="c9daf8"/>
                </a:solidFill>
                <a:latin typeface="Courier New"/>
                <a:ea typeface="Courier New"/>
              </a:rPr>
              <a:t>}</a:t>
            </a:r>
            <a:endParaRPr b="0" lang="en-US" sz="1800" spc="-1" strike="noStrike">
              <a:latin typeface="Arial"/>
            </a:endParaRPr>
          </a:p>
          <a:p>
            <a:pPr>
              <a:lnSpc>
                <a:spcPct val="90000"/>
              </a:lnSpc>
              <a:tabLst>
                <a:tab algn="l" pos="0"/>
              </a:tabLst>
            </a:pPr>
            <a:r>
              <a:rPr b="1" lang="en-US" sz="1800" spc="-1" strike="noStrike">
                <a:solidFill>
                  <a:srgbClr val="c9daf8"/>
                </a:solidFill>
                <a:latin typeface="Courier New"/>
                <a:ea typeface="Courier New"/>
              </a:rPr>
              <a: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5"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Provisioners</a:t>
            </a:r>
            <a:endParaRPr b="0" lang="en-US" sz="2400" spc="-1" strike="noStrike">
              <a:latin typeface="Arial"/>
            </a:endParaRPr>
          </a:p>
        </p:txBody>
      </p:sp>
      <p:sp>
        <p:nvSpPr>
          <p:cNvPr id="466" name="PlaceHolder 2"/>
          <p:cNvSpPr>
            <a:spLocks noGrp="1"/>
          </p:cNvSpPr>
          <p:nvPr>
            <p:ph/>
          </p:nvPr>
        </p:nvSpPr>
        <p:spPr>
          <a:xfrm>
            <a:off x="626760" y="1111320"/>
            <a:ext cx="7883280" cy="3509280"/>
          </a:xfrm>
          <a:prstGeom prst="rect">
            <a:avLst/>
          </a:prstGeom>
          <a:noFill/>
          <a:ln w="0">
            <a:noFill/>
          </a:ln>
        </p:spPr>
        <p:txBody>
          <a:bodyPr lIns="67680" rIns="68400" tIns="35280" bIns="34200" anchor="t">
            <a:noAutofit/>
          </a:bodyPr>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Allow you to run commands during instance provisioning that are run on create, recreate, or taint correction (explained later), but not every time </a:t>
            </a:r>
            <a:r>
              <a:rPr b="1" lang="en-US" sz="1800" spc="-1" strike="noStrike">
                <a:solidFill>
                  <a:srgbClr val="000000"/>
                </a:solidFill>
                <a:latin typeface="Consolas"/>
                <a:ea typeface="Consolas"/>
              </a:rPr>
              <a:t>terraform apply</a:t>
            </a:r>
            <a:r>
              <a:rPr b="0" lang="en-US" sz="1800" spc="-1" strike="noStrike">
                <a:solidFill>
                  <a:srgbClr val="000000"/>
                </a:solidFill>
                <a:latin typeface="Helvetica Neue Light"/>
                <a:ea typeface="Helvetica Neue Light"/>
              </a:rPr>
              <a:t> is run</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Ties custom logic to idempotent resources</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Types</a:t>
            </a:r>
            <a:endParaRPr b="0" lang="en-US" sz="1800" spc="-1" strike="noStrike">
              <a:latin typeface="Arial"/>
            </a:endParaRPr>
          </a:p>
          <a:p>
            <a:pPr lvl="1" marL="685800" indent="-27288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local</a:t>
            </a:r>
            <a:endParaRPr b="0" lang="en-US" sz="1700" spc="-1" strike="noStrike">
              <a:latin typeface="Arial"/>
            </a:endParaRPr>
          </a:p>
          <a:p>
            <a:pPr lvl="1" marL="685800" indent="-27288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remote</a:t>
            </a:r>
            <a:endParaRPr b="0" lang="en-US" sz="1700" spc="-1" strike="noStrike">
              <a:latin typeface="Arial"/>
            </a:endParaRPr>
          </a:p>
          <a:p>
            <a:pPr marL="412920">
              <a:lnSpc>
                <a:spcPct val="115000"/>
              </a:lnSpc>
              <a:tabLst>
                <a:tab algn="l" pos="0"/>
              </a:tabLst>
            </a:pPr>
            <a:endParaRPr b="0" lang="en-US" sz="1700" spc="-1" strike="noStrike">
              <a:latin typeface="Arial"/>
            </a:endParaRPr>
          </a:p>
          <a:p>
            <a:pPr marL="343080" indent="-279360">
              <a:lnSpc>
                <a:spcPct val="115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Connectors</a:t>
            </a:r>
            <a:endParaRPr b="0" lang="en-US" sz="1800" spc="-1" strike="noStrike">
              <a:latin typeface="Arial"/>
            </a:endParaRPr>
          </a:p>
          <a:p>
            <a:pPr lvl="1" marL="685800" indent="-272880">
              <a:lnSpc>
                <a:spcPct val="115000"/>
              </a:lnSpc>
              <a:buClr>
                <a:srgbClr val="000000"/>
              </a:buClr>
              <a:buFont typeface="Helvetica Neue Light"/>
              <a:buChar char="○"/>
              <a:tabLst>
                <a:tab algn="l" pos="0"/>
              </a:tabLst>
            </a:pPr>
            <a:r>
              <a:rPr b="0" lang="en-US" sz="1700" spc="-1" strike="noStrike">
                <a:solidFill>
                  <a:srgbClr val="000000"/>
                </a:solidFill>
                <a:latin typeface="Helvetica Neue Light"/>
                <a:ea typeface="Helvetica Neue Light"/>
              </a:rPr>
              <a:t>SSH</a:t>
            </a:r>
            <a:endParaRPr b="0" lang="en-US" sz="1700" spc="-1" strike="noStrike">
              <a:latin typeface="Arial"/>
            </a:endParaRPr>
          </a:p>
          <a:p>
            <a:pPr lvl="1" marL="685800" indent="-272880">
              <a:lnSpc>
                <a:spcPct val="115000"/>
              </a:lnSpc>
              <a:buClr>
                <a:srgbClr val="000000"/>
              </a:buClr>
              <a:buFont typeface="Helvetica Neue Light"/>
              <a:buChar char="○"/>
              <a:tabLst>
                <a:tab algn="l" pos="0"/>
              </a:tabLst>
            </a:pPr>
            <a:r>
              <a:rPr b="0" lang="en-US" sz="1700" spc="-1" strike="noStrike">
                <a:solidFill>
                  <a:srgbClr val="000000"/>
                </a:solidFill>
                <a:latin typeface="Helvetica Neue Light"/>
                <a:ea typeface="Helvetica Neue Light"/>
              </a:rPr>
              <a:t>WinRM</a:t>
            </a:r>
            <a:endParaRPr b="0" lang="en-US" sz="1700" spc="-1" strike="noStrike">
              <a:latin typeface="Arial"/>
            </a:endParaRPr>
          </a:p>
          <a:p>
            <a:pPr>
              <a:lnSpc>
                <a:spcPct val="90000"/>
              </a:lnSpc>
              <a:tabLst>
                <a:tab algn="l" pos="0"/>
              </a:tabLst>
            </a:pPr>
            <a:endParaRPr b="0" lang="en-US" sz="1700" spc="-1" strike="noStrike">
              <a:latin typeface="Arial"/>
            </a:endParaRPr>
          </a:p>
        </p:txBody>
      </p:sp>
      <p:sp>
        <p:nvSpPr>
          <p:cNvPr id="467"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C6D4EB5E-B203-48DD-9244-1EE7178C46F4}"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447" dur="indefinite" restart="never" nodeType="tmRoot">
          <p:childTnLst>
            <p:seq>
              <p:cTn id="448" dur="indefinite" nodeType="mainSeq">
                <p:childTnLst>
                  <p:par>
                    <p:cTn id="449" fill="hold">
                      <p:stCondLst>
                        <p:cond delay="indefinite"/>
                      </p:stCondLst>
                      <p:childTnLst>
                        <p:par>
                          <p:cTn id="450" fill="hold">
                            <p:stCondLst>
                              <p:cond delay="0"/>
                            </p:stCondLst>
                            <p:childTnLst>
                              <p:par>
                                <p:cTn id="451" nodeType="clickEffect" fill="hold" presetClass="entr" presetID="1">
                                  <p:stCondLst>
                                    <p:cond delay="0"/>
                                  </p:stCondLst>
                                  <p:childTnLst>
                                    <p:set>
                                      <p:cBhvr>
                                        <p:cTn id="452" dur="1" fill="hold">
                                          <p:stCondLst>
                                            <p:cond delay="0"/>
                                          </p:stCondLst>
                                        </p:cTn>
                                        <p:tgtEl>
                                          <p:spTgt spid="466">
                                            <p:txEl>
                                              <p:pRg st="0" end="0"/>
                                            </p:txEl>
                                          </p:spTgt>
                                        </p:tgtEl>
                                        <p:attrNameLst>
                                          <p:attrName>style.visibility</p:attrName>
                                        </p:attrNameLst>
                                      </p:cBhvr>
                                      <p:to>
                                        <p:strVal val="visible"/>
                                      </p:to>
                                    </p:set>
                                  </p:childTnLst>
                                </p:cTn>
                              </p:par>
                            </p:childTnLst>
                          </p:cTn>
                        </p:par>
                      </p:childTnLst>
                    </p:cTn>
                  </p:par>
                  <p:par>
                    <p:cTn id="453" fill="hold">
                      <p:stCondLst>
                        <p:cond delay="indefinite"/>
                      </p:stCondLst>
                      <p:childTnLst>
                        <p:par>
                          <p:cTn id="454" fill="hold">
                            <p:stCondLst>
                              <p:cond delay="0"/>
                            </p:stCondLst>
                            <p:childTnLst>
                              <p:par>
                                <p:cTn id="455" nodeType="clickEffect" fill="hold" presetClass="entr" presetID="1">
                                  <p:stCondLst>
                                    <p:cond delay="0"/>
                                  </p:stCondLst>
                                  <p:childTnLst>
                                    <p:set>
                                      <p:cBhvr>
                                        <p:cTn id="456" dur="1" fill="hold">
                                          <p:stCondLst>
                                            <p:cond delay="0"/>
                                          </p:stCondLst>
                                        </p:cTn>
                                        <p:tgtEl>
                                          <p:spTgt spid="466">
                                            <p:txEl>
                                              <p:pRg st="1" end="1"/>
                                            </p:txEl>
                                          </p:spTgt>
                                        </p:tgtEl>
                                        <p:attrNameLst>
                                          <p:attrName>style.visibility</p:attrName>
                                        </p:attrNameLst>
                                      </p:cBhvr>
                                      <p:to>
                                        <p:strVal val="visible"/>
                                      </p:to>
                                    </p:set>
                                  </p:childTnLst>
                                </p:cTn>
                              </p:par>
                            </p:childTnLst>
                          </p:cTn>
                        </p:par>
                      </p:childTnLst>
                    </p:cTn>
                  </p:par>
                  <p:par>
                    <p:cTn id="457" fill="hold">
                      <p:stCondLst>
                        <p:cond delay="indefinite"/>
                      </p:stCondLst>
                      <p:childTnLst>
                        <p:par>
                          <p:cTn id="458" fill="hold">
                            <p:stCondLst>
                              <p:cond delay="0"/>
                            </p:stCondLst>
                            <p:childTnLst>
                              <p:par>
                                <p:cTn id="459" nodeType="clickEffect" fill="hold" presetClass="entr" presetID="1">
                                  <p:stCondLst>
                                    <p:cond delay="0"/>
                                  </p:stCondLst>
                                  <p:childTnLst>
                                    <p:set>
                                      <p:cBhvr>
                                        <p:cTn id="460" dur="1" fill="hold">
                                          <p:stCondLst>
                                            <p:cond delay="0"/>
                                          </p:stCondLst>
                                        </p:cTn>
                                        <p:tgtEl>
                                          <p:spTgt spid="466">
                                            <p:txEl>
                                              <p:pRg st="2" end="2"/>
                                            </p:txEl>
                                          </p:spTgt>
                                        </p:tgtEl>
                                        <p:attrNameLst>
                                          <p:attrName>style.visibility</p:attrName>
                                        </p:attrNameLst>
                                      </p:cBhvr>
                                      <p:to>
                                        <p:strVal val="visible"/>
                                      </p:to>
                                    </p:set>
                                  </p:childTnLst>
                                </p:cTn>
                              </p:par>
                            </p:childTnLst>
                          </p:cTn>
                        </p:par>
                      </p:childTnLst>
                    </p:cTn>
                  </p:par>
                  <p:par>
                    <p:cTn id="461" fill="hold">
                      <p:stCondLst>
                        <p:cond delay="indefinite"/>
                      </p:stCondLst>
                      <p:childTnLst>
                        <p:par>
                          <p:cTn id="462" fill="hold">
                            <p:stCondLst>
                              <p:cond delay="0"/>
                            </p:stCondLst>
                            <p:childTnLst>
                              <p:par>
                                <p:cTn id="463" nodeType="clickEffect" fill="hold" presetClass="entr" presetID="1">
                                  <p:stCondLst>
                                    <p:cond delay="0"/>
                                  </p:stCondLst>
                                  <p:childTnLst>
                                    <p:set>
                                      <p:cBhvr>
                                        <p:cTn id="464" dur="1" fill="hold">
                                          <p:stCondLst>
                                            <p:cond delay="0"/>
                                          </p:stCondLst>
                                        </p:cTn>
                                        <p:tgtEl>
                                          <p:spTgt spid="466">
                                            <p:txEl>
                                              <p:pRg st="3" end="3"/>
                                            </p:txEl>
                                          </p:spTgt>
                                        </p:tgtEl>
                                        <p:attrNameLst>
                                          <p:attrName>style.visibility</p:attrName>
                                        </p:attrNameLst>
                                      </p:cBhvr>
                                      <p:to>
                                        <p:strVal val="visible"/>
                                      </p:to>
                                    </p:set>
                                  </p:childTnLst>
                                </p:cTn>
                              </p:par>
                            </p:childTnLst>
                          </p:cTn>
                        </p:par>
                      </p:childTnLst>
                    </p:cTn>
                  </p:par>
                  <p:par>
                    <p:cTn id="465" fill="hold">
                      <p:stCondLst>
                        <p:cond delay="indefinite"/>
                      </p:stCondLst>
                      <p:childTnLst>
                        <p:par>
                          <p:cTn id="466" fill="hold">
                            <p:stCondLst>
                              <p:cond delay="0"/>
                            </p:stCondLst>
                            <p:childTnLst>
                              <p:par>
                                <p:cTn id="467" nodeType="clickEffect" fill="hold" presetClass="entr" presetID="1">
                                  <p:stCondLst>
                                    <p:cond delay="0"/>
                                  </p:stCondLst>
                                  <p:childTnLst>
                                    <p:set>
                                      <p:cBhvr>
                                        <p:cTn id="468" dur="1" fill="hold">
                                          <p:stCondLst>
                                            <p:cond delay="0"/>
                                          </p:stCondLst>
                                        </p:cTn>
                                        <p:tgtEl>
                                          <p:spTgt spid="466">
                                            <p:txEl>
                                              <p:pRg st="4" end="4"/>
                                            </p:txEl>
                                          </p:spTgt>
                                        </p:tgtEl>
                                        <p:attrNameLst>
                                          <p:attrName>style.visibility</p:attrName>
                                        </p:attrNameLst>
                                      </p:cBhvr>
                                      <p:to>
                                        <p:strVal val="visible"/>
                                      </p:to>
                                    </p:set>
                                  </p:childTnLst>
                                </p:cTn>
                              </p:par>
                            </p:childTnLst>
                          </p:cTn>
                        </p:par>
                      </p:childTnLst>
                    </p:cTn>
                  </p:par>
                  <p:par>
                    <p:cTn id="469" fill="hold">
                      <p:stCondLst>
                        <p:cond delay="indefinite"/>
                      </p:stCondLst>
                      <p:childTnLst>
                        <p:par>
                          <p:cTn id="470" fill="hold">
                            <p:stCondLst>
                              <p:cond delay="0"/>
                            </p:stCondLst>
                            <p:childTnLst>
                              <p:par>
                                <p:cTn id="471" nodeType="clickEffect" fill="hold" presetClass="entr" presetID="1">
                                  <p:stCondLst>
                                    <p:cond delay="0"/>
                                  </p:stCondLst>
                                  <p:childTnLst>
                                    <p:set>
                                      <p:cBhvr>
                                        <p:cTn id="472" dur="1" fill="hold">
                                          <p:stCondLst>
                                            <p:cond delay="0"/>
                                          </p:stCondLst>
                                        </p:cTn>
                                        <p:tgtEl>
                                          <p:spTgt spid="466">
                                            <p:txEl>
                                              <p:pRg st="6" end="6"/>
                                            </p:txEl>
                                          </p:spTgt>
                                        </p:tgtEl>
                                        <p:attrNameLst>
                                          <p:attrName>style.visibility</p:attrName>
                                        </p:attrNameLst>
                                      </p:cBhvr>
                                      <p:to>
                                        <p:strVal val="visible"/>
                                      </p:to>
                                    </p:set>
                                  </p:childTnLst>
                                </p:cTn>
                              </p:par>
                            </p:childTnLst>
                          </p:cTn>
                        </p:par>
                      </p:childTnLst>
                    </p:cTn>
                  </p:par>
                  <p:par>
                    <p:cTn id="473" fill="hold">
                      <p:stCondLst>
                        <p:cond delay="indefinite"/>
                      </p:stCondLst>
                      <p:childTnLst>
                        <p:par>
                          <p:cTn id="474" fill="hold">
                            <p:stCondLst>
                              <p:cond delay="0"/>
                            </p:stCondLst>
                            <p:childTnLst>
                              <p:par>
                                <p:cTn id="475" nodeType="clickEffect" fill="hold" presetClass="entr" presetID="1">
                                  <p:stCondLst>
                                    <p:cond delay="0"/>
                                  </p:stCondLst>
                                  <p:childTnLst>
                                    <p:set>
                                      <p:cBhvr>
                                        <p:cTn id="476" dur="1" fill="hold">
                                          <p:stCondLst>
                                            <p:cond delay="0"/>
                                          </p:stCondLst>
                                        </p:cTn>
                                        <p:tgtEl>
                                          <p:spTgt spid="466">
                                            <p:txEl>
                                              <p:pRg st="7" end="7"/>
                                            </p:txEl>
                                          </p:spTgt>
                                        </p:tgtEl>
                                        <p:attrNameLst>
                                          <p:attrName>style.visibility</p:attrName>
                                        </p:attrNameLst>
                                      </p:cBhvr>
                                      <p:to>
                                        <p:strVal val="visible"/>
                                      </p:to>
                                    </p:set>
                                  </p:childTnLst>
                                </p:cTn>
                              </p:par>
                            </p:childTnLst>
                          </p:cTn>
                        </p:par>
                      </p:childTnLst>
                    </p:cTn>
                  </p:par>
                  <p:par>
                    <p:cTn id="477" fill="hold">
                      <p:stCondLst>
                        <p:cond delay="indefinite"/>
                      </p:stCondLst>
                      <p:childTnLst>
                        <p:par>
                          <p:cTn id="478" fill="hold">
                            <p:stCondLst>
                              <p:cond delay="0"/>
                            </p:stCondLst>
                            <p:childTnLst>
                              <p:par>
                                <p:cTn id="479" nodeType="clickEffect" fill="hold" presetClass="entr" presetID="1">
                                  <p:stCondLst>
                                    <p:cond delay="0"/>
                                  </p:stCondLst>
                                  <p:childTnLst>
                                    <p:set>
                                      <p:cBhvr>
                                        <p:cTn id="480" dur="1" fill="hold">
                                          <p:stCondLst>
                                            <p:cond delay="0"/>
                                          </p:stCondLst>
                                        </p:cTn>
                                        <p:tgtEl>
                                          <p:spTgt spid="466">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8"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Provisioner Example: </a:t>
            </a:r>
            <a:r>
              <a:rPr b="1" lang="en-US" sz="2400" spc="-1" strike="noStrike">
                <a:solidFill>
                  <a:srgbClr val="233445"/>
                </a:solidFill>
                <a:latin typeface="Consolas"/>
                <a:ea typeface="Consolas"/>
              </a:rPr>
              <a:t>local-exec</a:t>
            </a:r>
            <a:endParaRPr b="0" lang="en-US" sz="2400" spc="-1" strike="noStrike">
              <a:latin typeface="Arial"/>
            </a:endParaRPr>
          </a:p>
        </p:txBody>
      </p:sp>
      <p:sp>
        <p:nvSpPr>
          <p:cNvPr id="469" name="PlaceHolder 2"/>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EF58CE09-EFB9-40AA-B2C6-E8778A95AF7A}"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470" name="PlaceHolder 3"/>
          <p:cNvSpPr>
            <a:spLocks noGrp="1"/>
          </p:cNvSpPr>
          <p:nvPr>
            <p:ph/>
          </p:nvPr>
        </p:nvSpPr>
        <p:spPr>
          <a:xfrm>
            <a:off x="0" y="924120"/>
            <a:ext cx="9143280" cy="3978360"/>
          </a:xfrm>
          <a:prstGeom prst="rect">
            <a:avLst/>
          </a:prstGeom>
          <a:solidFill>
            <a:srgbClr val="000000"/>
          </a:solidFill>
          <a:ln w="0">
            <a:noFill/>
          </a:ln>
        </p:spPr>
        <p:txBody>
          <a:bodyPr lIns="343080" rIns="343080" tIns="308520" bIns="308520" anchor="t">
            <a:noAutofit/>
          </a:bodyPr>
          <a:p>
            <a:pPr>
              <a:lnSpc>
                <a:spcPct val="90000"/>
              </a:lnSpc>
              <a:tabLst>
                <a:tab algn="l" pos="0"/>
              </a:tabLst>
            </a:pPr>
            <a:r>
              <a:rPr b="1" lang="en-US" sz="2000" spc="-1" strike="noStrike">
                <a:solidFill>
                  <a:srgbClr val="ff9900"/>
                </a:solidFill>
                <a:latin typeface="Courier New"/>
                <a:ea typeface="Courier New"/>
              </a:rPr>
              <a:t>resource</a:t>
            </a:r>
            <a:r>
              <a:rPr b="1" lang="en-US" sz="2000" spc="-1" strike="noStrike">
                <a:solidFill>
                  <a:srgbClr val="ffffff"/>
                </a:solidFill>
                <a:latin typeface="Courier New"/>
                <a:ea typeface="Courier New"/>
              </a:rPr>
              <a:t> </a:t>
            </a:r>
            <a:r>
              <a:rPr b="1" lang="en-US" sz="2000" spc="-1" strike="noStrike">
                <a:solidFill>
                  <a:srgbClr val="6fa8dc"/>
                </a:solidFill>
                <a:latin typeface="Courier New"/>
                <a:ea typeface="Courier New"/>
              </a:rPr>
              <a:t>“aws_instance” “web”</a:t>
            </a:r>
            <a:r>
              <a:rPr b="1" lang="en-US" sz="2000" spc="-1" strike="noStrike">
                <a:solidFill>
                  <a:srgbClr val="ffffff"/>
                </a:solidFill>
                <a:latin typeface="Courier New"/>
                <a:ea typeface="Courier New"/>
              </a:rPr>
              <a:t> </a:t>
            </a:r>
            <a:r>
              <a:rPr b="1" lang="en-US" sz="2000" spc="-1" strike="noStrike">
                <a:solidFill>
                  <a:srgbClr val="c9daf8"/>
                </a:solidFill>
                <a:latin typeface="Courier New"/>
                <a:ea typeface="Courier New"/>
              </a:rPr>
              <a:t>{</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8e7cc3"/>
                </a:solidFill>
                <a:latin typeface="Courier New"/>
                <a:ea typeface="Courier New"/>
              </a:rPr>
              <a:t>ami</a:t>
            </a:r>
            <a:r>
              <a:rPr b="1" lang="en-US" sz="2000" spc="-1" strike="noStrike">
                <a:solidFill>
                  <a:srgbClr val="c9daf8"/>
                </a:solidFill>
                <a:latin typeface="Courier New"/>
                <a:ea typeface="Courier New"/>
              </a:rPr>
              <a:t>           = </a:t>
            </a:r>
            <a:r>
              <a:rPr b="1" lang="en-US" sz="2000" spc="-1" strike="noStrike">
                <a:solidFill>
                  <a:srgbClr val="6aa84f"/>
                </a:solidFill>
                <a:latin typeface="Courier New"/>
                <a:ea typeface="Courier New"/>
              </a:rPr>
              <a:t>“ami-19827362728”</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8e7cc3"/>
                </a:solidFill>
                <a:latin typeface="Courier New"/>
                <a:ea typeface="Courier New"/>
              </a:rPr>
              <a:t>instance_type</a:t>
            </a:r>
            <a:r>
              <a:rPr b="1" lang="en-US" sz="2000" spc="-1" strike="noStrike">
                <a:solidFill>
                  <a:srgbClr val="c9daf8"/>
                </a:solidFill>
                <a:latin typeface="Courier New"/>
                <a:ea typeface="Courier New"/>
              </a:rPr>
              <a:t> = </a:t>
            </a:r>
            <a:r>
              <a:rPr b="1" lang="en-US" sz="2000" spc="-1" strike="noStrike">
                <a:solidFill>
                  <a:srgbClr val="6aa84f"/>
                </a:solidFill>
                <a:latin typeface="Courier New"/>
                <a:ea typeface="Courier New"/>
              </a:rPr>
              <a:t>“t2.micro”</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8e7cc3"/>
                </a:solidFill>
                <a:latin typeface="Courier New"/>
                <a:ea typeface="Courier New"/>
              </a:rPr>
              <a:t>tags</a:t>
            </a:r>
            <a:r>
              <a:rPr b="1" lang="en-US" sz="2000" spc="-1" strike="noStrike">
                <a:solidFill>
                  <a:srgbClr val="c9daf8"/>
                </a:solidFill>
                <a:latin typeface="Courier New"/>
                <a:ea typeface="Courier New"/>
              </a:rPr>
              <a:t> {</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8e7cc3"/>
                </a:solidFill>
                <a:latin typeface="Courier New"/>
                <a:ea typeface="Courier New"/>
              </a:rPr>
              <a:t>Name</a:t>
            </a:r>
            <a:r>
              <a:rPr b="1" lang="en-US" sz="2000" spc="-1" strike="noStrike">
                <a:solidFill>
                  <a:srgbClr val="c9daf8"/>
                </a:solidFill>
                <a:latin typeface="Courier New"/>
                <a:ea typeface="Courier New"/>
              </a:rPr>
              <a:t> = </a:t>
            </a:r>
            <a:r>
              <a:rPr b="1" lang="en-US" sz="2000" spc="-1" strike="noStrike">
                <a:solidFill>
                  <a:srgbClr val="6aa84f"/>
                </a:solidFill>
                <a:latin typeface="Courier New"/>
                <a:ea typeface="Courier New"/>
              </a:rPr>
              <a:t>“my-first-instance”</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c9daf8"/>
                </a:solidFill>
                <a:latin typeface="Courier New"/>
                <a:ea typeface="Courier New"/>
              </a:rPr>
              <a:t>}</a:t>
            </a:r>
            <a:endParaRPr b="0" lang="en-US" sz="2000" spc="-1" strike="noStrike">
              <a:latin typeface="Arial"/>
            </a:endParaRPr>
          </a:p>
          <a:p>
            <a:pPr>
              <a:lnSpc>
                <a:spcPct val="90000"/>
              </a:lnSpc>
              <a:tabLst>
                <a:tab algn="l" pos="0"/>
              </a:tabLst>
            </a:pP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ff9900"/>
                </a:solidFill>
                <a:latin typeface="Courier New"/>
                <a:ea typeface="Courier New"/>
              </a:rPr>
              <a:t>provisioner</a:t>
            </a:r>
            <a:r>
              <a:rPr b="1" lang="en-US" sz="2000" spc="-1" strike="noStrike">
                <a:solidFill>
                  <a:srgbClr val="ffffff"/>
                </a:solidFill>
                <a:latin typeface="Courier New"/>
                <a:ea typeface="Courier New"/>
              </a:rPr>
              <a:t> </a:t>
            </a:r>
            <a:r>
              <a:rPr b="1" lang="en-US" sz="2000" spc="-1" strike="noStrike">
                <a:solidFill>
                  <a:srgbClr val="6fa8dc"/>
                </a:solidFill>
                <a:latin typeface="Courier New"/>
                <a:ea typeface="Courier New"/>
              </a:rPr>
              <a:t>“local-exec”</a:t>
            </a:r>
            <a:r>
              <a:rPr b="1" lang="en-US" sz="2000" spc="-1" strike="noStrike">
                <a:solidFill>
                  <a:srgbClr val="ffffff"/>
                </a:solidFill>
                <a:latin typeface="Courier New"/>
                <a:ea typeface="Courier New"/>
              </a:rPr>
              <a:t> </a:t>
            </a:r>
            <a:r>
              <a:rPr b="1" lang="en-US" sz="2000" spc="-1" strike="noStrike">
                <a:solidFill>
                  <a:srgbClr val="c9daf8"/>
                </a:solidFill>
                <a:latin typeface="Courier New"/>
                <a:ea typeface="Courier New"/>
              </a:rPr>
              <a:t>{</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8e7cc3"/>
                </a:solidFill>
                <a:latin typeface="Courier New"/>
                <a:ea typeface="Courier New"/>
              </a:rPr>
              <a:t>command</a:t>
            </a:r>
            <a:r>
              <a:rPr b="1" lang="en-US" sz="2000" spc="-1" strike="noStrike">
                <a:solidFill>
                  <a:srgbClr val="c9daf8"/>
                </a:solidFill>
                <a:latin typeface="Courier New"/>
                <a:ea typeface="Courier New"/>
              </a:rPr>
              <a:t> = </a:t>
            </a:r>
            <a:r>
              <a:rPr b="1" lang="en-US" sz="2000" spc="-1" strike="noStrike">
                <a:solidFill>
                  <a:srgbClr val="6aa84f"/>
                </a:solidFill>
                <a:latin typeface="Courier New"/>
                <a:ea typeface="Courier New"/>
              </a:rPr>
              <a:t>“echo ‘created instance’”</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c9daf8"/>
                </a:solidFill>
                <a:latin typeface="Courier New"/>
                <a:ea typeface="Courier New"/>
              </a:rPr>
              <a:t>}</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PlaceHolder 1"/>
          <p:cNvSpPr>
            <a:spLocks noGrp="1"/>
          </p:cNvSpPr>
          <p:nvPr>
            <p:ph type="title"/>
          </p:nvPr>
        </p:nvSpPr>
        <p:spPr>
          <a:xfrm>
            <a:off x="714240" y="243000"/>
            <a:ext cx="8423280" cy="680400"/>
          </a:xfrm>
          <a:prstGeom prst="rect">
            <a:avLst/>
          </a:prstGeom>
          <a:noFill/>
          <a:ln w="0">
            <a:noFill/>
          </a:ln>
        </p:spPr>
        <p:txBody>
          <a:bodyPr lIns="68400" rIns="68400" tIns="34200" bIns="34200" anchor="ctr">
            <a:noAutofit/>
          </a:bodyPr>
          <a:p>
            <a:pPr>
              <a:lnSpc>
                <a:spcPct val="90000"/>
              </a:lnSpc>
              <a:tabLst>
                <a:tab algn="l" pos="0"/>
              </a:tabLst>
            </a:pPr>
            <a:r>
              <a:rPr b="0" lang="en-US" sz="2400" spc="-1" strike="noStrike">
                <a:solidFill>
                  <a:srgbClr val="233445"/>
                </a:solidFill>
                <a:latin typeface="Helvetica Neue Light"/>
                <a:ea typeface="Helvetica Neue Light"/>
              </a:rPr>
              <a:t>Technologies we cover</a:t>
            </a:r>
            <a:endParaRPr b="0" lang="en-US" sz="2400" spc="-1" strike="noStrike">
              <a:latin typeface="Arial"/>
            </a:endParaRPr>
          </a:p>
        </p:txBody>
      </p:sp>
      <p:sp>
        <p:nvSpPr>
          <p:cNvPr id="325" name="PlaceHolder 2"/>
          <p:cNvSpPr>
            <a:spLocks noGrp="1"/>
          </p:cNvSpPr>
          <p:nvPr>
            <p:ph type="sldNum"/>
          </p:nvPr>
        </p:nvSpPr>
        <p:spPr>
          <a:xfrm>
            <a:off x="8505000" y="4902840"/>
            <a:ext cx="624960" cy="223200"/>
          </a:xfrm>
          <a:prstGeom prst="rect">
            <a:avLst/>
          </a:prstGeom>
          <a:noFill/>
          <a:ln w="0">
            <a:noFill/>
          </a:ln>
        </p:spPr>
        <p:txBody>
          <a:bodyPr lIns="68400" rIns="68400" tIns="34200" bIns="34200" anchor="ctr">
            <a:noAutofit/>
          </a:bodyPr>
          <a:p>
            <a:pPr algn="ctr">
              <a:lnSpc>
                <a:spcPct val="100000"/>
              </a:lnSpc>
              <a:tabLst>
                <a:tab algn="l" pos="0"/>
              </a:tabLst>
            </a:pPr>
            <a:fld id="{1D074F55-3E64-4692-B69D-C21D05487FB9}"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pic>
        <p:nvPicPr>
          <p:cNvPr id="326" name="Google Shape;92;p18" descr=""/>
          <p:cNvPicPr/>
          <p:nvPr/>
        </p:nvPicPr>
        <p:blipFill>
          <a:blip r:embed="rId1"/>
          <a:srcRect l="0" t="13478" r="0" b="0"/>
          <a:stretch/>
        </p:blipFill>
        <p:spPr>
          <a:xfrm>
            <a:off x="765360" y="924120"/>
            <a:ext cx="7612920" cy="3912120"/>
          </a:xfrm>
          <a:prstGeom prst="rect">
            <a:avLst/>
          </a:prstGeom>
          <a:ln w="0">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1"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Provisioner Example: </a:t>
            </a:r>
            <a:r>
              <a:rPr b="1" lang="en-US" sz="2400" spc="-1" strike="noStrike">
                <a:solidFill>
                  <a:srgbClr val="233445"/>
                </a:solidFill>
                <a:latin typeface="Consolas"/>
                <a:ea typeface="Consolas"/>
              </a:rPr>
              <a:t>remote-exec</a:t>
            </a:r>
            <a:endParaRPr b="0" lang="en-US" sz="2400" spc="-1" strike="noStrike">
              <a:latin typeface="Arial"/>
            </a:endParaRPr>
          </a:p>
        </p:txBody>
      </p:sp>
      <p:sp>
        <p:nvSpPr>
          <p:cNvPr id="472" name="PlaceHolder 2"/>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1B5202BA-76D6-4020-AC2E-F2EC468512F4}"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473" name="PlaceHolder 3"/>
          <p:cNvSpPr>
            <a:spLocks noGrp="1"/>
          </p:cNvSpPr>
          <p:nvPr>
            <p:ph/>
          </p:nvPr>
        </p:nvSpPr>
        <p:spPr>
          <a:xfrm>
            <a:off x="0" y="924120"/>
            <a:ext cx="9143280" cy="3978360"/>
          </a:xfrm>
          <a:prstGeom prst="rect">
            <a:avLst/>
          </a:prstGeom>
          <a:solidFill>
            <a:srgbClr val="000000"/>
          </a:solidFill>
          <a:ln w="0">
            <a:noFill/>
          </a:ln>
        </p:spPr>
        <p:txBody>
          <a:bodyPr lIns="343080" rIns="343080" tIns="308520" bIns="308520" anchor="t">
            <a:noAutofit/>
          </a:bodyPr>
          <a:p>
            <a:pPr>
              <a:lnSpc>
                <a:spcPct val="90000"/>
              </a:lnSpc>
              <a:tabLst>
                <a:tab algn="l" pos="0"/>
              </a:tabLst>
            </a:pPr>
            <a:r>
              <a:rPr b="1" lang="en-US" sz="1700" spc="-1" strike="noStrike">
                <a:solidFill>
                  <a:srgbClr val="ff9900"/>
                </a:solidFill>
                <a:latin typeface="Courier New"/>
                <a:ea typeface="Courier New"/>
              </a:rPr>
              <a:t>resource</a:t>
            </a:r>
            <a:r>
              <a:rPr b="1" lang="en-US" sz="1700" spc="-1" strike="noStrike">
                <a:solidFill>
                  <a:srgbClr val="ffffff"/>
                </a:solidFill>
                <a:latin typeface="Courier New"/>
                <a:ea typeface="Courier New"/>
              </a:rPr>
              <a:t> </a:t>
            </a:r>
            <a:r>
              <a:rPr b="1" lang="en-US" sz="1700" spc="-1" strike="noStrike">
                <a:solidFill>
                  <a:srgbClr val="6fa8dc"/>
                </a:solidFill>
                <a:latin typeface="Courier New"/>
                <a:ea typeface="Courier New"/>
              </a:rPr>
              <a:t>“aws_instance” “web”</a:t>
            </a:r>
            <a:r>
              <a:rPr b="1" lang="en-US" sz="1700" spc="-1" strike="noStrike">
                <a:solidFill>
                  <a:srgbClr val="ffffff"/>
                </a:solidFill>
                <a:latin typeface="Courier New"/>
                <a:ea typeface="Courier New"/>
              </a:rPr>
              <a:t> </a:t>
            </a:r>
            <a:r>
              <a:rPr b="1" lang="en-US" sz="1700" spc="-1" strike="noStrike">
                <a:solidFill>
                  <a:srgbClr val="c9daf8"/>
                </a:solidFill>
                <a:latin typeface="Courier New"/>
                <a:ea typeface="Courier New"/>
              </a:rPr>
              <a:t>{</a:t>
            </a:r>
            <a:endParaRPr b="0" lang="en-US" sz="1700" spc="-1" strike="noStrike">
              <a:latin typeface="Arial"/>
            </a:endParaRPr>
          </a:p>
          <a:p>
            <a:pPr>
              <a:lnSpc>
                <a:spcPct val="90000"/>
              </a:lnSpc>
              <a:tabLst>
                <a:tab algn="l" pos="0"/>
              </a:tabLst>
            </a:pPr>
            <a:r>
              <a:rPr b="1" lang="en-US" sz="1700" spc="-1" strike="noStrike">
                <a:solidFill>
                  <a:srgbClr val="c9daf8"/>
                </a:solidFill>
                <a:latin typeface="Courier New"/>
                <a:ea typeface="Courier New"/>
              </a:rPr>
              <a:t>  </a:t>
            </a:r>
            <a:r>
              <a:rPr b="1" lang="en-US" sz="1700" spc="-1" strike="noStrike">
                <a:solidFill>
                  <a:srgbClr val="8e7cc3"/>
                </a:solidFill>
                <a:latin typeface="Courier New"/>
                <a:ea typeface="Courier New"/>
              </a:rPr>
              <a:t>...</a:t>
            </a:r>
            <a:endParaRPr b="0" lang="en-US" sz="1700" spc="-1" strike="noStrike">
              <a:latin typeface="Arial"/>
            </a:endParaRPr>
          </a:p>
          <a:p>
            <a:pPr>
              <a:lnSpc>
                <a:spcPct val="90000"/>
              </a:lnSpc>
              <a:tabLst>
                <a:tab algn="l" pos="0"/>
              </a:tabLst>
            </a:pPr>
            <a:endParaRPr b="0" lang="en-US" sz="1700" spc="-1" strike="noStrike">
              <a:latin typeface="Arial"/>
            </a:endParaRPr>
          </a:p>
          <a:p>
            <a:pPr>
              <a:lnSpc>
                <a:spcPct val="90000"/>
              </a:lnSpc>
              <a:tabLst>
                <a:tab algn="l" pos="0"/>
              </a:tabLst>
            </a:pPr>
            <a:r>
              <a:rPr b="1" lang="en-US" sz="1700" spc="-1" strike="noStrike">
                <a:solidFill>
                  <a:srgbClr val="c9daf8"/>
                </a:solidFill>
                <a:latin typeface="Courier New"/>
                <a:ea typeface="Courier New"/>
              </a:rPr>
              <a:t>  </a:t>
            </a:r>
            <a:r>
              <a:rPr b="1" lang="en-US" sz="1700" spc="-1" strike="noStrike">
                <a:solidFill>
                  <a:srgbClr val="ff9900"/>
                </a:solidFill>
                <a:latin typeface="Courier New"/>
                <a:ea typeface="Courier New"/>
              </a:rPr>
              <a:t>provisioner</a:t>
            </a:r>
            <a:r>
              <a:rPr b="1" lang="en-US" sz="1700" spc="-1" strike="noStrike">
                <a:solidFill>
                  <a:srgbClr val="ffffff"/>
                </a:solidFill>
                <a:latin typeface="Courier New"/>
                <a:ea typeface="Courier New"/>
              </a:rPr>
              <a:t> </a:t>
            </a:r>
            <a:r>
              <a:rPr b="1" lang="en-US" sz="1700" spc="-1" strike="noStrike">
                <a:solidFill>
                  <a:srgbClr val="6fa8dc"/>
                </a:solidFill>
                <a:latin typeface="Courier New"/>
                <a:ea typeface="Courier New"/>
              </a:rPr>
              <a:t>“remote-exec”</a:t>
            </a:r>
            <a:r>
              <a:rPr b="1" lang="en-US" sz="1700" spc="-1" strike="noStrike">
                <a:solidFill>
                  <a:srgbClr val="ffffff"/>
                </a:solidFill>
                <a:latin typeface="Courier New"/>
                <a:ea typeface="Courier New"/>
              </a:rPr>
              <a:t> </a:t>
            </a:r>
            <a:r>
              <a:rPr b="1" lang="en-US" sz="1700" spc="-1" strike="noStrike">
                <a:solidFill>
                  <a:srgbClr val="c9daf8"/>
                </a:solidFill>
                <a:latin typeface="Courier New"/>
                <a:ea typeface="Courier New"/>
              </a:rPr>
              <a:t>{</a:t>
            </a:r>
            <a:endParaRPr b="0" lang="en-US" sz="1700" spc="-1" strike="noStrike">
              <a:latin typeface="Arial"/>
            </a:endParaRPr>
          </a:p>
          <a:p>
            <a:pPr>
              <a:lnSpc>
                <a:spcPct val="90000"/>
              </a:lnSpc>
              <a:tabLst>
                <a:tab algn="l" pos="0"/>
              </a:tabLst>
            </a:pPr>
            <a:r>
              <a:rPr b="1" lang="en-US" sz="1700" spc="-1" strike="noStrike">
                <a:solidFill>
                  <a:srgbClr val="c9daf8"/>
                </a:solidFill>
                <a:latin typeface="Courier New"/>
                <a:ea typeface="Courier New"/>
              </a:rPr>
              <a:t>    </a:t>
            </a:r>
            <a:r>
              <a:rPr b="1" lang="en-US" sz="1700" spc="-1" strike="noStrike">
                <a:solidFill>
                  <a:srgbClr val="8e7cc3"/>
                </a:solidFill>
                <a:latin typeface="Courier New"/>
                <a:ea typeface="Courier New"/>
              </a:rPr>
              <a:t>inline</a:t>
            </a:r>
            <a:r>
              <a:rPr b="1" lang="en-US" sz="1700" spc="-1" strike="noStrike">
                <a:solidFill>
                  <a:srgbClr val="c9daf8"/>
                </a:solidFill>
                <a:latin typeface="Courier New"/>
                <a:ea typeface="Courier New"/>
              </a:rPr>
              <a:t> =</a:t>
            </a:r>
            <a:r>
              <a:rPr b="1" lang="en-US" sz="1700" spc="-1" strike="noStrike">
                <a:solidFill>
                  <a:srgbClr val="6aa84f"/>
                </a:solidFill>
                <a:latin typeface="Courier New"/>
                <a:ea typeface="Courier New"/>
              </a:rPr>
              <a:t> </a:t>
            </a:r>
            <a:r>
              <a:rPr b="1" lang="en-US" sz="1800" spc="-1" strike="noStrike">
                <a:solidFill>
                  <a:srgbClr val="6aa84f"/>
                </a:solidFill>
                <a:latin typeface="Courier New"/>
                <a:ea typeface="Courier New"/>
              </a:rPr>
              <a:t>[</a:t>
            </a:r>
            <a:endParaRPr b="0" lang="en-US" sz="1800" spc="-1" strike="noStrike">
              <a:latin typeface="Arial"/>
            </a:endParaRPr>
          </a:p>
          <a:p>
            <a:pPr>
              <a:lnSpc>
                <a:spcPct val="90000"/>
              </a:lnSpc>
              <a:tabLst>
                <a:tab algn="l" pos="0"/>
              </a:tabLst>
            </a:pPr>
            <a:r>
              <a:rPr b="1" lang="en-US" sz="1800" spc="-1" strike="noStrike">
                <a:solidFill>
                  <a:srgbClr val="6aa84f"/>
                </a:solidFill>
                <a:latin typeface="Courier New"/>
                <a:ea typeface="Courier New"/>
              </a:rPr>
              <a:t>"sudo sed -i</a:t>
            </a:r>
            <a:endParaRPr b="0" lang="en-US" sz="1800" spc="-1" strike="noStrike">
              <a:latin typeface="Arial"/>
            </a:endParaRPr>
          </a:p>
          <a:p>
            <a:pPr marL="457200">
              <a:lnSpc>
                <a:spcPct val="90000"/>
              </a:lnSpc>
              <a:tabLst>
                <a:tab algn="l" pos="0"/>
              </a:tabLst>
            </a:pPr>
            <a:r>
              <a:rPr b="1" lang="en-US" sz="1800" spc="-1" strike="noStrike">
                <a:solidFill>
                  <a:srgbClr val="6aa84f"/>
                </a:solidFill>
                <a:latin typeface="Courier New"/>
                <a:ea typeface="Courier New"/>
              </a:rPr>
              <a:t>'s/^PasswordAuthentication.*/PasswordAuthentication yes/'    /etc/ssh/sshd_config",</a:t>
            </a:r>
            <a:endParaRPr b="0" lang="en-US" sz="1800" spc="-1" strike="noStrike">
              <a:latin typeface="Arial"/>
            </a:endParaRPr>
          </a:p>
          <a:p>
            <a:pPr marL="457200">
              <a:lnSpc>
                <a:spcPct val="90000"/>
              </a:lnSpc>
              <a:tabLst>
                <a:tab algn="l" pos="0"/>
              </a:tabLst>
            </a:pPr>
            <a:r>
              <a:rPr b="1" lang="en-US" sz="1800" spc="-1" strike="noStrike">
                <a:solidFill>
                  <a:srgbClr val="6aa84f"/>
                </a:solidFill>
                <a:latin typeface="Courier New"/>
                <a:ea typeface="Courier New"/>
              </a:rPr>
              <a:t>"sudo service sshd restart",</a:t>
            </a:r>
            <a:endParaRPr b="0" lang="en-US" sz="1800" spc="-1" strike="noStrike">
              <a:latin typeface="Arial"/>
            </a:endParaRPr>
          </a:p>
          <a:p>
            <a:pPr marL="457200">
              <a:lnSpc>
                <a:spcPct val="90000"/>
              </a:lnSpc>
              <a:tabLst>
                <a:tab algn="l" pos="0"/>
              </a:tabLst>
            </a:pPr>
            <a:r>
              <a:rPr b="1" lang="en-US" sz="1800" spc="-1" strike="noStrike">
                <a:solidFill>
                  <a:srgbClr val="6aa84f"/>
                </a:solidFill>
                <a:latin typeface="Courier New"/>
                <a:ea typeface="Courier New"/>
              </a:rPr>
              <a:t>"wget https://repo.anaconda.com/Anaconda3-Linux-x86_64.sh",</a:t>
            </a:r>
            <a:endParaRPr b="0" lang="en-US" sz="1800" spc="-1" strike="noStrike">
              <a:latin typeface="Arial"/>
            </a:endParaRPr>
          </a:p>
          <a:p>
            <a:pPr marL="457200">
              <a:lnSpc>
                <a:spcPct val="90000"/>
              </a:lnSpc>
              <a:tabLst>
                <a:tab algn="l" pos="0"/>
              </a:tabLst>
            </a:pPr>
            <a:r>
              <a:rPr b="1" lang="en-US" sz="1800" spc="-1" strike="noStrike">
                <a:solidFill>
                  <a:srgbClr val="6aa84f"/>
                </a:solidFill>
                <a:latin typeface="Courier New"/>
                <a:ea typeface="Courier New"/>
              </a:rPr>
              <a:t>"sh Anaconda3-Linux-x86_64.sh -b"</a:t>
            </a:r>
            <a:endParaRPr b="0" lang="en-US" sz="1800" spc="-1" strike="noStrike">
              <a:latin typeface="Arial"/>
            </a:endParaRPr>
          </a:p>
          <a:p>
            <a:pPr marL="457200">
              <a:lnSpc>
                <a:spcPct val="90000"/>
              </a:lnSpc>
              <a:tabLst>
                <a:tab algn="l" pos="0"/>
              </a:tabLst>
            </a:pPr>
            <a:r>
              <a:rPr b="1" lang="en-US" sz="1800" spc="-1" strike="noStrike">
                <a:solidFill>
                  <a:srgbClr val="6aa84f"/>
                </a:solidFill>
                <a:latin typeface="Courier New"/>
                <a:ea typeface="Courier New"/>
              </a:rPr>
              <a:t> </a:t>
            </a:r>
            <a:r>
              <a:rPr b="1" lang="en-US" sz="1800" spc="-1" strike="noStrike">
                <a:solidFill>
                  <a:srgbClr val="6aa84f"/>
                </a:solidFill>
                <a:latin typeface="Courier New"/>
                <a:ea typeface="Courier New"/>
              </a:rPr>
              <a:t>	</a:t>
            </a:r>
            <a:r>
              <a:rPr b="1" lang="en-US" sz="1800" spc="-1" strike="noStrike">
                <a:solidFill>
                  <a:srgbClr val="6aa84f"/>
                </a:solidFill>
                <a:latin typeface="Courier New"/>
                <a:ea typeface="Courier New"/>
              </a:rPr>
              <a:t>	</a:t>
            </a:r>
            <a:r>
              <a:rPr b="1" lang="en-US" sz="1800" spc="-1" strike="noStrike">
                <a:solidFill>
                  <a:srgbClr val="6aa84f"/>
                </a:solidFill>
                <a:latin typeface="Courier New"/>
                <a:ea typeface="Courier New"/>
              </a:rPr>
              <a:t>]</a:t>
            </a:r>
            <a:endParaRPr b="0" lang="en-US" sz="1800" spc="-1" strike="noStrike">
              <a:latin typeface="Arial"/>
            </a:endParaRPr>
          </a:p>
          <a:p>
            <a:pPr marL="457200">
              <a:lnSpc>
                <a:spcPct val="90000"/>
              </a:lnSpc>
              <a:tabLst>
                <a:tab algn="l" pos="0"/>
              </a:tabLst>
            </a:pPr>
            <a:r>
              <a:rPr b="1" lang="en-US" sz="1700" spc="-1" strike="noStrike">
                <a:solidFill>
                  <a:srgbClr val="c9daf8"/>
                </a:solidFill>
                <a:latin typeface="Courier New"/>
                <a:ea typeface="Courier New"/>
              </a:rPr>
              <a:t>  </a:t>
            </a:r>
            <a:r>
              <a:rPr b="1" lang="en-US" sz="1700" spc="-1" strike="noStrike">
                <a:solidFill>
                  <a:srgbClr val="c9daf8"/>
                </a:solidFill>
                <a:latin typeface="Courier New"/>
                <a:ea typeface="Courier New"/>
              </a:rPr>
              <a:t>}</a:t>
            </a:r>
            <a:endParaRPr b="0" lang="en-US" sz="1700" spc="-1" strike="noStrike">
              <a:latin typeface="Arial"/>
            </a:endParaRPr>
          </a:p>
          <a:p>
            <a:pPr marL="457200">
              <a:lnSpc>
                <a:spcPct val="90000"/>
              </a:lnSpc>
              <a:tabLst>
                <a:tab algn="l" pos="0"/>
              </a:tabLst>
            </a:pPr>
            <a:r>
              <a:rPr b="1" lang="en-US" sz="1700" spc="-1" strike="noStrike">
                <a:solidFill>
                  <a:srgbClr val="c9daf8"/>
                </a:solidFill>
                <a:latin typeface="Courier New"/>
                <a:ea typeface="Courier New"/>
              </a:rPr>
              <a:t>}</a:t>
            </a:r>
            <a:endParaRPr b="0" lang="en-US" sz="17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4"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Provisioner example: </a:t>
            </a:r>
            <a:r>
              <a:rPr b="1" lang="en-US" sz="2400" spc="-1" strike="noStrike">
                <a:solidFill>
                  <a:srgbClr val="233445"/>
                </a:solidFill>
                <a:latin typeface="Consolas"/>
                <a:ea typeface="Consolas"/>
              </a:rPr>
              <a:t>null_resource</a:t>
            </a:r>
            <a:endParaRPr b="0" lang="en-US" sz="2400" spc="-1" strike="noStrike">
              <a:latin typeface="Arial"/>
            </a:endParaRPr>
          </a:p>
        </p:txBody>
      </p:sp>
      <p:sp>
        <p:nvSpPr>
          <p:cNvPr id="475" name="PlaceHolder 2"/>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9A8BF275-2163-4BEF-B8E4-C9D0AD196774}"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476" name="PlaceHolder 3"/>
          <p:cNvSpPr>
            <a:spLocks noGrp="1"/>
          </p:cNvSpPr>
          <p:nvPr>
            <p:ph/>
          </p:nvPr>
        </p:nvSpPr>
        <p:spPr>
          <a:xfrm>
            <a:off x="0" y="924120"/>
            <a:ext cx="9143280" cy="3978360"/>
          </a:xfrm>
          <a:prstGeom prst="rect">
            <a:avLst/>
          </a:prstGeom>
          <a:solidFill>
            <a:srgbClr val="000000"/>
          </a:solidFill>
          <a:ln w="0">
            <a:noFill/>
          </a:ln>
        </p:spPr>
        <p:txBody>
          <a:bodyPr lIns="343080" rIns="343080" tIns="308520" bIns="308520" anchor="t">
            <a:noAutofit/>
          </a:bodyPr>
          <a:p>
            <a:pPr>
              <a:lnSpc>
                <a:spcPct val="90000"/>
              </a:lnSpc>
              <a:tabLst>
                <a:tab algn="l" pos="0"/>
              </a:tabLst>
            </a:pPr>
            <a:endParaRPr b="0" lang="en-US" sz="3200" spc="-1" strike="noStrike">
              <a:latin typeface="Arial"/>
            </a:endParaRPr>
          </a:p>
          <a:p>
            <a:pPr>
              <a:lnSpc>
                <a:spcPct val="90000"/>
              </a:lnSpc>
              <a:tabLst>
                <a:tab algn="l" pos="0"/>
              </a:tabLst>
            </a:pPr>
            <a:endParaRPr b="0" lang="en-US" sz="3200" spc="-1" strike="noStrike">
              <a:latin typeface="Arial"/>
            </a:endParaRPr>
          </a:p>
          <a:p>
            <a:pPr>
              <a:lnSpc>
                <a:spcPct val="90000"/>
              </a:lnSpc>
              <a:tabLst>
                <a:tab algn="l" pos="0"/>
              </a:tabLst>
            </a:pPr>
            <a:r>
              <a:rPr b="1" lang="en-US" sz="2400" spc="-1" strike="noStrike">
                <a:solidFill>
                  <a:srgbClr val="ff9900"/>
                </a:solidFill>
                <a:latin typeface="Courier New"/>
                <a:ea typeface="Courier New"/>
              </a:rPr>
              <a:t>resource</a:t>
            </a:r>
            <a:r>
              <a:rPr b="1" lang="en-US" sz="2400" spc="-1" strike="noStrike">
                <a:solidFill>
                  <a:srgbClr val="ffffff"/>
                </a:solidFill>
                <a:latin typeface="Courier New"/>
                <a:ea typeface="Courier New"/>
              </a:rPr>
              <a:t> </a:t>
            </a:r>
            <a:r>
              <a:rPr b="1" lang="en-US" sz="2400" spc="-1" strike="noStrike">
                <a:solidFill>
                  <a:srgbClr val="6fa8dc"/>
                </a:solidFill>
                <a:latin typeface="Courier New"/>
                <a:ea typeface="Courier New"/>
              </a:rPr>
              <a:t>“null_resource” “first-tf-run”</a:t>
            </a:r>
            <a:r>
              <a:rPr b="1" lang="en-US" sz="2400" spc="-1" strike="noStrike">
                <a:solidFill>
                  <a:srgbClr val="ffffff"/>
                </a:solidFill>
                <a:latin typeface="Courier New"/>
                <a:ea typeface="Courier New"/>
              </a:rPr>
              <a:t> </a:t>
            </a:r>
            <a:r>
              <a:rPr b="1" lang="en-US" sz="2400" spc="-1" strike="noStrike">
                <a:solidFill>
                  <a:srgbClr val="c9daf8"/>
                </a:solidFill>
                <a:latin typeface="Courier New"/>
                <a:ea typeface="Courier New"/>
              </a:rPr>
              <a:t>{</a:t>
            </a:r>
            <a:endParaRPr b="0" lang="en-US" sz="2400" spc="-1" strike="noStrike">
              <a:latin typeface="Arial"/>
            </a:endParaRPr>
          </a:p>
          <a:p>
            <a:pPr>
              <a:lnSpc>
                <a:spcPct val="90000"/>
              </a:lnSpc>
              <a:tabLst>
                <a:tab algn="l" pos="0"/>
              </a:tabLst>
            </a:pPr>
            <a:r>
              <a:rPr b="1" lang="en-US" sz="2400" spc="-1" strike="noStrike">
                <a:solidFill>
                  <a:srgbClr val="c9daf8"/>
                </a:solidFill>
                <a:latin typeface="Courier New"/>
                <a:ea typeface="Courier New"/>
              </a:rPr>
              <a:t>  </a:t>
            </a:r>
            <a:r>
              <a:rPr b="1" lang="en-US" sz="2400" spc="-1" strike="noStrike">
                <a:solidFill>
                  <a:srgbClr val="ff9900"/>
                </a:solidFill>
                <a:latin typeface="Courier New"/>
                <a:ea typeface="Courier New"/>
              </a:rPr>
              <a:t>provisioner</a:t>
            </a:r>
            <a:r>
              <a:rPr b="1" lang="en-US" sz="2400" spc="-1" strike="noStrike">
                <a:solidFill>
                  <a:srgbClr val="ffffff"/>
                </a:solidFill>
                <a:latin typeface="Courier New"/>
                <a:ea typeface="Courier New"/>
              </a:rPr>
              <a:t> </a:t>
            </a:r>
            <a:r>
              <a:rPr b="1" lang="en-US" sz="2400" spc="-1" strike="noStrike">
                <a:solidFill>
                  <a:srgbClr val="6fa8dc"/>
                </a:solidFill>
                <a:latin typeface="Courier New"/>
                <a:ea typeface="Courier New"/>
              </a:rPr>
              <a:t>“local-exec”</a:t>
            </a:r>
            <a:r>
              <a:rPr b="1" lang="en-US" sz="2400" spc="-1" strike="noStrike">
                <a:solidFill>
                  <a:srgbClr val="ffffff"/>
                </a:solidFill>
                <a:latin typeface="Courier New"/>
                <a:ea typeface="Courier New"/>
              </a:rPr>
              <a:t> </a:t>
            </a:r>
            <a:r>
              <a:rPr b="1" lang="en-US" sz="2400" spc="-1" strike="noStrike">
                <a:solidFill>
                  <a:srgbClr val="c9daf8"/>
                </a:solidFill>
                <a:latin typeface="Courier New"/>
                <a:ea typeface="Courier New"/>
              </a:rPr>
              <a:t>{</a:t>
            </a:r>
            <a:endParaRPr b="0" lang="en-US" sz="2400" spc="-1" strike="noStrike">
              <a:latin typeface="Arial"/>
            </a:endParaRPr>
          </a:p>
          <a:p>
            <a:pPr>
              <a:lnSpc>
                <a:spcPct val="90000"/>
              </a:lnSpc>
              <a:tabLst>
                <a:tab algn="l" pos="0"/>
              </a:tabLst>
            </a:pPr>
            <a:r>
              <a:rPr b="1" lang="en-US" sz="2400" spc="-1" strike="noStrike">
                <a:solidFill>
                  <a:srgbClr val="c9daf8"/>
                </a:solidFill>
                <a:latin typeface="Courier New"/>
                <a:ea typeface="Courier New"/>
              </a:rPr>
              <a:t>    </a:t>
            </a:r>
            <a:r>
              <a:rPr b="1" lang="en-US" sz="2400" spc="-1" strike="noStrike">
                <a:solidFill>
                  <a:srgbClr val="8e7cc3"/>
                </a:solidFill>
                <a:latin typeface="Courier New"/>
                <a:ea typeface="Courier New"/>
              </a:rPr>
              <a:t>command</a:t>
            </a:r>
            <a:r>
              <a:rPr b="1" lang="en-US" sz="2400" spc="-1" strike="noStrike">
                <a:solidFill>
                  <a:srgbClr val="c9daf8"/>
                </a:solidFill>
                <a:latin typeface="Courier New"/>
                <a:ea typeface="Courier New"/>
              </a:rPr>
              <a:t> = </a:t>
            </a:r>
            <a:r>
              <a:rPr b="1" lang="en-US" sz="2400" spc="-1" strike="noStrike">
                <a:solidFill>
                  <a:srgbClr val="6aa84f"/>
                </a:solidFill>
                <a:latin typeface="Courier New"/>
                <a:ea typeface="Courier New"/>
              </a:rPr>
              <a:t>“echo ‘this will run on first tf apply’”</a:t>
            </a:r>
            <a:endParaRPr b="0" lang="en-US" sz="2400" spc="-1" strike="noStrike">
              <a:latin typeface="Arial"/>
            </a:endParaRPr>
          </a:p>
          <a:p>
            <a:pPr>
              <a:lnSpc>
                <a:spcPct val="90000"/>
              </a:lnSpc>
              <a:tabLst>
                <a:tab algn="l" pos="0"/>
              </a:tabLst>
            </a:pPr>
            <a:r>
              <a:rPr b="1" lang="en-US" sz="2400" spc="-1" strike="noStrike">
                <a:solidFill>
                  <a:srgbClr val="c9daf8"/>
                </a:solidFill>
                <a:latin typeface="Courier New"/>
                <a:ea typeface="Courier New"/>
              </a:rPr>
              <a:t>  </a:t>
            </a:r>
            <a:r>
              <a:rPr b="1" lang="en-US" sz="2400" spc="-1" strike="noStrike">
                <a:solidFill>
                  <a:srgbClr val="c9daf8"/>
                </a:solidFill>
                <a:latin typeface="Courier New"/>
                <a:ea typeface="Courier New"/>
              </a:rPr>
              <a:t>}</a:t>
            </a:r>
            <a:endParaRPr b="0" lang="en-US" sz="2400" spc="-1" strike="noStrike">
              <a:latin typeface="Arial"/>
            </a:endParaRPr>
          </a:p>
          <a:p>
            <a:pPr>
              <a:lnSpc>
                <a:spcPct val="90000"/>
              </a:lnSpc>
              <a:tabLst>
                <a:tab algn="l" pos="0"/>
              </a:tabLst>
            </a:pPr>
            <a:r>
              <a:rPr b="1" lang="en-US" sz="2400" spc="-1" strike="noStrike">
                <a:solidFill>
                  <a:srgbClr val="c9daf8"/>
                </a:solidFill>
                <a:latin typeface="Courier New"/>
                <a:ea typeface="Courier New"/>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7"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Exercise 2: Using Variables</a:t>
            </a:r>
            <a:endParaRPr b="0" lang="en-US" sz="2400" spc="-1" strike="noStrike">
              <a:latin typeface="Arial"/>
            </a:endParaRPr>
          </a:p>
        </p:txBody>
      </p:sp>
      <p:sp>
        <p:nvSpPr>
          <p:cNvPr id="478" name="PlaceHolder 2"/>
          <p:cNvSpPr>
            <a:spLocks noGrp="1"/>
          </p:cNvSpPr>
          <p:nvPr>
            <p:ph/>
          </p:nvPr>
        </p:nvSpPr>
        <p:spPr>
          <a:xfrm>
            <a:off x="626760" y="1111320"/>
            <a:ext cx="7883280" cy="3509280"/>
          </a:xfrm>
          <a:prstGeom prst="rect">
            <a:avLst/>
          </a:prstGeom>
          <a:noFill/>
          <a:ln w="0">
            <a:noFill/>
          </a:ln>
        </p:spPr>
        <p:txBody>
          <a:bodyPr lIns="0" rIns="68400" tIns="35280" bIns="34200" anchor="t">
            <a:noAutofit/>
          </a:bodyPr>
          <a:p>
            <a:pPr marL="343080">
              <a:lnSpc>
                <a:spcPct val="90000"/>
              </a:lnSpc>
              <a:tabLst>
                <a:tab algn="l" pos="0"/>
              </a:tabLst>
            </a:pPr>
            <a:endParaRPr b="0" lang="en-US" sz="3200" spc="-1" strike="noStrike">
              <a:latin typeface="Arial"/>
            </a:endParaRPr>
          </a:p>
          <a:p>
            <a:pPr marL="343080">
              <a:lnSpc>
                <a:spcPct val="90000"/>
              </a:lnSpc>
              <a:tabLst>
                <a:tab algn="l" pos="0"/>
              </a:tabLst>
            </a:pPr>
            <a:endParaRPr b="0" lang="en-US" sz="3200" spc="-1" strike="noStrike">
              <a:latin typeface="Arial"/>
            </a:endParaRPr>
          </a:p>
          <a:p>
            <a:pPr marL="343080" algn="ctr">
              <a:lnSpc>
                <a:spcPct val="90000"/>
              </a:lnSpc>
              <a:tabLst>
                <a:tab algn="l" pos="0"/>
              </a:tabLst>
            </a:pPr>
            <a:r>
              <a:rPr b="0" lang="en-US" sz="4500" spc="-1" strike="noStrike" u="sng">
                <a:solidFill>
                  <a:srgbClr val="0000ff"/>
                </a:solidFill>
                <a:uFillTx/>
                <a:latin typeface="Helvetica Neue Light"/>
                <a:ea typeface="Helvetica Neue Light"/>
                <a:hlinkClick r:id="rId1"/>
              </a:rPr>
              <a:t>Exercise 2</a:t>
            </a:r>
            <a:endParaRPr b="0" lang="en-US" sz="4500" spc="-1" strike="noStrike">
              <a:latin typeface="Arial"/>
            </a:endParaRPr>
          </a:p>
          <a:p>
            <a:pPr marL="343080">
              <a:lnSpc>
                <a:spcPct val="90000"/>
              </a:lnSpc>
              <a:tabLst>
                <a:tab algn="l" pos="0"/>
              </a:tabLst>
            </a:pPr>
            <a:endParaRPr b="0" lang="en-US" sz="4500" spc="-1" strike="noStrike">
              <a:latin typeface="Arial"/>
            </a:endParaRPr>
          </a:p>
        </p:txBody>
      </p:sp>
      <p:sp>
        <p:nvSpPr>
          <p:cNvPr id="479"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9BD85A55-4471-4000-82FB-FE6CFA7E88CA}"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How Terraform Works</a:t>
            </a:r>
            <a:endParaRPr b="0" lang="en-US" sz="2400" spc="-1" strike="noStrike">
              <a:latin typeface="Arial"/>
            </a:endParaRPr>
          </a:p>
        </p:txBody>
      </p:sp>
      <p:sp>
        <p:nvSpPr>
          <p:cNvPr id="481" name="PlaceHolder 2"/>
          <p:cNvSpPr>
            <a:spLocks noGrp="1"/>
          </p:cNvSpPr>
          <p:nvPr>
            <p:ph/>
          </p:nvPr>
        </p:nvSpPr>
        <p:spPr>
          <a:xfrm>
            <a:off x="630000" y="1455120"/>
            <a:ext cx="7883280" cy="2870640"/>
          </a:xfrm>
          <a:prstGeom prst="rect">
            <a:avLst/>
          </a:prstGeom>
          <a:noFill/>
          <a:ln w="0">
            <a:noFill/>
          </a:ln>
        </p:spPr>
        <p:txBody>
          <a:bodyPr lIns="67680" rIns="68400" tIns="35280" bIns="34200" anchor="t">
            <a:noAutofit/>
          </a:bodyPr>
          <a:p>
            <a:pPr marL="34308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State and how to query it</a:t>
            </a:r>
            <a:endParaRPr b="0" lang="en-US" sz="2000" spc="-1" strike="noStrike">
              <a:latin typeface="Arial"/>
            </a:endParaRPr>
          </a:p>
          <a:p>
            <a:pPr>
              <a:lnSpc>
                <a:spcPct val="90000"/>
              </a:lnSpc>
              <a:tabLst>
                <a:tab algn="l" pos="0"/>
              </a:tabLst>
            </a:pPr>
            <a:endParaRPr b="0" lang="en-US" sz="2000" spc="-1" strike="noStrike">
              <a:latin typeface="Arial"/>
            </a:endParaRPr>
          </a:p>
          <a:p>
            <a:pPr marL="34308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Computing plans</a:t>
            </a:r>
            <a:endParaRPr b="0" lang="en-US" sz="2000" spc="-1" strike="noStrike">
              <a:latin typeface="Arial"/>
            </a:endParaRPr>
          </a:p>
          <a:p>
            <a:pPr>
              <a:lnSpc>
                <a:spcPct val="90000"/>
              </a:lnSpc>
              <a:tabLst>
                <a:tab algn="l" pos="0"/>
              </a:tabLst>
            </a:pPr>
            <a:endParaRPr b="0" lang="en-US" sz="2000" spc="-1" strike="noStrike">
              <a:latin typeface="Arial"/>
            </a:endParaRPr>
          </a:p>
          <a:p>
            <a:pPr marL="34308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Executing plans (</a:t>
            </a:r>
            <a:r>
              <a:rPr b="1" lang="en-US" sz="2000" spc="-1" strike="noStrike">
                <a:solidFill>
                  <a:srgbClr val="000000"/>
                </a:solidFill>
                <a:latin typeface="Consolas"/>
                <a:ea typeface="Consolas"/>
              </a:rPr>
              <a:t>terraform apply</a:t>
            </a:r>
            <a:r>
              <a:rPr b="0" lang="en-US" sz="2000" spc="-1" strike="noStrike">
                <a:solidFill>
                  <a:srgbClr val="000000"/>
                </a:solidFill>
                <a:latin typeface="Helvetica Neue Light"/>
                <a:ea typeface="Helvetica Neue Light"/>
              </a:rPr>
              <a:t>)</a:t>
            </a:r>
            <a:endParaRPr b="0" lang="en-US" sz="2000" spc="-1" strike="noStrike">
              <a:latin typeface="Arial"/>
            </a:endParaRPr>
          </a:p>
        </p:txBody>
      </p:sp>
      <p:sp>
        <p:nvSpPr>
          <p:cNvPr id="482"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5580C50A-AA02-4573-82C4-DDB555F98D3A}"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3"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State</a:t>
            </a:r>
            <a:endParaRPr b="0" lang="en-US" sz="2400" spc="-1" strike="noStrike">
              <a:latin typeface="Arial"/>
            </a:endParaRPr>
          </a:p>
        </p:txBody>
      </p:sp>
      <p:sp>
        <p:nvSpPr>
          <p:cNvPr id="484" name="PlaceHolder 2"/>
          <p:cNvSpPr>
            <a:spLocks noGrp="1"/>
          </p:cNvSpPr>
          <p:nvPr>
            <p:ph/>
          </p:nvPr>
        </p:nvSpPr>
        <p:spPr>
          <a:xfrm>
            <a:off x="626760" y="1257480"/>
            <a:ext cx="7883280" cy="3363120"/>
          </a:xfrm>
          <a:prstGeom prst="rect">
            <a:avLst/>
          </a:prstGeom>
          <a:noFill/>
          <a:ln w="0">
            <a:noFill/>
          </a:ln>
        </p:spPr>
        <p:txBody>
          <a:bodyPr lIns="67680" rIns="68400" tIns="35280" bIns="34200" anchor="t">
            <a:noAutofit/>
          </a:bodyPr>
          <a:p>
            <a:pPr marL="34308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Stores information about resources that are created by Terraform</a:t>
            </a:r>
            <a:endParaRPr b="0" lang="en-US" sz="2000" spc="-1" strike="noStrike">
              <a:latin typeface="Arial"/>
            </a:endParaRPr>
          </a:p>
          <a:p>
            <a:pPr lvl="1" marL="68580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Also includes values computed by the provider APIs</a:t>
            </a:r>
            <a:endParaRPr b="0" lang="en-US" sz="2000" spc="-1" strike="noStrike">
              <a:latin typeface="Arial"/>
            </a:endParaRPr>
          </a:p>
          <a:p>
            <a:pPr marL="685800">
              <a:lnSpc>
                <a:spcPct val="90000"/>
              </a:lnSpc>
              <a:tabLst>
                <a:tab algn="l" pos="0"/>
              </a:tabLst>
            </a:pPr>
            <a:endParaRPr b="0" lang="en-US" sz="2000" spc="-1" strike="noStrike">
              <a:latin typeface="Arial"/>
            </a:endParaRPr>
          </a:p>
          <a:p>
            <a:pPr marL="34308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Local file</a:t>
            </a:r>
            <a:endParaRPr b="0" lang="en-US" sz="2000" spc="-1" strike="noStrike">
              <a:latin typeface="Arial"/>
            </a:endParaRPr>
          </a:p>
          <a:p>
            <a:pPr lvl="1" marL="685800" indent="-291960">
              <a:lnSpc>
                <a:spcPct val="90000"/>
              </a:lnSpc>
              <a:buClr>
                <a:srgbClr val="000000"/>
              </a:buClr>
              <a:buFont typeface="Consolas"/>
              <a:buChar char="○"/>
              <a:tabLst>
                <a:tab algn="l" pos="0"/>
              </a:tabLst>
            </a:pPr>
            <a:r>
              <a:rPr b="1" lang="en-US" sz="2000" spc="-1" strike="noStrike">
                <a:solidFill>
                  <a:srgbClr val="000000"/>
                </a:solidFill>
                <a:latin typeface="Consolas"/>
                <a:ea typeface="Consolas"/>
              </a:rPr>
              <a:t>.tfstate</a:t>
            </a:r>
            <a:endParaRPr b="0" lang="en-US" sz="2000" spc="-1" strike="noStrike">
              <a:latin typeface="Arial"/>
            </a:endParaRPr>
          </a:p>
          <a:p>
            <a:pPr marL="685800">
              <a:lnSpc>
                <a:spcPct val="90000"/>
              </a:lnSpc>
              <a:tabLst>
                <a:tab algn="l" pos="0"/>
              </a:tabLst>
            </a:pPr>
            <a:endParaRPr b="0" lang="en-US" sz="2000" spc="-1" strike="noStrike">
              <a:latin typeface="Arial"/>
            </a:endParaRPr>
          </a:p>
          <a:p>
            <a:pPr marL="343080" indent="-291960">
              <a:lnSpc>
                <a:spcPct val="90000"/>
              </a:lnSpc>
              <a:buClr>
                <a:srgbClr val="000000"/>
              </a:buClr>
              <a:buFont typeface="Consolas"/>
              <a:buChar char="●"/>
              <a:tabLst>
                <a:tab algn="l" pos="0"/>
              </a:tabLst>
            </a:pPr>
            <a:r>
              <a:rPr b="0" lang="en-US" sz="2000" spc="-1" strike="noStrike">
                <a:solidFill>
                  <a:srgbClr val="000000"/>
                </a:solidFill>
                <a:latin typeface="Helvetica Neue Light"/>
                <a:ea typeface="Helvetica Neue Light"/>
              </a:rPr>
              <a:t>Or backends are also available…</a:t>
            </a:r>
            <a:endParaRPr b="0" lang="en-US" sz="2000" spc="-1" strike="noStrike">
              <a:latin typeface="Arial"/>
            </a:endParaRPr>
          </a:p>
        </p:txBody>
      </p:sp>
      <p:sp>
        <p:nvSpPr>
          <p:cNvPr id="485"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085BFB43-E5CD-40D5-9795-1065ACEA68A0}"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481" dur="indefinite" restart="never" nodeType="tmRoot">
          <p:childTnLst>
            <p:seq>
              <p:cTn id="482" dur="indefinite" nodeType="mainSeq">
                <p:childTnLst>
                  <p:par>
                    <p:cTn id="483" fill="hold">
                      <p:stCondLst>
                        <p:cond delay="indefinite"/>
                      </p:stCondLst>
                      <p:childTnLst>
                        <p:par>
                          <p:cTn id="484" fill="hold">
                            <p:stCondLst>
                              <p:cond delay="0"/>
                            </p:stCondLst>
                            <p:childTnLst>
                              <p:par>
                                <p:cTn id="485" nodeType="clickEffect" fill="hold" presetClass="entr" presetID="1">
                                  <p:stCondLst>
                                    <p:cond delay="0"/>
                                  </p:stCondLst>
                                  <p:childTnLst>
                                    <p:set>
                                      <p:cBhvr>
                                        <p:cTn id="486" dur="1" fill="hold">
                                          <p:stCondLst>
                                            <p:cond delay="0"/>
                                          </p:stCondLst>
                                        </p:cTn>
                                        <p:tgtEl>
                                          <p:spTgt spid="484">
                                            <p:txEl>
                                              <p:pRg st="0" end="0"/>
                                            </p:txEl>
                                          </p:spTgt>
                                        </p:tgtEl>
                                        <p:attrNameLst>
                                          <p:attrName>style.visibility</p:attrName>
                                        </p:attrNameLst>
                                      </p:cBhvr>
                                      <p:to>
                                        <p:strVal val="visible"/>
                                      </p:to>
                                    </p:set>
                                  </p:childTnLst>
                                </p:cTn>
                              </p:par>
                            </p:childTnLst>
                          </p:cTn>
                        </p:par>
                      </p:childTnLst>
                    </p:cTn>
                  </p:par>
                  <p:par>
                    <p:cTn id="487" fill="hold">
                      <p:stCondLst>
                        <p:cond delay="indefinite"/>
                      </p:stCondLst>
                      <p:childTnLst>
                        <p:par>
                          <p:cTn id="488" fill="hold">
                            <p:stCondLst>
                              <p:cond delay="0"/>
                            </p:stCondLst>
                            <p:childTnLst>
                              <p:par>
                                <p:cTn id="489" nodeType="clickEffect" fill="hold" presetClass="entr" presetID="1">
                                  <p:stCondLst>
                                    <p:cond delay="0"/>
                                  </p:stCondLst>
                                  <p:childTnLst>
                                    <p:set>
                                      <p:cBhvr>
                                        <p:cTn id="490" dur="1" fill="hold">
                                          <p:stCondLst>
                                            <p:cond delay="0"/>
                                          </p:stCondLst>
                                        </p:cTn>
                                        <p:tgtEl>
                                          <p:spTgt spid="484">
                                            <p:txEl>
                                              <p:pRg st="1" end="1"/>
                                            </p:txEl>
                                          </p:spTgt>
                                        </p:tgtEl>
                                        <p:attrNameLst>
                                          <p:attrName>style.visibility</p:attrName>
                                        </p:attrNameLst>
                                      </p:cBhvr>
                                      <p:to>
                                        <p:strVal val="visible"/>
                                      </p:to>
                                    </p:set>
                                  </p:childTnLst>
                                </p:cTn>
                              </p:par>
                            </p:childTnLst>
                          </p:cTn>
                        </p:par>
                      </p:childTnLst>
                    </p:cTn>
                  </p:par>
                  <p:par>
                    <p:cTn id="491" fill="hold">
                      <p:stCondLst>
                        <p:cond delay="indefinite"/>
                      </p:stCondLst>
                      <p:childTnLst>
                        <p:par>
                          <p:cTn id="492" fill="hold">
                            <p:stCondLst>
                              <p:cond delay="0"/>
                            </p:stCondLst>
                            <p:childTnLst>
                              <p:par>
                                <p:cTn id="493" nodeType="clickEffect" fill="hold" presetClass="entr" presetID="1">
                                  <p:stCondLst>
                                    <p:cond delay="0"/>
                                  </p:stCondLst>
                                  <p:childTnLst>
                                    <p:set>
                                      <p:cBhvr>
                                        <p:cTn id="494" dur="1" fill="hold">
                                          <p:stCondLst>
                                            <p:cond delay="0"/>
                                          </p:stCondLst>
                                        </p:cTn>
                                        <p:tgtEl>
                                          <p:spTgt spid="484">
                                            <p:txEl>
                                              <p:pRg st="3" end="3"/>
                                            </p:txEl>
                                          </p:spTgt>
                                        </p:tgtEl>
                                        <p:attrNameLst>
                                          <p:attrName>style.visibility</p:attrName>
                                        </p:attrNameLst>
                                      </p:cBhvr>
                                      <p:to>
                                        <p:strVal val="visible"/>
                                      </p:to>
                                    </p:set>
                                  </p:childTnLst>
                                </p:cTn>
                              </p:par>
                            </p:childTnLst>
                          </p:cTn>
                        </p:par>
                      </p:childTnLst>
                    </p:cTn>
                  </p:par>
                  <p:par>
                    <p:cTn id="495" fill="hold">
                      <p:stCondLst>
                        <p:cond delay="indefinite"/>
                      </p:stCondLst>
                      <p:childTnLst>
                        <p:par>
                          <p:cTn id="496" fill="hold">
                            <p:stCondLst>
                              <p:cond delay="0"/>
                            </p:stCondLst>
                            <p:childTnLst>
                              <p:par>
                                <p:cTn id="497" nodeType="clickEffect" fill="hold" presetClass="entr" presetID="1">
                                  <p:stCondLst>
                                    <p:cond delay="0"/>
                                  </p:stCondLst>
                                  <p:childTnLst>
                                    <p:set>
                                      <p:cBhvr>
                                        <p:cTn id="498" dur="1" fill="hold">
                                          <p:stCondLst>
                                            <p:cond delay="0"/>
                                          </p:stCondLst>
                                        </p:cTn>
                                        <p:tgtEl>
                                          <p:spTgt spid="484">
                                            <p:txEl>
                                              <p:pRg st="4" end="4"/>
                                            </p:txEl>
                                          </p:spTgt>
                                        </p:tgtEl>
                                        <p:attrNameLst>
                                          <p:attrName>style.visibility</p:attrName>
                                        </p:attrNameLst>
                                      </p:cBhvr>
                                      <p:to>
                                        <p:strVal val="visible"/>
                                      </p:to>
                                    </p:set>
                                  </p:childTnLst>
                                </p:cTn>
                              </p:par>
                            </p:childTnLst>
                          </p:cTn>
                        </p:par>
                      </p:childTnLst>
                    </p:cTn>
                  </p:par>
                  <p:par>
                    <p:cTn id="499" fill="hold">
                      <p:stCondLst>
                        <p:cond delay="indefinite"/>
                      </p:stCondLst>
                      <p:childTnLst>
                        <p:par>
                          <p:cTn id="500" fill="hold">
                            <p:stCondLst>
                              <p:cond delay="0"/>
                            </p:stCondLst>
                            <p:childTnLst>
                              <p:par>
                                <p:cTn id="501" nodeType="clickEffect" fill="hold" presetClass="entr" presetID="1">
                                  <p:stCondLst>
                                    <p:cond delay="0"/>
                                  </p:stCondLst>
                                  <p:childTnLst>
                                    <p:set>
                                      <p:cBhvr>
                                        <p:cTn id="502" dur="1" fill="hold">
                                          <p:stCondLst>
                                            <p:cond delay="0"/>
                                          </p:stCondLst>
                                        </p:cTn>
                                        <p:tgtEl>
                                          <p:spTgt spid="484">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6"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Backends</a:t>
            </a:r>
            <a:endParaRPr b="0" lang="en-US" sz="2400" spc="-1" strike="noStrike">
              <a:latin typeface="Arial"/>
            </a:endParaRPr>
          </a:p>
        </p:txBody>
      </p:sp>
      <p:sp>
        <p:nvSpPr>
          <p:cNvPr id="487" name="PlaceHolder 2"/>
          <p:cNvSpPr>
            <a:spLocks noGrp="1"/>
          </p:cNvSpPr>
          <p:nvPr>
            <p:ph/>
          </p:nvPr>
        </p:nvSpPr>
        <p:spPr>
          <a:xfrm>
            <a:off x="519480" y="1110240"/>
            <a:ext cx="8198280" cy="3560040"/>
          </a:xfrm>
          <a:prstGeom prst="rect">
            <a:avLst/>
          </a:prstGeom>
          <a:noFill/>
          <a:ln w="0">
            <a:noFill/>
          </a:ln>
        </p:spPr>
        <p:txBody>
          <a:bodyPr lIns="67680" rIns="68400" tIns="35280" bIns="34200" anchor="t">
            <a:noAutofit/>
          </a:bodyPr>
          <a:p>
            <a:pPr marL="34308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Determines how state is loaded and how operations like </a:t>
            </a:r>
            <a:r>
              <a:rPr b="1" lang="en-US" sz="2000" spc="-1" strike="noStrike">
                <a:solidFill>
                  <a:srgbClr val="000000"/>
                </a:solidFill>
                <a:latin typeface="Consolas"/>
                <a:ea typeface="Consolas"/>
              </a:rPr>
              <a:t>apply</a:t>
            </a:r>
            <a:r>
              <a:rPr b="0" lang="en-US" sz="2000" spc="-1" strike="noStrike">
                <a:solidFill>
                  <a:srgbClr val="000000"/>
                </a:solidFill>
                <a:latin typeface="Helvetica Neue Light"/>
                <a:ea typeface="Helvetica Neue Light"/>
              </a:rPr>
              <a:t> are executed</a:t>
            </a:r>
            <a:endParaRPr b="0" lang="en-US" sz="2000" spc="-1" strike="noStrike">
              <a:latin typeface="Arial"/>
            </a:endParaRPr>
          </a:p>
          <a:p>
            <a:pPr marL="343080">
              <a:lnSpc>
                <a:spcPct val="90000"/>
              </a:lnSpc>
              <a:tabLst>
                <a:tab algn="l" pos="0"/>
              </a:tabLst>
            </a:pPr>
            <a:endParaRPr b="0" lang="en-US" sz="2000" spc="-1" strike="noStrike">
              <a:latin typeface="Arial"/>
            </a:endParaRPr>
          </a:p>
          <a:p>
            <a:pPr marL="34308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Enables non-local file state storage, remote execution, etc.</a:t>
            </a:r>
            <a:br/>
            <a:r>
              <a:rPr b="0" lang="en-US" sz="2000" spc="-1" strike="noStrike">
                <a:solidFill>
                  <a:srgbClr val="000000"/>
                </a:solidFill>
                <a:latin typeface="Helvetica Neue Light"/>
                <a:ea typeface="Helvetica Neue Light"/>
              </a:rPr>
              <a:t> </a:t>
            </a:r>
            <a:endParaRPr b="0" lang="en-US" sz="2000" spc="-1" strike="noStrike">
              <a:latin typeface="Arial"/>
            </a:endParaRPr>
          </a:p>
          <a:p>
            <a:pPr marL="34308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Why use a backend?</a:t>
            </a:r>
            <a:r>
              <a:rPr b="0" lang="en-US" sz="2000" spc="-1" strike="noStrike">
                <a:solidFill>
                  <a:srgbClr val="000000"/>
                </a:solidFill>
                <a:latin typeface="Helvetica Neue Light"/>
                <a:ea typeface="Helvetica Neue Light"/>
              </a:rPr>
              <a:t>	</a:t>
            </a:r>
            <a:endParaRPr b="0" lang="en-US" sz="2000" spc="-1" strike="noStrike">
              <a:latin typeface="Arial"/>
            </a:endParaRPr>
          </a:p>
          <a:p>
            <a:pPr lvl="1" marL="68580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Can store the state remotely</a:t>
            </a:r>
            <a:endParaRPr b="0" lang="en-US" sz="2000" spc="-1" strike="noStrike">
              <a:latin typeface="Arial"/>
            </a:endParaRPr>
          </a:p>
          <a:p>
            <a:pPr lvl="2" marL="102888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Some backends, e.g., </a:t>
            </a:r>
            <a:r>
              <a:rPr b="0" i="1" lang="en-US" sz="2000" spc="-1" strike="noStrike">
                <a:solidFill>
                  <a:srgbClr val="000000"/>
                </a:solidFill>
                <a:latin typeface="Helvetica Neue Light"/>
                <a:ea typeface="Helvetica Neue Light"/>
              </a:rPr>
              <a:t>Terraform Cloud </a:t>
            </a:r>
            <a:r>
              <a:rPr b="0" lang="en-US" sz="2000" spc="-1" strike="noStrike">
                <a:solidFill>
                  <a:srgbClr val="000000"/>
                </a:solidFill>
                <a:latin typeface="Helvetica Neue Light"/>
                <a:ea typeface="Helvetica Neue Light"/>
              </a:rPr>
              <a:t>automatically store all revisions</a:t>
            </a:r>
            <a:endParaRPr b="0" lang="en-US" sz="2000" spc="-1" strike="noStrike">
              <a:latin typeface="Arial"/>
            </a:endParaRPr>
          </a:p>
          <a:p>
            <a:pPr lvl="1" marL="68580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Keep sensitive information off local disk</a:t>
            </a:r>
            <a:endParaRPr b="0" lang="en-US" sz="2000" spc="-1" strike="noStrike">
              <a:latin typeface="Arial"/>
            </a:endParaRPr>
          </a:p>
          <a:p>
            <a:pPr lvl="1" marL="68580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Remote operations</a:t>
            </a:r>
            <a:endParaRPr b="0" lang="en-US" sz="2000" spc="-1" strike="noStrike">
              <a:latin typeface="Arial"/>
            </a:endParaRPr>
          </a:p>
          <a:p>
            <a:pPr lvl="2" marL="102888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Apply can take a </a:t>
            </a:r>
            <a:r>
              <a:rPr b="0" i="1" lang="en-US" sz="2000" spc="-1" strike="noStrike">
                <a:solidFill>
                  <a:srgbClr val="000000"/>
                </a:solidFill>
                <a:latin typeface="Helvetica Neue Light"/>
                <a:ea typeface="Helvetica Neue Light"/>
              </a:rPr>
              <a:t>LONG</a:t>
            </a:r>
            <a:r>
              <a:rPr b="0" lang="en-US" sz="2000" spc="-1" strike="noStrike">
                <a:solidFill>
                  <a:srgbClr val="000000"/>
                </a:solidFill>
                <a:latin typeface="Helvetica Neue Light"/>
                <a:ea typeface="Helvetica Neue Light"/>
              </a:rPr>
              <a:t> time for large infrastructures</a:t>
            </a:r>
            <a:endParaRPr b="0" lang="en-US" sz="2000" spc="-1" strike="noStrike">
              <a:latin typeface="Arial"/>
            </a:endParaRPr>
          </a:p>
        </p:txBody>
      </p:sp>
      <p:sp>
        <p:nvSpPr>
          <p:cNvPr id="488"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2529FEF7-6D31-44E4-AD92-551F86753F8C}"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503" dur="indefinite" restart="never" nodeType="tmRoot">
          <p:childTnLst>
            <p:seq>
              <p:cTn id="504" dur="indefinite" nodeType="mainSeq">
                <p:childTnLst>
                  <p:par>
                    <p:cTn id="505" fill="hold">
                      <p:stCondLst>
                        <p:cond delay="indefinite"/>
                      </p:stCondLst>
                      <p:childTnLst>
                        <p:par>
                          <p:cTn id="506" fill="hold">
                            <p:stCondLst>
                              <p:cond delay="0"/>
                            </p:stCondLst>
                            <p:childTnLst>
                              <p:par>
                                <p:cTn id="507" nodeType="clickEffect" fill="hold" presetClass="entr" presetID="1">
                                  <p:stCondLst>
                                    <p:cond delay="0"/>
                                  </p:stCondLst>
                                  <p:childTnLst>
                                    <p:set>
                                      <p:cBhvr>
                                        <p:cTn id="508" dur="1" fill="hold">
                                          <p:stCondLst>
                                            <p:cond delay="0"/>
                                          </p:stCondLst>
                                        </p:cTn>
                                        <p:tgtEl>
                                          <p:spTgt spid="487">
                                            <p:txEl>
                                              <p:pRg st="0" end="0"/>
                                            </p:txEl>
                                          </p:spTgt>
                                        </p:tgtEl>
                                        <p:attrNameLst>
                                          <p:attrName>style.visibility</p:attrName>
                                        </p:attrNameLst>
                                      </p:cBhvr>
                                      <p:to>
                                        <p:strVal val="visible"/>
                                      </p:to>
                                    </p:set>
                                  </p:childTnLst>
                                </p:cTn>
                              </p:par>
                            </p:childTnLst>
                          </p:cTn>
                        </p:par>
                      </p:childTnLst>
                    </p:cTn>
                  </p:par>
                  <p:par>
                    <p:cTn id="509" fill="hold">
                      <p:stCondLst>
                        <p:cond delay="indefinite"/>
                      </p:stCondLst>
                      <p:childTnLst>
                        <p:par>
                          <p:cTn id="510" fill="hold">
                            <p:stCondLst>
                              <p:cond delay="0"/>
                            </p:stCondLst>
                            <p:childTnLst>
                              <p:par>
                                <p:cTn id="511" nodeType="clickEffect" fill="hold" presetClass="entr" presetID="1">
                                  <p:stCondLst>
                                    <p:cond delay="0"/>
                                  </p:stCondLst>
                                  <p:childTnLst>
                                    <p:set>
                                      <p:cBhvr>
                                        <p:cTn id="512" dur="1" fill="hold">
                                          <p:stCondLst>
                                            <p:cond delay="0"/>
                                          </p:stCondLst>
                                        </p:cTn>
                                        <p:tgtEl>
                                          <p:spTgt spid="487">
                                            <p:txEl>
                                              <p:pRg st="1" end="1"/>
                                            </p:txEl>
                                          </p:spTgt>
                                        </p:tgtEl>
                                        <p:attrNameLst>
                                          <p:attrName>style.visibility</p:attrName>
                                        </p:attrNameLst>
                                      </p:cBhvr>
                                      <p:to>
                                        <p:strVal val="visible"/>
                                      </p:to>
                                    </p:set>
                                  </p:childTnLst>
                                </p:cTn>
                              </p:par>
                            </p:childTnLst>
                          </p:cTn>
                        </p:par>
                      </p:childTnLst>
                    </p:cTn>
                  </p:par>
                  <p:par>
                    <p:cTn id="513" fill="hold">
                      <p:stCondLst>
                        <p:cond delay="indefinite"/>
                      </p:stCondLst>
                      <p:childTnLst>
                        <p:par>
                          <p:cTn id="514" fill="hold">
                            <p:stCondLst>
                              <p:cond delay="0"/>
                            </p:stCondLst>
                            <p:childTnLst>
                              <p:par>
                                <p:cTn id="515" nodeType="clickEffect" fill="hold" presetClass="entr" presetID="1">
                                  <p:stCondLst>
                                    <p:cond delay="0"/>
                                  </p:stCondLst>
                                  <p:childTnLst>
                                    <p:set>
                                      <p:cBhvr>
                                        <p:cTn id="516" dur="1" fill="hold">
                                          <p:stCondLst>
                                            <p:cond delay="0"/>
                                          </p:stCondLst>
                                        </p:cTn>
                                        <p:tgtEl>
                                          <p:spTgt spid="487">
                                            <p:txEl>
                                              <p:pRg st="2" end="2"/>
                                            </p:txEl>
                                          </p:spTgt>
                                        </p:tgtEl>
                                        <p:attrNameLst>
                                          <p:attrName>style.visibility</p:attrName>
                                        </p:attrNameLst>
                                      </p:cBhvr>
                                      <p:to>
                                        <p:strVal val="visible"/>
                                      </p:to>
                                    </p:set>
                                  </p:childTnLst>
                                </p:cTn>
                              </p:par>
                            </p:childTnLst>
                          </p:cTn>
                        </p:par>
                      </p:childTnLst>
                    </p:cTn>
                  </p:par>
                  <p:par>
                    <p:cTn id="517" fill="hold">
                      <p:stCondLst>
                        <p:cond delay="indefinite"/>
                      </p:stCondLst>
                      <p:childTnLst>
                        <p:par>
                          <p:cTn id="518" fill="hold">
                            <p:stCondLst>
                              <p:cond delay="0"/>
                            </p:stCondLst>
                            <p:childTnLst>
                              <p:par>
                                <p:cTn id="519" nodeType="clickEffect" fill="hold" presetClass="entr" presetID="1">
                                  <p:stCondLst>
                                    <p:cond delay="0"/>
                                  </p:stCondLst>
                                  <p:childTnLst>
                                    <p:set>
                                      <p:cBhvr>
                                        <p:cTn id="520" dur="1" fill="hold">
                                          <p:stCondLst>
                                            <p:cond delay="0"/>
                                          </p:stCondLst>
                                        </p:cTn>
                                        <p:tgtEl>
                                          <p:spTgt spid="487">
                                            <p:txEl>
                                              <p:pRg st="3" end="3"/>
                                            </p:txEl>
                                          </p:spTgt>
                                        </p:tgtEl>
                                        <p:attrNameLst>
                                          <p:attrName>style.visibility</p:attrName>
                                        </p:attrNameLst>
                                      </p:cBhvr>
                                      <p:to>
                                        <p:strVal val="visible"/>
                                      </p:to>
                                    </p:set>
                                  </p:childTnLst>
                                </p:cTn>
                              </p:par>
                            </p:childTnLst>
                          </p:cTn>
                        </p:par>
                      </p:childTnLst>
                    </p:cTn>
                  </p:par>
                  <p:par>
                    <p:cTn id="521" fill="hold">
                      <p:stCondLst>
                        <p:cond delay="indefinite"/>
                      </p:stCondLst>
                      <p:childTnLst>
                        <p:par>
                          <p:cTn id="522" fill="hold">
                            <p:stCondLst>
                              <p:cond delay="0"/>
                            </p:stCondLst>
                            <p:childTnLst>
                              <p:par>
                                <p:cTn id="523" nodeType="clickEffect" fill="hold" presetClass="entr" presetID="1">
                                  <p:stCondLst>
                                    <p:cond delay="0"/>
                                  </p:stCondLst>
                                  <p:childTnLst>
                                    <p:set>
                                      <p:cBhvr>
                                        <p:cTn id="524" dur="1" fill="hold">
                                          <p:stCondLst>
                                            <p:cond delay="0"/>
                                          </p:stCondLst>
                                        </p:cTn>
                                        <p:tgtEl>
                                          <p:spTgt spid="487">
                                            <p:txEl>
                                              <p:pRg st="4" end="4"/>
                                            </p:txEl>
                                          </p:spTgt>
                                        </p:tgtEl>
                                        <p:attrNameLst>
                                          <p:attrName>style.visibility</p:attrName>
                                        </p:attrNameLst>
                                      </p:cBhvr>
                                      <p:to>
                                        <p:strVal val="visible"/>
                                      </p:to>
                                    </p:set>
                                  </p:childTnLst>
                                </p:cTn>
                              </p:par>
                            </p:childTnLst>
                          </p:cTn>
                        </p:par>
                      </p:childTnLst>
                    </p:cTn>
                  </p:par>
                  <p:par>
                    <p:cTn id="525" fill="hold">
                      <p:stCondLst>
                        <p:cond delay="indefinite"/>
                      </p:stCondLst>
                      <p:childTnLst>
                        <p:par>
                          <p:cTn id="526" fill="hold">
                            <p:stCondLst>
                              <p:cond delay="0"/>
                            </p:stCondLst>
                            <p:childTnLst>
                              <p:par>
                                <p:cTn id="527" nodeType="clickEffect" fill="hold" presetClass="entr" presetID="1">
                                  <p:stCondLst>
                                    <p:cond delay="0"/>
                                  </p:stCondLst>
                                  <p:childTnLst>
                                    <p:set>
                                      <p:cBhvr>
                                        <p:cTn id="528" dur="1" fill="hold">
                                          <p:stCondLst>
                                            <p:cond delay="0"/>
                                          </p:stCondLst>
                                        </p:cTn>
                                        <p:tgtEl>
                                          <p:spTgt spid="487">
                                            <p:txEl>
                                              <p:pRg st="5" end="5"/>
                                            </p:txEl>
                                          </p:spTgt>
                                        </p:tgtEl>
                                        <p:attrNameLst>
                                          <p:attrName>style.visibility</p:attrName>
                                        </p:attrNameLst>
                                      </p:cBhvr>
                                      <p:to>
                                        <p:strVal val="visible"/>
                                      </p:to>
                                    </p:set>
                                  </p:childTnLst>
                                </p:cTn>
                              </p:par>
                            </p:childTnLst>
                          </p:cTn>
                        </p:par>
                      </p:childTnLst>
                    </p:cTn>
                  </p:par>
                  <p:par>
                    <p:cTn id="529" fill="hold">
                      <p:stCondLst>
                        <p:cond delay="indefinite"/>
                      </p:stCondLst>
                      <p:childTnLst>
                        <p:par>
                          <p:cTn id="530" fill="hold">
                            <p:stCondLst>
                              <p:cond delay="0"/>
                            </p:stCondLst>
                            <p:childTnLst>
                              <p:par>
                                <p:cTn id="531" nodeType="clickEffect" fill="hold" presetClass="entr" presetID="1">
                                  <p:stCondLst>
                                    <p:cond delay="0"/>
                                  </p:stCondLst>
                                  <p:childTnLst>
                                    <p:set>
                                      <p:cBhvr>
                                        <p:cTn id="532" dur="1" fill="hold">
                                          <p:stCondLst>
                                            <p:cond delay="0"/>
                                          </p:stCondLst>
                                        </p:cTn>
                                        <p:tgtEl>
                                          <p:spTgt spid="487">
                                            <p:txEl>
                                              <p:pRg st="6" end="6"/>
                                            </p:txEl>
                                          </p:spTgt>
                                        </p:tgtEl>
                                        <p:attrNameLst>
                                          <p:attrName>style.visibility</p:attrName>
                                        </p:attrNameLst>
                                      </p:cBhvr>
                                      <p:to>
                                        <p:strVal val="visible"/>
                                      </p:to>
                                    </p:set>
                                  </p:childTnLst>
                                </p:cTn>
                              </p:par>
                            </p:childTnLst>
                          </p:cTn>
                        </p:par>
                      </p:childTnLst>
                    </p:cTn>
                  </p:par>
                  <p:par>
                    <p:cTn id="533" fill="hold">
                      <p:stCondLst>
                        <p:cond delay="indefinite"/>
                      </p:stCondLst>
                      <p:childTnLst>
                        <p:par>
                          <p:cTn id="534" fill="hold">
                            <p:stCondLst>
                              <p:cond delay="0"/>
                            </p:stCondLst>
                            <p:childTnLst>
                              <p:par>
                                <p:cTn id="535" nodeType="clickEffect" fill="hold" presetClass="entr" presetID="1">
                                  <p:stCondLst>
                                    <p:cond delay="0"/>
                                  </p:stCondLst>
                                  <p:childTnLst>
                                    <p:set>
                                      <p:cBhvr>
                                        <p:cTn id="536" dur="1" fill="hold">
                                          <p:stCondLst>
                                            <p:cond delay="0"/>
                                          </p:stCondLst>
                                        </p:cTn>
                                        <p:tgtEl>
                                          <p:spTgt spid="487">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9"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Backends (cont’d)</a:t>
            </a:r>
            <a:endParaRPr b="0" lang="en-US" sz="2400" spc="-1" strike="noStrike">
              <a:latin typeface="Arial"/>
            </a:endParaRPr>
          </a:p>
        </p:txBody>
      </p:sp>
      <p:sp>
        <p:nvSpPr>
          <p:cNvPr id="490" name="PlaceHolder 2"/>
          <p:cNvSpPr>
            <a:spLocks noGrp="1"/>
          </p:cNvSpPr>
          <p:nvPr>
            <p:ph/>
          </p:nvPr>
        </p:nvSpPr>
        <p:spPr>
          <a:xfrm>
            <a:off x="519480" y="1110240"/>
            <a:ext cx="8198280" cy="3560040"/>
          </a:xfrm>
          <a:prstGeom prst="rect">
            <a:avLst/>
          </a:prstGeom>
          <a:noFill/>
          <a:ln w="0">
            <a:noFill/>
          </a:ln>
        </p:spPr>
        <p:txBody>
          <a:bodyPr lIns="67680" rIns="68400" tIns="35280" bIns="34200" anchor="t">
            <a:noAutofit/>
          </a:bodyPr>
          <a:p>
            <a:pPr marL="34308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Examples</a:t>
            </a:r>
            <a:endParaRPr b="0" lang="en-US" sz="2000" spc="-1" strike="noStrike">
              <a:latin typeface="Arial"/>
            </a:endParaRPr>
          </a:p>
          <a:p>
            <a:pPr lvl="1" marL="68580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S3</a:t>
            </a:r>
            <a:endParaRPr b="0" lang="en-US" sz="2000" spc="-1" strike="noStrike">
              <a:latin typeface="Arial"/>
            </a:endParaRPr>
          </a:p>
          <a:p>
            <a:pPr lvl="1" marL="68580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Azurerm</a:t>
            </a:r>
            <a:endParaRPr b="0" lang="en-US" sz="2000" spc="-1" strike="noStrike">
              <a:latin typeface="Arial"/>
            </a:endParaRPr>
          </a:p>
          <a:p>
            <a:pPr lvl="1" marL="68580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GCS</a:t>
            </a:r>
            <a:endParaRPr b="0" lang="en-US" sz="2000" spc="-1" strike="noStrike">
              <a:latin typeface="Arial"/>
            </a:endParaRPr>
          </a:p>
          <a:p>
            <a:pPr lvl="1" marL="68580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pg (Postgresql)</a:t>
            </a:r>
            <a:endParaRPr b="0" lang="en-US" sz="2000" spc="-1" strike="noStrike">
              <a:latin typeface="Arial"/>
            </a:endParaRPr>
          </a:p>
          <a:p>
            <a:pPr lvl="1" marL="68580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Hashicorp Consul</a:t>
            </a:r>
            <a:endParaRPr b="0" lang="en-US" sz="2000" spc="-1" strike="noStrike">
              <a:latin typeface="Arial"/>
            </a:endParaRPr>
          </a:p>
          <a:p>
            <a:pPr lvl="1" marL="68580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Terraform Cloud</a:t>
            </a:r>
            <a:endParaRPr b="0" lang="en-US" sz="2000" spc="-1" strike="noStrike">
              <a:latin typeface="Arial"/>
            </a:endParaRPr>
          </a:p>
          <a:p>
            <a:pPr lvl="1" marL="68580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Terraform Enterprise</a:t>
            </a:r>
            <a:endParaRPr b="0" lang="en-US" sz="2000" spc="-1" strike="noStrike">
              <a:latin typeface="Arial"/>
            </a:endParaRPr>
          </a:p>
          <a:p>
            <a:pPr lvl="1" marL="68580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etc.</a:t>
            </a:r>
            <a:endParaRPr b="0" lang="en-US" sz="2000" spc="-1" strike="noStrike">
              <a:latin typeface="Arial"/>
            </a:endParaRPr>
          </a:p>
        </p:txBody>
      </p:sp>
      <p:sp>
        <p:nvSpPr>
          <p:cNvPr id="491"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D9F3F573-13BA-426E-9824-B63C14F5CE62}"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537" dur="indefinite" restart="never" nodeType="tmRoot">
          <p:childTnLst>
            <p:seq>
              <p:cTn id="538" dur="indefinite" nodeType="mainSeq">
                <p:childTnLst>
                  <p:par>
                    <p:cTn id="539" fill="hold">
                      <p:stCondLst>
                        <p:cond delay="indefinite"/>
                      </p:stCondLst>
                      <p:childTnLst>
                        <p:par>
                          <p:cTn id="540" fill="hold">
                            <p:stCondLst>
                              <p:cond delay="0"/>
                            </p:stCondLst>
                            <p:childTnLst>
                              <p:par>
                                <p:cTn id="541" nodeType="clickEffect" fill="hold" presetClass="entr" presetID="1">
                                  <p:stCondLst>
                                    <p:cond delay="0"/>
                                  </p:stCondLst>
                                  <p:childTnLst>
                                    <p:set>
                                      <p:cBhvr>
                                        <p:cTn id="542" dur="1" fill="hold">
                                          <p:stCondLst>
                                            <p:cond delay="0"/>
                                          </p:stCondLst>
                                        </p:cTn>
                                        <p:tgtEl>
                                          <p:spTgt spid="490">
                                            <p:txEl>
                                              <p:pRg st="0" end="0"/>
                                            </p:txEl>
                                          </p:spTgt>
                                        </p:tgtEl>
                                        <p:attrNameLst>
                                          <p:attrName>style.visibility</p:attrName>
                                        </p:attrNameLst>
                                      </p:cBhvr>
                                      <p:to>
                                        <p:strVal val="visible"/>
                                      </p:to>
                                    </p:set>
                                  </p:childTnLst>
                                </p:cTn>
                              </p:par>
                            </p:childTnLst>
                          </p:cTn>
                        </p:par>
                      </p:childTnLst>
                    </p:cTn>
                  </p:par>
                  <p:par>
                    <p:cTn id="543" fill="hold">
                      <p:stCondLst>
                        <p:cond delay="indefinite"/>
                      </p:stCondLst>
                      <p:childTnLst>
                        <p:par>
                          <p:cTn id="544" fill="hold">
                            <p:stCondLst>
                              <p:cond delay="0"/>
                            </p:stCondLst>
                            <p:childTnLst>
                              <p:par>
                                <p:cTn id="545" nodeType="clickEffect" fill="hold" presetClass="entr" presetID="1">
                                  <p:stCondLst>
                                    <p:cond delay="0"/>
                                  </p:stCondLst>
                                  <p:childTnLst>
                                    <p:set>
                                      <p:cBhvr>
                                        <p:cTn id="546" dur="1" fill="hold">
                                          <p:stCondLst>
                                            <p:cond delay="0"/>
                                          </p:stCondLst>
                                        </p:cTn>
                                        <p:tgtEl>
                                          <p:spTgt spid="490">
                                            <p:txEl>
                                              <p:pRg st="1" end="1"/>
                                            </p:txEl>
                                          </p:spTgt>
                                        </p:tgtEl>
                                        <p:attrNameLst>
                                          <p:attrName>style.visibility</p:attrName>
                                        </p:attrNameLst>
                                      </p:cBhvr>
                                      <p:to>
                                        <p:strVal val="visible"/>
                                      </p:to>
                                    </p:set>
                                  </p:childTnLst>
                                </p:cTn>
                              </p:par>
                            </p:childTnLst>
                          </p:cTn>
                        </p:par>
                      </p:childTnLst>
                    </p:cTn>
                  </p:par>
                  <p:par>
                    <p:cTn id="547" fill="hold">
                      <p:stCondLst>
                        <p:cond delay="indefinite"/>
                      </p:stCondLst>
                      <p:childTnLst>
                        <p:par>
                          <p:cTn id="548" fill="hold">
                            <p:stCondLst>
                              <p:cond delay="0"/>
                            </p:stCondLst>
                            <p:childTnLst>
                              <p:par>
                                <p:cTn id="549" nodeType="clickEffect" fill="hold" presetClass="entr" presetID="1">
                                  <p:stCondLst>
                                    <p:cond delay="0"/>
                                  </p:stCondLst>
                                  <p:childTnLst>
                                    <p:set>
                                      <p:cBhvr>
                                        <p:cTn id="550" dur="1" fill="hold">
                                          <p:stCondLst>
                                            <p:cond delay="0"/>
                                          </p:stCondLst>
                                        </p:cTn>
                                        <p:tgtEl>
                                          <p:spTgt spid="490">
                                            <p:txEl>
                                              <p:pRg st="2" end="2"/>
                                            </p:txEl>
                                          </p:spTgt>
                                        </p:tgtEl>
                                        <p:attrNameLst>
                                          <p:attrName>style.visibility</p:attrName>
                                        </p:attrNameLst>
                                      </p:cBhvr>
                                      <p:to>
                                        <p:strVal val="visible"/>
                                      </p:to>
                                    </p:set>
                                  </p:childTnLst>
                                </p:cTn>
                              </p:par>
                            </p:childTnLst>
                          </p:cTn>
                        </p:par>
                      </p:childTnLst>
                    </p:cTn>
                  </p:par>
                  <p:par>
                    <p:cTn id="551" fill="hold">
                      <p:stCondLst>
                        <p:cond delay="indefinite"/>
                      </p:stCondLst>
                      <p:childTnLst>
                        <p:par>
                          <p:cTn id="552" fill="hold">
                            <p:stCondLst>
                              <p:cond delay="0"/>
                            </p:stCondLst>
                            <p:childTnLst>
                              <p:par>
                                <p:cTn id="553" nodeType="clickEffect" fill="hold" presetClass="entr" presetID="1">
                                  <p:stCondLst>
                                    <p:cond delay="0"/>
                                  </p:stCondLst>
                                  <p:childTnLst>
                                    <p:set>
                                      <p:cBhvr>
                                        <p:cTn id="554" dur="1" fill="hold">
                                          <p:stCondLst>
                                            <p:cond delay="0"/>
                                          </p:stCondLst>
                                        </p:cTn>
                                        <p:tgtEl>
                                          <p:spTgt spid="490">
                                            <p:txEl>
                                              <p:pRg st="3" end="3"/>
                                            </p:txEl>
                                          </p:spTgt>
                                        </p:tgtEl>
                                        <p:attrNameLst>
                                          <p:attrName>style.visibility</p:attrName>
                                        </p:attrNameLst>
                                      </p:cBhvr>
                                      <p:to>
                                        <p:strVal val="visible"/>
                                      </p:to>
                                    </p:set>
                                  </p:childTnLst>
                                </p:cTn>
                              </p:par>
                            </p:childTnLst>
                          </p:cTn>
                        </p:par>
                      </p:childTnLst>
                    </p:cTn>
                  </p:par>
                  <p:par>
                    <p:cTn id="555" fill="hold">
                      <p:stCondLst>
                        <p:cond delay="indefinite"/>
                      </p:stCondLst>
                      <p:childTnLst>
                        <p:par>
                          <p:cTn id="556" fill="hold">
                            <p:stCondLst>
                              <p:cond delay="0"/>
                            </p:stCondLst>
                            <p:childTnLst>
                              <p:par>
                                <p:cTn id="557" nodeType="clickEffect" fill="hold" presetClass="entr" presetID="1">
                                  <p:stCondLst>
                                    <p:cond delay="0"/>
                                  </p:stCondLst>
                                  <p:childTnLst>
                                    <p:set>
                                      <p:cBhvr>
                                        <p:cTn id="558" dur="1" fill="hold">
                                          <p:stCondLst>
                                            <p:cond delay="0"/>
                                          </p:stCondLst>
                                        </p:cTn>
                                        <p:tgtEl>
                                          <p:spTgt spid="490">
                                            <p:txEl>
                                              <p:pRg st="4" end="4"/>
                                            </p:txEl>
                                          </p:spTgt>
                                        </p:tgtEl>
                                        <p:attrNameLst>
                                          <p:attrName>style.visibility</p:attrName>
                                        </p:attrNameLst>
                                      </p:cBhvr>
                                      <p:to>
                                        <p:strVal val="visible"/>
                                      </p:to>
                                    </p:set>
                                  </p:childTnLst>
                                </p:cTn>
                              </p:par>
                            </p:childTnLst>
                          </p:cTn>
                        </p:par>
                      </p:childTnLst>
                    </p:cTn>
                  </p:par>
                  <p:par>
                    <p:cTn id="559" fill="hold">
                      <p:stCondLst>
                        <p:cond delay="indefinite"/>
                      </p:stCondLst>
                      <p:childTnLst>
                        <p:par>
                          <p:cTn id="560" fill="hold">
                            <p:stCondLst>
                              <p:cond delay="0"/>
                            </p:stCondLst>
                            <p:childTnLst>
                              <p:par>
                                <p:cTn id="561" nodeType="clickEffect" fill="hold" presetClass="entr" presetID="1">
                                  <p:stCondLst>
                                    <p:cond delay="0"/>
                                  </p:stCondLst>
                                  <p:childTnLst>
                                    <p:set>
                                      <p:cBhvr>
                                        <p:cTn id="562" dur="1" fill="hold">
                                          <p:stCondLst>
                                            <p:cond delay="0"/>
                                          </p:stCondLst>
                                        </p:cTn>
                                        <p:tgtEl>
                                          <p:spTgt spid="490">
                                            <p:txEl>
                                              <p:pRg st="5" end="5"/>
                                            </p:txEl>
                                          </p:spTgt>
                                        </p:tgtEl>
                                        <p:attrNameLst>
                                          <p:attrName>style.visibility</p:attrName>
                                        </p:attrNameLst>
                                      </p:cBhvr>
                                      <p:to>
                                        <p:strVal val="visible"/>
                                      </p:to>
                                    </p:set>
                                  </p:childTnLst>
                                </p:cTn>
                              </p:par>
                            </p:childTnLst>
                          </p:cTn>
                        </p:par>
                      </p:childTnLst>
                    </p:cTn>
                  </p:par>
                  <p:par>
                    <p:cTn id="563" fill="hold">
                      <p:stCondLst>
                        <p:cond delay="indefinite"/>
                      </p:stCondLst>
                      <p:childTnLst>
                        <p:par>
                          <p:cTn id="564" fill="hold">
                            <p:stCondLst>
                              <p:cond delay="0"/>
                            </p:stCondLst>
                            <p:childTnLst>
                              <p:par>
                                <p:cTn id="565" nodeType="clickEffect" fill="hold" presetClass="entr" presetID="1">
                                  <p:stCondLst>
                                    <p:cond delay="0"/>
                                  </p:stCondLst>
                                  <p:childTnLst>
                                    <p:set>
                                      <p:cBhvr>
                                        <p:cTn id="566" dur="1" fill="hold">
                                          <p:stCondLst>
                                            <p:cond delay="0"/>
                                          </p:stCondLst>
                                        </p:cTn>
                                        <p:tgtEl>
                                          <p:spTgt spid="490">
                                            <p:txEl>
                                              <p:pRg st="6" end="6"/>
                                            </p:txEl>
                                          </p:spTgt>
                                        </p:tgtEl>
                                        <p:attrNameLst>
                                          <p:attrName>style.visibility</p:attrName>
                                        </p:attrNameLst>
                                      </p:cBhvr>
                                      <p:to>
                                        <p:strVal val="visible"/>
                                      </p:to>
                                    </p:set>
                                  </p:childTnLst>
                                </p:cTn>
                              </p:par>
                            </p:childTnLst>
                          </p:cTn>
                        </p:par>
                      </p:childTnLst>
                    </p:cTn>
                  </p:par>
                  <p:par>
                    <p:cTn id="567" fill="hold">
                      <p:stCondLst>
                        <p:cond delay="indefinite"/>
                      </p:stCondLst>
                      <p:childTnLst>
                        <p:par>
                          <p:cTn id="568" fill="hold">
                            <p:stCondLst>
                              <p:cond delay="0"/>
                            </p:stCondLst>
                            <p:childTnLst>
                              <p:par>
                                <p:cTn id="569" nodeType="clickEffect" fill="hold" presetClass="entr" presetID="1">
                                  <p:stCondLst>
                                    <p:cond delay="0"/>
                                  </p:stCondLst>
                                  <p:childTnLst>
                                    <p:set>
                                      <p:cBhvr>
                                        <p:cTn id="570" dur="1" fill="hold">
                                          <p:stCondLst>
                                            <p:cond delay="0"/>
                                          </p:stCondLst>
                                        </p:cTn>
                                        <p:tgtEl>
                                          <p:spTgt spid="490">
                                            <p:txEl>
                                              <p:pRg st="7" end="7"/>
                                            </p:txEl>
                                          </p:spTgt>
                                        </p:tgtEl>
                                        <p:attrNameLst>
                                          <p:attrName>style.visibility</p:attrName>
                                        </p:attrNameLst>
                                      </p:cBhvr>
                                      <p:to>
                                        <p:strVal val="visible"/>
                                      </p:to>
                                    </p:set>
                                  </p:childTnLst>
                                </p:cTn>
                              </p:par>
                            </p:childTnLst>
                          </p:cTn>
                        </p:par>
                      </p:childTnLst>
                    </p:cTn>
                  </p:par>
                  <p:par>
                    <p:cTn id="571" fill="hold">
                      <p:stCondLst>
                        <p:cond delay="indefinite"/>
                      </p:stCondLst>
                      <p:childTnLst>
                        <p:par>
                          <p:cTn id="572" fill="hold">
                            <p:stCondLst>
                              <p:cond delay="0"/>
                            </p:stCondLst>
                            <p:childTnLst>
                              <p:par>
                                <p:cTn id="573" nodeType="clickEffect" fill="hold" presetClass="entr" presetID="1">
                                  <p:stCondLst>
                                    <p:cond delay="0"/>
                                  </p:stCondLst>
                                  <p:childTnLst>
                                    <p:set>
                                      <p:cBhvr>
                                        <p:cTn id="574" dur="1" fill="hold">
                                          <p:stCondLst>
                                            <p:cond delay="0"/>
                                          </p:stCondLst>
                                        </p:cTn>
                                        <p:tgtEl>
                                          <p:spTgt spid="490">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2"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How to Query or See the Current State</a:t>
            </a:r>
            <a:endParaRPr b="0" lang="en-US" sz="2400" spc="-1" strike="noStrike">
              <a:latin typeface="Arial"/>
            </a:endParaRPr>
          </a:p>
        </p:txBody>
      </p:sp>
      <p:sp>
        <p:nvSpPr>
          <p:cNvPr id="493" name="PlaceHolder 2"/>
          <p:cNvSpPr>
            <a:spLocks noGrp="1"/>
          </p:cNvSpPr>
          <p:nvPr>
            <p:ph/>
          </p:nvPr>
        </p:nvSpPr>
        <p:spPr>
          <a:xfrm>
            <a:off x="626760" y="1257480"/>
            <a:ext cx="7883280" cy="3363120"/>
          </a:xfrm>
          <a:prstGeom prst="rect">
            <a:avLst/>
          </a:prstGeom>
          <a:noFill/>
          <a:ln w="0">
            <a:noFill/>
          </a:ln>
        </p:spPr>
        <p:txBody>
          <a:bodyPr lIns="67680" rIns="68400" tIns="35280" bIns="34200" anchor="t">
            <a:noAutofit/>
          </a:bodyPr>
          <a:p>
            <a:pPr marL="343080" indent="-291960">
              <a:lnSpc>
                <a:spcPct val="90000"/>
              </a:lnSpc>
              <a:buClr>
                <a:srgbClr val="000000"/>
              </a:buClr>
              <a:buFont typeface="Helvetica Neue Light"/>
              <a:buChar char="●"/>
            </a:pPr>
            <a:r>
              <a:rPr b="0" lang="en-US" sz="2000" spc="-1" strike="noStrike">
                <a:solidFill>
                  <a:srgbClr val="000000"/>
                </a:solidFill>
                <a:latin typeface="Helvetica Neue Light"/>
                <a:ea typeface="Helvetica Neue Light"/>
              </a:rPr>
              <a:t>CLI</a:t>
            </a:r>
            <a:endParaRPr b="0" lang="en-US" sz="2000" spc="-1" strike="noStrike">
              <a:latin typeface="Arial"/>
            </a:endParaRPr>
          </a:p>
          <a:p>
            <a:pPr lvl="1" marL="685800" indent="-291960">
              <a:lnSpc>
                <a:spcPct val="90000"/>
              </a:lnSpc>
              <a:buClr>
                <a:srgbClr val="000000"/>
              </a:buClr>
              <a:buFont typeface="Consolas"/>
              <a:buChar char="○"/>
            </a:pPr>
            <a:r>
              <a:rPr b="1" lang="en-US" sz="2000" spc="-1" strike="noStrike">
                <a:solidFill>
                  <a:srgbClr val="000000"/>
                </a:solidFill>
                <a:latin typeface="Consolas"/>
                <a:ea typeface="Consolas"/>
              </a:rPr>
              <a:t>terraform show [-json]</a:t>
            </a:r>
            <a:endParaRPr b="0" lang="en-US" sz="2000" spc="-1" strike="noStrike">
              <a:latin typeface="Arial"/>
            </a:endParaRPr>
          </a:p>
          <a:p>
            <a:pPr marL="685800">
              <a:lnSpc>
                <a:spcPct val="90000"/>
              </a:lnSpc>
              <a:tabLst>
                <a:tab algn="l" pos="0"/>
              </a:tabLst>
            </a:pPr>
            <a:r>
              <a:rPr b="0" lang="en-US" sz="2000" spc="-1" strike="noStrike" u="sng">
                <a:solidFill>
                  <a:srgbClr val="0000ff"/>
                </a:solidFill>
                <a:uFillTx/>
                <a:latin typeface="Helvetica Neue Light"/>
                <a:ea typeface="Helvetica Neue Light"/>
                <a:hlinkClick r:id="rId1"/>
              </a:rPr>
              <a:t>https://www.terraform.io/docs/commands/show.html</a:t>
            </a:r>
            <a:endParaRPr b="0" lang="en-US" sz="2000" spc="-1" strike="noStrike">
              <a:latin typeface="Arial"/>
            </a:endParaRPr>
          </a:p>
          <a:p>
            <a:pPr marL="685800">
              <a:lnSpc>
                <a:spcPct val="90000"/>
              </a:lnSpc>
              <a:tabLst>
                <a:tab algn="l" pos="0"/>
              </a:tabLst>
            </a:pPr>
            <a:endParaRPr b="0" lang="en-US" sz="2000" spc="-1" strike="noStrike">
              <a:latin typeface="Arial"/>
            </a:endParaRPr>
          </a:p>
          <a:p>
            <a:pPr marL="34308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Remote State Data Type</a:t>
            </a:r>
            <a:endParaRPr b="0" lang="en-US" sz="2000" spc="-1" strike="noStrike">
              <a:latin typeface="Arial"/>
            </a:endParaRPr>
          </a:p>
          <a:p>
            <a:pPr marL="685800">
              <a:lnSpc>
                <a:spcPct val="90000"/>
              </a:lnSpc>
              <a:tabLst>
                <a:tab algn="l" pos="0"/>
              </a:tabLst>
            </a:pPr>
            <a:r>
              <a:rPr b="0" lang="en-US" sz="1800" spc="-1" strike="noStrike" u="sng">
                <a:solidFill>
                  <a:srgbClr val="0000ff"/>
                </a:solidFill>
                <a:uFillTx/>
                <a:latin typeface="Helvetica Neue Light"/>
                <a:ea typeface="Helvetica Neue Light"/>
                <a:hlinkClick r:id="rId2"/>
              </a:rPr>
              <a:t>https://www.terraform.io/docs/providers/terraform/d/remote_state.html</a:t>
            </a:r>
            <a:endParaRPr b="0" lang="en-US" sz="1800" spc="-1" strike="noStrike">
              <a:latin typeface="Arial"/>
            </a:endParaRPr>
          </a:p>
          <a:p>
            <a:pPr marL="685800">
              <a:lnSpc>
                <a:spcPct val="90000"/>
              </a:lnSpc>
              <a:tabLst>
                <a:tab algn="l" pos="0"/>
              </a:tabLst>
            </a:pPr>
            <a:endParaRPr b="0" lang="en-US" sz="1800" spc="-1" strike="noStrike">
              <a:latin typeface="Arial"/>
            </a:endParaRPr>
          </a:p>
        </p:txBody>
      </p:sp>
      <p:sp>
        <p:nvSpPr>
          <p:cNvPr id="494"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20ED7E85-DAF5-4B37-967F-234BCB02BBD0}"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575" dur="indefinite" restart="never" nodeType="tmRoot">
          <p:childTnLst>
            <p:seq>
              <p:cTn id="576" dur="indefinite" nodeType="mainSeq">
                <p:childTnLst>
                  <p:par>
                    <p:cTn id="577" fill="hold">
                      <p:stCondLst>
                        <p:cond delay="indefinite"/>
                      </p:stCondLst>
                      <p:childTnLst>
                        <p:par>
                          <p:cTn id="578" fill="hold">
                            <p:stCondLst>
                              <p:cond delay="0"/>
                            </p:stCondLst>
                            <p:childTnLst>
                              <p:par>
                                <p:cTn id="579" nodeType="clickEffect" fill="hold" presetClass="entr" presetID="1">
                                  <p:stCondLst>
                                    <p:cond delay="0"/>
                                  </p:stCondLst>
                                  <p:childTnLst>
                                    <p:set>
                                      <p:cBhvr>
                                        <p:cTn id="580" dur="1" fill="hold">
                                          <p:stCondLst>
                                            <p:cond delay="0"/>
                                          </p:stCondLst>
                                        </p:cTn>
                                        <p:tgtEl>
                                          <p:spTgt spid="493">
                                            <p:txEl>
                                              <p:pRg st="0" end="0"/>
                                            </p:txEl>
                                          </p:spTgt>
                                        </p:tgtEl>
                                        <p:attrNameLst>
                                          <p:attrName>style.visibility</p:attrName>
                                        </p:attrNameLst>
                                      </p:cBhvr>
                                      <p:to>
                                        <p:strVal val="visible"/>
                                      </p:to>
                                    </p:set>
                                  </p:childTnLst>
                                </p:cTn>
                              </p:par>
                            </p:childTnLst>
                          </p:cTn>
                        </p:par>
                      </p:childTnLst>
                    </p:cTn>
                  </p:par>
                  <p:par>
                    <p:cTn id="581" fill="hold">
                      <p:stCondLst>
                        <p:cond delay="indefinite"/>
                      </p:stCondLst>
                      <p:childTnLst>
                        <p:par>
                          <p:cTn id="582" fill="hold">
                            <p:stCondLst>
                              <p:cond delay="0"/>
                            </p:stCondLst>
                            <p:childTnLst>
                              <p:par>
                                <p:cTn id="583" nodeType="clickEffect" fill="hold" presetClass="entr" presetID="1">
                                  <p:stCondLst>
                                    <p:cond delay="0"/>
                                  </p:stCondLst>
                                  <p:childTnLst>
                                    <p:set>
                                      <p:cBhvr>
                                        <p:cTn id="584" dur="1" fill="hold">
                                          <p:stCondLst>
                                            <p:cond delay="0"/>
                                          </p:stCondLst>
                                        </p:cTn>
                                        <p:tgtEl>
                                          <p:spTgt spid="493">
                                            <p:txEl>
                                              <p:pRg st="1" end="1"/>
                                            </p:txEl>
                                          </p:spTgt>
                                        </p:tgtEl>
                                        <p:attrNameLst>
                                          <p:attrName>style.visibility</p:attrName>
                                        </p:attrNameLst>
                                      </p:cBhvr>
                                      <p:to>
                                        <p:strVal val="visible"/>
                                      </p:to>
                                    </p:set>
                                  </p:childTnLst>
                                </p:cTn>
                              </p:par>
                            </p:childTnLst>
                          </p:cTn>
                        </p:par>
                      </p:childTnLst>
                    </p:cTn>
                  </p:par>
                  <p:par>
                    <p:cTn id="585" fill="hold">
                      <p:stCondLst>
                        <p:cond delay="indefinite"/>
                      </p:stCondLst>
                      <p:childTnLst>
                        <p:par>
                          <p:cTn id="586" fill="hold">
                            <p:stCondLst>
                              <p:cond delay="0"/>
                            </p:stCondLst>
                            <p:childTnLst>
                              <p:par>
                                <p:cTn id="587" nodeType="clickEffect" fill="hold" presetClass="entr" presetID="1">
                                  <p:stCondLst>
                                    <p:cond delay="0"/>
                                  </p:stCondLst>
                                  <p:childTnLst>
                                    <p:set>
                                      <p:cBhvr>
                                        <p:cTn id="588" dur="1" fill="hold">
                                          <p:stCondLst>
                                            <p:cond delay="0"/>
                                          </p:stCondLst>
                                        </p:cTn>
                                        <p:tgtEl>
                                          <p:spTgt spid="493">
                                            <p:txEl>
                                              <p:pRg st="2" end="2"/>
                                            </p:txEl>
                                          </p:spTgt>
                                        </p:tgtEl>
                                        <p:attrNameLst>
                                          <p:attrName>style.visibility</p:attrName>
                                        </p:attrNameLst>
                                      </p:cBhvr>
                                      <p:to>
                                        <p:strVal val="visible"/>
                                      </p:to>
                                    </p:set>
                                  </p:childTnLst>
                                </p:cTn>
                              </p:par>
                            </p:childTnLst>
                          </p:cTn>
                        </p:par>
                      </p:childTnLst>
                    </p:cTn>
                  </p:par>
                  <p:par>
                    <p:cTn id="589" fill="hold">
                      <p:stCondLst>
                        <p:cond delay="indefinite"/>
                      </p:stCondLst>
                      <p:childTnLst>
                        <p:par>
                          <p:cTn id="590" fill="hold">
                            <p:stCondLst>
                              <p:cond delay="0"/>
                            </p:stCondLst>
                            <p:childTnLst>
                              <p:par>
                                <p:cTn id="591" nodeType="clickEffect" fill="hold" presetClass="entr" presetID="1">
                                  <p:stCondLst>
                                    <p:cond delay="0"/>
                                  </p:stCondLst>
                                  <p:childTnLst>
                                    <p:set>
                                      <p:cBhvr>
                                        <p:cTn id="592" dur="1" fill="hold">
                                          <p:stCondLst>
                                            <p:cond delay="0"/>
                                          </p:stCondLst>
                                        </p:cTn>
                                        <p:tgtEl>
                                          <p:spTgt spid="493">
                                            <p:txEl>
                                              <p:pRg st="3" end="3"/>
                                            </p:txEl>
                                          </p:spTgt>
                                        </p:tgtEl>
                                        <p:attrNameLst>
                                          <p:attrName>style.visibility</p:attrName>
                                        </p:attrNameLst>
                                      </p:cBhvr>
                                      <p:to>
                                        <p:strVal val="visible"/>
                                      </p:to>
                                    </p:set>
                                  </p:childTnLst>
                                </p:cTn>
                              </p:par>
                            </p:childTnLst>
                          </p:cTn>
                        </p:par>
                      </p:childTnLst>
                    </p:cTn>
                  </p:par>
                  <p:par>
                    <p:cTn id="593" fill="hold">
                      <p:stCondLst>
                        <p:cond delay="indefinite"/>
                      </p:stCondLst>
                      <p:childTnLst>
                        <p:par>
                          <p:cTn id="594" fill="hold">
                            <p:stCondLst>
                              <p:cond delay="0"/>
                            </p:stCondLst>
                            <p:childTnLst>
                              <p:par>
                                <p:cTn id="595" nodeType="clickEffect" fill="hold" presetClass="entr" presetID="1">
                                  <p:stCondLst>
                                    <p:cond delay="0"/>
                                  </p:stCondLst>
                                  <p:childTnLst>
                                    <p:set>
                                      <p:cBhvr>
                                        <p:cTn id="596" dur="1" fill="hold">
                                          <p:stCondLst>
                                            <p:cond delay="0"/>
                                          </p:stCondLst>
                                        </p:cTn>
                                        <p:tgtEl>
                                          <p:spTgt spid="493">
                                            <p:txEl>
                                              <p:pRg st="4" end="4"/>
                                            </p:txEl>
                                          </p:spTgt>
                                        </p:tgtEl>
                                        <p:attrNameLst>
                                          <p:attrName>style.visibility</p:attrName>
                                        </p:attrNameLst>
                                      </p:cBhvr>
                                      <p:to>
                                        <p:strVal val="visible"/>
                                      </p:to>
                                    </p:set>
                                  </p:childTnLst>
                                </p:cTn>
                              </p:par>
                            </p:childTnLst>
                          </p:cTn>
                        </p:par>
                      </p:childTnLst>
                    </p:cTn>
                  </p:par>
                  <p:par>
                    <p:cTn id="597" fill="hold">
                      <p:stCondLst>
                        <p:cond delay="indefinite"/>
                      </p:stCondLst>
                      <p:childTnLst>
                        <p:par>
                          <p:cTn id="598" fill="hold">
                            <p:stCondLst>
                              <p:cond delay="0"/>
                            </p:stCondLst>
                            <p:childTnLst>
                              <p:par>
                                <p:cTn id="599" nodeType="clickEffect" fill="hold" presetClass="entr" presetID="1">
                                  <p:stCondLst>
                                    <p:cond delay="0"/>
                                  </p:stCondLst>
                                  <p:childTnLst>
                                    <p:set>
                                      <p:cBhvr>
                                        <p:cTn id="600" dur="1" fill="hold">
                                          <p:stCondLst>
                                            <p:cond delay="0"/>
                                          </p:stCondLst>
                                        </p:cTn>
                                        <p:tgtEl>
                                          <p:spTgt spid="493">
                                            <p:txEl>
                                              <p:pRg st="5" end="5"/>
                                            </p:txEl>
                                          </p:spTgt>
                                        </p:tgtEl>
                                        <p:attrNameLst>
                                          <p:attrName>style.visibility</p:attrName>
                                        </p:attrNameLst>
                                      </p:cBhvr>
                                      <p:to>
                                        <p:strVal val="visible"/>
                                      </p:to>
                                    </p:set>
                                  </p:childTnLst>
                                </p:cTn>
                              </p:par>
                            </p:childTnLst>
                          </p:cTn>
                        </p:par>
                      </p:childTnLst>
                    </p:cTn>
                  </p:par>
                  <p:par>
                    <p:cTn id="601" fill="hold">
                      <p:stCondLst>
                        <p:cond delay="indefinite"/>
                      </p:stCondLst>
                      <p:childTnLst>
                        <p:par>
                          <p:cTn id="602" fill="hold">
                            <p:stCondLst>
                              <p:cond delay="0"/>
                            </p:stCondLst>
                            <p:childTnLst>
                              <p:par>
                                <p:cTn id="603" nodeType="clickEffect" fill="hold" presetClass="entr" presetID="1">
                                  <p:stCondLst>
                                    <p:cond delay="0"/>
                                  </p:stCondLst>
                                  <p:childTnLst>
                                    <p:set>
                                      <p:cBhvr>
                                        <p:cTn id="604" dur="1" fill="hold">
                                          <p:stCondLst>
                                            <p:cond delay="0"/>
                                          </p:stCondLst>
                                        </p:cTn>
                                        <p:tgtEl>
                                          <p:spTgt spid="493">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Visualizing Graph Outputs</a:t>
            </a:r>
            <a:endParaRPr b="0" lang="en-US" sz="2400" spc="-1" strike="noStrike">
              <a:latin typeface="Arial"/>
            </a:endParaRPr>
          </a:p>
        </p:txBody>
      </p:sp>
      <p:sp>
        <p:nvSpPr>
          <p:cNvPr id="496" name="PlaceHolder 2"/>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E6D4F58F-CC2E-430B-84F3-86B19EE7EB86}"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pic>
        <p:nvPicPr>
          <p:cNvPr id="497" name="Google Shape;417;p60" descr=""/>
          <p:cNvPicPr/>
          <p:nvPr/>
        </p:nvPicPr>
        <p:blipFill>
          <a:blip r:embed="rId1"/>
          <a:stretch/>
        </p:blipFill>
        <p:spPr>
          <a:xfrm>
            <a:off x="2776320" y="933480"/>
            <a:ext cx="3524400" cy="3889080"/>
          </a:xfrm>
          <a:prstGeom prst="rect">
            <a:avLst/>
          </a:prstGeom>
          <a:ln w="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8"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Visualizing Graph Outputs</a:t>
            </a:r>
            <a:endParaRPr b="0" lang="en-US" sz="2400" spc="-1" strike="noStrike">
              <a:latin typeface="Arial"/>
            </a:endParaRPr>
          </a:p>
        </p:txBody>
      </p:sp>
      <p:sp>
        <p:nvSpPr>
          <p:cNvPr id="499" name="PlaceHolder 2"/>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ECABF468-60E9-4286-A8DC-BDC5643830AB}"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pic>
        <p:nvPicPr>
          <p:cNvPr id="500" name="Google Shape;424;p61" descr=""/>
          <p:cNvPicPr/>
          <p:nvPr/>
        </p:nvPicPr>
        <p:blipFill>
          <a:blip r:embed="rId1"/>
          <a:stretch/>
        </p:blipFill>
        <p:spPr>
          <a:xfrm>
            <a:off x="0" y="1559520"/>
            <a:ext cx="9143280" cy="227628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PlaceHolder 1"/>
          <p:cNvSpPr>
            <a:spLocks noGrp="1"/>
          </p:cNvSpPr>
          <p:nvPr>
            <p:ph type="title"/>
          </p:nvPr>
        </p:nvSpPr>
        <p:spPr>
          <a:xfrm>
            <a:off x="714240" y="243000"/>
            <a:ext cx="8423280" cy="680400"/>
          </a:xfrm>
          <a:prstGeom prst="rect">
            <a:avLst/>
          </a:prstGeom>
          <a:noFill/>
          <a:ln w="0">
            <a:noFill/>
          </a:ln>
        </p:spPr>
        <p:txBody>
          <a:bodyPr lIns="68400" rIns="68400" tIns="34200" bIns="34200" anchor="ctr">
            <a:noAutofit/>
          </a:bodyPr>
          <a:p>
            <a:pPr>
              <a:lnSpc>
                <a:spcPct val="90000"/>
              </a:lnSpc>
              <a:tabLst>
                <a:tab algn="l" pos="0"/>
              </a:tabLst>
            </a:pPr>
            <a:r>
              <a:rPr b="0" lang="en-US" sz="2400" spc="-1" strike="noStrike">
                <a:solidFill>
                  <a:srgbClr val="3f3f3f"/>
                </a:solidFill>
                <a:latin typeface="Helvetica Neue Light"/>
                <a:ea typeface="Helvetica Neue Light"/>
              </a:rPr>
              <a:t>Our Practitioners</a:t>
            </a:r>
            <a:endParaRPr b="0" lang="en-US" sz="2400" spc="-1" strike="noStrike">
              <a:latin typeface="Arial"/>
            </a:endParaRPr>
          </a:p>
        </p:txBody>
      </p:sp>
      <p:pic>
        <p:nvPicPr>
          <p:cNvPr id="328" name="Google Shape;98;p19" descr=""/>
          <p:cNvPicPr/>
          <p:nvPr/>
        </p:nvPicPr>
        <p:blipFill>
          <a:blip r:embed="rId1"/>
          <a:stretch/>
        </p:blipFill>
        <p:spPr>
          <a:xfrm>
            <a:off x="-512280" y="1153080"/>
            <a:ext cx="9963000" cy="3494160"/>
          </a:xfrm>
          <a:prstGeom prst="rect">
            <a:avLst/>
          </a:prstGeom>
          <a:ln w="0">
            <a:noFill/>
          </a:ln>
        </p:spPr>
      </p:pic>
      <p:sp>
        <p:nvSpPr>
          <p:cNvPr id="329" name="PlaceHolder 2"/>
          <p:cNvSpPr>
            <a:spLocks noGrp="1"/>
          </p:cNvSpPr>
          <p:nvPr>
            <p:ph type="sldNum"/>
          </p:nvPr>
        </p:nvSpPr>
        <p:spPr>
          <a:xfrm>
            <a:off x="8505000" y="4902840"/>
            <a:ext cx="624960" cy="223200"/>
          </a:xfrm>
          <a:prstGeom prst="rect">
            <a:avLst/>
          </a:prstGeom>
          <a:noFill/>
          <a:ln w="0">
            <a:noFill/>
          </a:ln>
        </p:spPr>
        <p:txBody>
          <a:bodyPr lIns="68400" rIns="68400" tIns="34200" bIns="34200" anchor="ctr">
            <a:noAutofit/>
          </a:bodyPr>
          <a:p>
            <a:pPr algn="ctr">
              <a:lnSpc>
                <a:spcPct val="100000"/>
              </a:lnSpc>
              <a:tabLst>
                <a:tab algn="l" pos="0"/>
              </a:tabLst>
            </a:pPr>
            <a:fld id="{68816C53-D85E-4AB7-9C2A-F5ABB6F7DA48}"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330" name="Google Shape;100;p19"/>
          <p:cNvSpPr/>
          <p:nvPr/>
        </p:nvSpPr>
        <p:spPr>
          <a:xfrm>
            <a:off x="712800" y="1418040"/>
            <a:ext cx="2048760" cy="437760"/>
          </a:xfrm>
          <a:prstGeom prst="rect">
            <a:avLst/>
          </a:prstGeom>
          <a:noFill/>
          <a:ln w="0">
            <a:noFill/>
          </a:ln>
        </p:spPr>
        <p:style>
          <a:lnRef idx="0"/>
          <a:fillRef idx="0"/>
          <a:effectRef idx="0"/>
          <a:fontRef idx="minor"/>
        </p:style>
        <p:txBody>
          <a:bodyPr lIns="68400" rIns="68400" tIns="34200" bIns="34200" anchor="t">
            <a:noAutofit/>
          </a:bodyPr>
          <a:p>
            <a:pPr algn="r">
              <a:lnSpc>
                <a:spcPct val="100000"/>
              </a:lnSpc>
              <a:tabLst>
                <a:tab algn="l" pos="0"/>
              </a:tabLst>
            </a:pPr>
            <a:r>
              <a:rPr b="0" lang="en-US" sz="1200" spc="-1" strike="noStrike">
                <a:solidFill>
                  <a:srgbClr val="3f3f3f"/>
                </a:solidFill>
                <a:latin typeface="Helvetica Neue Light"/>
                <a:ea typeface="Helvetica Neue Light"/>
              </a:rPr>
              <a:t>250 best selling </a:t>
            </a:r>
            <a:endParaRPr b="0" lang="en-US" sz="1200" spc="-1" strike="noStrike">
              <a:latin typeface="Arial"/>
            </a:endParaRPr>
          </a:p>
          <a:p>
            <a:pPr algn="r">
              <a:lnSpc>
                <a:spcPct val="100000"/>
              </a:lnSpc>
              <a:tabLst>
                <a:tab algn="l" pos="0"/>
              </a:tabLst>
            </a:pPr>
            <a:r>
              <a:rPr b="0" lang="en-US" sz="1200" spc="-1" strike="noStrike">
                <a:solidFill>
                  <a:srgbClr val="3f3f3f"/>
                </a:solidFill>
                <a:latin typeface="Helvetica Neue Light"/>
                <a:ea typeface="Helvetica Neue Light"/>
              </a:rPr>
              <a:t>books authored</a:t>
            </a:r>
            <a:endParaRPr b="0" lang="en-US" sz="1200" spc="-1" strike="noStrike">
              <a:latin typeface="Arial"/>
            </a:endParaRPr>
          </a:p>
        </p:txBody>
      </p:sp>
      <p:sp>
        <p:nvSpPr>
          <p:cNvPr id="331" name="Google Shape;101;p19"/>
          <p:cNvSpPr/>
          <p:nvPr/>
        </p:nvSpPr>
        <p:spPr>
          <a:xfrm>
            <a:off x="505080" y="2205360"/>
            <a:ext cx="1953360" cy="437760"/>
          </a:xfrm>
          <a:prstGeom prst="rect">
            <a:avLst/>
          </a:prstGeom>
          <a:noFill/>
          <a:ln w="0">
            <a:noFill/>
          </a:ln>
        </p:spPr>
        <p:style>
          <a:lnRef idx="0"/>
          <a:fillRef idx="0"/>
          <a:effectRef idx="0"/>
          <a:fontRef idx="minor"/>
        </p:style>
        <p:txBody>
          <a:bodyPr lIns="68400" rIns="68400" tIns="34200" bIns="34200" anchor="t">
            <a:noAutofit/>
          </a:bodyPr>
          <a:p>
            <a:pPr algn="r">
              <a:lnSpc>
                <a:spcPct val="100000"/>
              </a:lnSpc>
              <a:tabLst>
                <a:tab algn="l" pos="0"/>
              </a:tabLst>
            </a:pPr>
            <a:r>
              <a:rPr b="0" lang="en-US" sz="1200" spc="-1" strike="noStrike">
                <a:solidFill>
                  <a:srgbClr val="3f3f3f"/>
                </a:solidFill>
                <a:latin typeface="Helvetica Neue Light"/>
                <a:ea typeface="Helvetica Neue Light"/>
              </a:rPr>
              <a:t>9+ years of training</a:t>
            </a:r>
            <a:endParaRPr b="0" lang="en-US" sz="1200" spc="-1" strike="noStrike">
              <a:latin typeface="Arial"/>
            </a:endParaRPr>
          </a:p>
          <a:p>
            <a:pPr algn="r">
              <a:lnSpc>
                <a:spcPct val="100000"/>
              </a:lnSpc>
              <a:tabLst>
                <a:tab algn="l" pos="0"/>
              </a:tabLst>
            </a:pPr>
            <a:r>
              <a:rPr b="0" lang="en-US" sz="1200" spc="-1" strike="noStrike">
                <a:solidFill>
                  <a:srgbClr val="3f3f3f"/>
                </a:solidFill>
                <a:latin typeface="Helvetica Neue Light"/>
                <a:ea typeface="Helvetica Neue Light"/>
              </a:rPr>
              <a:t>experience</a:t>
            </a:r>
            <a:endParaRPr b="0" lang="en-US" sz="1200" spc="-1" strike="noStrike">
              <a:latin typeface="Arial"/>
            </a:endParaRPr>
          </a:p>
        </p:txBody>
      </p:sp>
      <p:sp>
        <p:nvSpPr>
          <p:cNvPr id="332" name="Google Shape;102;p19"/>
          <p:cNvSpPr/>
          <p:nvPr/>
        </p:nvSpPr>
        <p:spPr>
          <a:xfrm>
            <a:off x="921600" y="2993040"/>
            <a:ext cx="1953360" cy="622800"/>
          </a:xfrm>
          <a:prstGeom prst="rect">
            <a:avLst/>
          </a:prstGeom>
          <a:noFill/>
          <a:ln w="0">
            <a:noFill/>
          </a:ln>
        </p:spPr>
        <p:style>
          <a:lnRef idx="0"/>
          <a:fillRef idx="0"/>
          <a:effectRef idx="0"/>
          <a:fontRef idx="minor"/>
        </p:style>
        <p:txBody>
          <a:bodyPr lIns="68400" rIns="68400" tIns="34200" bIns="34200" anchor="t">
            <a:noAutofit/>
          </a:bodyPr>
          <a:p>
            <a:pPr algn="r">
              <a:lnSpc>
                <a:spcPct val="100000"/>
              </a:lnSpc>
              <a:tabLst>
                <a:tab algn="l" pos="0"/>
              </a:tabLst>
            </a:pPr>
            <a:r>
              <a:rPr b="0" lang="en-US" sz="1200" spc="-1" strike="noStrike">
                <a:solidFill>
                  <a:srgbClr val="3f3f3f"/>
                </a:solidFill>
                <a:latin typeface="Helvetica Neue Light"/>
                <a:ea typeface="Helvetica Neue Light"/>
              </a:rPr>
              <a:t>750,000 practitioner led</a:t>
            </a:r>
            <a:endParaRPr b="0" lang="en-US" sz="1200" spc="-1" strike="noStrike">
              <a:latin typeface="Arial"/>
            </a:endParaRPr>
          </a:p>
          <a:p>
            <a:pPr algn="r">
              <a:lnSpc>
                <a:spcPct val="100000"/>
              </a:lnSpc>
              <a:tabLst>
                <a:tab algn="l" pos="0"/>
              </a:tabLst>
            </a:pPr>
            <a:r>
              <a:rPr b="0" lang="en-US" sz="1200" spc="-1" strike="noStrike">
                <a:solidFill>
                  <a:srgbClr val="3f3f3f"/>
                </a:solidFill>
                <a:latin typeface="Helvetica Neue Light"/>
                <a:ea typeface="Helvetica Neue Light"/>
              </a:rPr>
              <a:t>training hours</a:t>
            </a:r>
            <a:endParaRPr b="0" lang="en-US" sz="1200" spc="-1" strike="noStrike">
              <a:latin typeface="Arial"/>
            </a:endParaRPr>
          </a:p>
          <a:p>
            <a:pPr algn="r">
              <a:lnSpc>
                <a:spcPct val="100000"/>
              </a:lnSpc>
              <a:tabLst>
                <a:tab algn="l" pos="0"/>
              </a:tabLst>
            </a:pPr>
            <a:endParaRPr b="0" lang="en-US" sz="1200" spc="-1" strike="noStrike">
              <a:latin typeface="Arial"/>
            </a:endParaRPr>
          </a:p>
        </p:txBody>
      </p:sp>
      <p:sp>
        <p:nvSpPr>
          <p:cNvPr id="333" name="Google Shape;103;p19"/>
          <p:cNvSpPr/>
          <p:nvPr/>
        </p:nvSpPr>
        <p:spPr>
          <a:xfrm>
            <a:off x="6208560" y="1418400"/>
            <a:ext cx="2046960" cy="437760"/>
          </a:xfrm>
          <a:prstGeom prst="rect">
            <a:avLst/>
          </a:prstGeom>
          <a:noFill/>
          <a:ln w="0">
            <a:noFill/>
          </a:ln>
        </p:spPr>
        <p:style>
          <a:lnRef idx="0"/>
          <a:fillRef idx="0"/>
          <a:effectRef idx="0"/>
          <a:fontRef idx="minor"/>
        </p:style>
        <p:txBody>
          <a:bodyPr lIns="68400" rIns="68400" tIns="34200" bIns="34200" anchor="t">
            <a:noAutofit/>
          </a:bodyPr>
          <a:p>
            <a:pPr>
              <a:lnSpc>
                <a:spcPct val="100000"/>
              </a:lnSpc>
              <a:tabLst>
                <a:tab algn="l" pos="0"/>
              </a:tabLst>
            </a:pPr>
            <a:r>
              <a:rPr b="0" lang="en-US" sz="1200" spc="-1" strike="noStrike">
                <a:solidFill>
                  <a:srgbClr val="3f3f3f"/>
                </a:solidFill>
                <a:latin typeface="Helvetica Neue Light"/>
                <a:ea typeface="Helvetica Neue Light"/>
              </a:rPr>
              <a:t>150 engagements speaking</a:t>
            </a:r>
            <a:endParaRPr b="0" lang="en-US" sz="1200" spc="-1" strike="noStrike">
              <a:latin typeface="Arial"/>
            </a:endParaRPr>
          </a:p>
          <a:p>
            <a:pPr>
              <a:lnSpc>
                <a:spcPct val="100000"/>
              </a:lnSpc>
              <a:tabLst>
                <a:tab algn="l" pos="0"/>
              </a:tabLst>
            </a:pPr>
            <a:r>
              <a:rPr b="0" lang="en-US" sz="1200" spc="-1" strike="noStrike">
                <a:solidFill>
                  <a:srgbClr val="3f3f3f"/>
                </a:solidFill>
                <a:latin typeface="Helvetica Neue Light"/>
                <a:ea typeface="Helvetica Neue Light"/>
              </a:rPr>
              <a:t>at industry conferences </a:t>
            </a:r>
            <a:endParaRPr b="0" lang="en-US" sz="1200" spc="-1" strike="noStrike">
              <a:latin typeface="Arial"/>
            </a:endParaRPr>
          </a:p>
        </p:txBody>
      </p:sp>
      <p:sp>
        <p:nvSpPr>
          <p:cNvPr id="334" name="Google Shape;104;p19"/>
          <p:cNvSpPr/>
          <p:nvPr/>
        </p:nvSpPr>
        <p:spPr>
          <a:xfrm>
            <a:off x="6531840" y="2214360"/>
            <a:ext cx="1953360" cy="437760"/>
          </a:xfrm>
          <a:prstGeom prst="rect">
            <a:avLst/>
          </a:prstGeom>
          <a:noFill/>
          <a:ln w="0">
            <a:noFill/>
          </a:ln>
        </p:spPr>
        <p:style>
          <a:lnRef idx="0"/>
          <a:fillRef idx="0"/>
          <a:effectRef idx="0"/>
          <a:fontRef idx="minor"/>
        </p:style>
        <p:txBody>
          <a:bodyPr lIns="68400" rIns="68400" tIns="34200" bIns="34200" anchor="t">
            <a:noAutofit/>
          </a:bodyPr>
          <a:p>
            <a:pPr>
              <a:lnSpc>
                <a:spcPct val="100000"/>
              </a:lnSpc>
              <a:tabLst>
                <a:tab algn="l" pos="0"/>
              </a:tabLst>
            </a:pPr>
            <a:r>
              <a:rPr b="0" lang="en-US" sz="1200" spc="-1" strike="noStrike">
                <a:solidFill>
                  <a:srgbClr val="3f3f3f"/>
                </a:solidFill>
                <a:latin typeface="Helvetica Neue Light"/>
                <a:ea typeface="Helvetica Neue Light"/>
              </a:rPr>
              <a:t>Over 17 years of industry</a:t>
            </a:r>
            <a:endParaRPr b="0" lang="en-US" sz="1200" spc="-1" strike="noStrike">
              <a:latin typeface="Arial"/>
            </a:endParaRPr>
          </a:p>
          <a:p>
            <a:pPr>
              <a:lnSpc>
                <a:spcPct val="100000"/>
              </a:lnSpc>
              <a:tabLst>
                <a:tab algn="l" pos="0"/>
              </a:tabLst>
            </a:pPr>
            <a:r>
              <a:rPr b="0" lang="en-US" sz="1200" spc="-1" strike="noStrike">
                <a:solidFill>
                  <a:srgbClr val="3f3f3f"/>
                </a:solidFill>
                <a:latin typeface="Helvetica Neue Light"/>
                <a:ea typeface="Helvetica Neue Light"/>
              </a:rPr>
              <a:t>experience per instructor</a:t>
            </a:r>
            <a:endParaRPr b="0" lang="en-US" sz="1200" spc="-1" strike="noStrike">
              <a:latin typeface="Arial"/>
            </a:endParaRPr>
          </a:p>
        </p:txBody>
      </p:sp>
      <p:sp>
        <p:nvSpPr>
          <p:cNvPr id="335" name="Google Shape;105;p19"/>
          <p:cNvSpPr/>
          <p:nvPr/>
        </p:nvSpPr>
        <p:spPr>
          <a:xfrm>
            <a:off x="6140160" y="2982960"/>
            <a:ext cx="2046960" cy="437760"/>
          </a:xfrm>
          <a:prstGeom prst="rect">
            <a:avLst/>
          </a:prstGeom>
          <a:noFill/>
          <a:ln w="0">
            <a:noFill/>
          </a:ln>
        </p:spPr>
        <p:style>
          <a:lnRef idx="0"/>
          <a:fillRef idx="0"/>
          <a:effectRef idx="0"/>
          <a:fontRef idx="minor"/>
        </p:style>
        <p:txBody>
          <a:bodyPr lIns="68400" rIns="68400" tIns="34200" bIns="34200" anchor="t">
            <a:noAutofit/>
          </a:bodyPr>
          <a:p>
            <a:pPr>
              <a:lnSpc>
                <a:spcPct val="100000"/>
              </a:lnSpc>
              <a:tabLst>
                <a:tab algn="l" pos="0"/>
              </a:tabLst>
            </a:pPr>
            <a:r>
              <a:rPr b="0" lang="en-US" sz="1200" spc="-1" strike="noStrike">
                <a:solidFill>
                  <a:srgbClr val="3f3f3f"/>
                </a:solidFill>
                <a:latin typeface="Helvetica Neue Light"/>
                <a:ea typeface="Helvetica Neue Light"/>
              </a:rPr>
              <a:t>125 certifications in leading</a:t>
            </a:r>
            <a:endParaRPr b="0" lang="en-US" sz="1200" spc="-1" strike="noStrike">
              <a:latin typeface="Arial"/>
            </a:endParaRPr>
          </a:p>
          <a:p>
            <a:pPr>
              <a:lnSpc>
                <a:spcPct val="100000"/>
              </a:lnSpc>
              <a:tabLst>
                <a:tab algn="l" pos="0"/>
              </a:tabLst>
            </a:pPr>
            <a:r>
              <a:rPr b="0" lang="en-US" sz="1200" spc="-1" strike="noStrike">
                <a:solidFill>
                  <a:srgbClr val="3f3f3f"/>
                </a:solidFill>
                <a:latin typeface="Helvetica Neue Light"/>
                <a:ea typeface="Helvetica Neue Light"/>
              </a:rPr>
              <a:t>technologies </a:t>
            </a:r>
            <a:endParaRPr b="0" lang="en-US" sz="1200" spc="-1" strike="noStrike">
              <a:latin typeface="Arial"/>
            </a:endParaRPr>
          </a:p>
        </p:txBody>
      </p:sp>
      <p:sp>
        <p:nvSpPr>
          <p:cNvPr id="336" name="Google Shape;106;p19"/>
          <p:cNvSpPr/>
          <p:nvPr/>
        </p:nvSpPr>
        <p:spPr>
          <a:xfrm>
            <a:off x="4806360" y="3998880"/>
            <a:ext cx="2000160" cy="253440"/>
          </a:xfrm>
          <a:prstGeom prst="rect">
            <a:avLst/>
          </a:prstGeom>
          <a:noFill/>
          <a:ln w="0">
            <a:noFill/>
          </a:ln>
        </p:spPr>
        <p:style>
          <a:lnRef idx="0"/>
          <a:fillRef idx="0"/>
          <a:effectRef idx="0"/>
          <a:fontRef idx="minor"/>
        </p:style>
        <p:txBody>
          <a:bodyPr lIns="68400" rIns="68400" tIns="34200" bIns="34200" anchor="t">
            <a:noAutofit/>
          </a:bodyPr>
          <a:p>
            <a:pPr>
              <a:lnSpc>
                <a:spcPct val="100000"/>
              </a:lnSpc>
              <a:tabLst>
                <a:tab algn="l" pos="0"/>
              </a:tabLst>
            </a:pPr>
            <a:r>
              <a:rPr b="0" lang="en-US" sz="1200" spc="-1" strike="noStrike">
                <a:solidFill>
                  <a:srgbClr val="3f3f3f"/>
                </a:solidFill>
                <a:latin typeface="Helvetica Neue Light"/>
                <a:ea typeface="Helvetica Neue Light"/>
              </a:rPr>
              <a:t>95% instructor satisfaction </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Executing Plans: </a:t>
            </a:r>
            <a:r>
              <a:rPr b="1" lang="en-US" sz="2400" spc="-1" strike="noStrike">
                <a:solidFill>
                  <a:srgbClr val="233445"/>
                </a:solidFill>
                <a:latin typeface="Consolas"/>
                <a:ea typeface="Consolas"/>
              </a:rPr>
              <a:t>terraform apply</a:t>
            </a:r>
            <a:endParaRPr b="0" lang="en-US" sz="2400" spc="-1" strike="noStrike">
              <a:latin typeface="Arial"/>
            </a:endParaRPr>
          </a:p>
        </p:txBody>
      </p:sp>
      <p:sp>
        <p:nvSpPr>
          <p:cNvPr id="502" name="PlaceHolder 2"/>
          <p:cNvSpPr>
            <a:spLocks noGrp="1"/>
          </p:cNvSpPr>
          <p:nvPr>
            <p:ph/>
          </p:nvPr>
        </p:nvSpPr>
        <p:spPr>
          <a:xfrm>
            <a:off x="630000" y="1211760"/>
            <a:ext cx="7883280" cy="3014640"/>
          </a:xfrm>
          <a:prstGeom prst="rect">
            <a:avLst/>
          </a:prstGeom>
          <a:noFill/>
          <a:ln w="0">
            <a:noFill/>
          </a:ln>
        </p:spPr>
        <p:txBody>
          <a:bodyPr lIns="67680" rIns="68400" tIns="35280" bIns="34200" anchor="t">
            <a:noAutofit/>
          </a:bodyPr>
          <a:p>
            <a:pPr>
              <a:lnSpc>
                <a:spcPct val="90000"/>
              </a:lnSpc>
              <a:tabLst>
                <a:tab algn="l" pos="0"/>
              </a:tabLst>
            </a:pPr>
            <a:endParaRPr b="0" lang="en-US" sz="3200" spc="-1" strike="noStrike">
              <a:latin typeface="Arial"/>
            </a:endParaRPr>
          </a:p>
          <a:p>
            <a:pPr marL="34308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What does </a:t>
            </a:r>
            <a:r>
              <a:rPr b="1" lang="en-US" sz="2000" spc="-1" strike="noStrike">
                <a:solidFill>
                  <a:srgbClr val="000000"/>
                </a:solidFill>
                <a:latin typeface="Consolas"/>
                <a:ea typeface="Consolas"/>
              </a:rPr>
              <a:t>terraform apply</a:t>
            </a:r>
            <a:r>
              <a:rPr b="0" lang="en-US" sz="2000" spc="-1" strike="noStrike">
                <a:solidFill>
                  <a:srgbClr val="000000"/>
                </a:solidFill>
                <a:latin typeface="Helvetica Neue Light"/>
                <a:ea typeface="Helvetica Neue Light"/>
              </a:rPr>
              <a:t> do?</a:t>
            </a:r>
            <a:endParaRPr b="0" lang="en-US" sz="2000" spc="-1" strike="noStrike">
              <a:latin typeface="Arial"/>
            </a:endParaRPr>
          </a:p>
          <a:p>
            <a:pPr lvl="1" marL="68580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Syntax check</a:t>
            </a:r>
            <a:endParaRPr b="0" lang="en-US" sz="2000" spc="-1" strike="noStrike">
              <a:latin typeface="Arial"/>
            </a:endParaRPr>
          </a:p>
          <a:p>
            <a:pPr lvl="1" marL="68580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Check for init</a:t>
            </a:r>
            <a:endParaRPr b="0" lang="en-US" sz="2000" spc="-1" strike="noStrike">
              <a:latin typeface="Arial"/>
            </a:endParaRPr>
          </a:p>
          <a:p>
            <a:pPr lvl="1" marL="68580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Refresh state</a:t>
            </a:r>
            <a:endParaRPr b="0" lang="en-US" sz="2000" spc="-1" strike="noStrike">
              <a:latin typeface="Arial"/>
            </a:endParaRPr>
          </a:p>
          <a:p>
            <a:pPr lvl="1" marL="68580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Execute plan</a:t>
            </a:r>
            <a:endParaRPr b="0" lang="en-US" sz="2000" spc="-1" strike="noStrike">
              <a:latin typeface="Arial"/>
            </a:endParaRPr>
          </a:p>
          <a:p>
            <a:pPr lvl="1" marL="68580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Ask for input</a:t>
            </a:r>
            <a:endParaRPr b="0" lang="en-US" sz="2000" spc="-1" strike="noStrike">
              <a:latin typeface="Arial"/>
            </a:endParaRPr>
          </a:p>
          <a:p>
            <a:pPr lvl="1" marL="68580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Execute changes</a:t>
            </a:r>
            <a:endParaRPr b="0" lang="en-US" sz="2000" spc="-1" strike="noStrike">
              <a:latin typeface="Arial"/>
            </a:endParaRPr>
          </a:p>
        </p:txBody>
      </p:sp>
      <p:sp>
        <p:nvSpPr>
          <p:cNvPr id="503"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04046C34-6844-482E-BA48-EF9B4113ACCE}"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605" dur="indefinite" restart="never" nodeType="tmRoot">
          <p:childTnLst>
            <p:seq>
              <p:cTn id="606" dur="indefinite" nodeType="mainSeq">
                <p:childTnLst>
                  <p:par>
                    <p:cTn id="607" fill="hold">
                      <p:stCondLst>
                        <p:cond delay="indefinite"/>
                      </p:stCondLst>
                      <p:childTnLst>
                        <p:par>
                          <p:cTn id="608" fill="hold">
                            <p:stCondLst>
                              <p:cond delay="0"/>
                            </p:stCondLst>
                            <p:childTnLst>
                              <p:par>
                                <p:cTn id="609" nodeType="clickEffect" fill="hold" presetClass="entr" presetID="1">
                                  <p:stCondLst>
                                    <p:cond delay="0"/>
                                  </p:stCondLst>
                                  <p:childTnLst>
                                    <p:set>
                                      <p:cBhvr>
                                        <p:cTn id="610" dur="1" fill="hold">
                                          <p:stCondLst>
                                            <p:cond delay="0"/>
                                          </p:stCondLst>
                                        </p:cTn>
                                        <p:tgtEl>
                                          <p:spTgt spid="502">
                                            <p:txEl>
                                              <p:pRg st="1" end="1"/>
                                            </p:txEl>
                                          </p:spTgt>
                                        </p:tgtEl>
                                        <p:attrNameLst>
                                          <p:attrName>style.visibility</p:attrName>
                                        </p:attrNameLst>
                                      </p:cBhvr>
                                      <p:to>
                                        <p:strVal val="visible"/>
                                      </p:to>
                                    </p:set>
                                  </p:childTnLst>
                                </p:cTn>
                              </p:par>
                            </p:childTnLst>
                          </p:cTn>
                        </p:par>
                      </p:childTnLst>
                    </p:cTn>
                  </p:par>
                  <p:par>
                    <p:cTn id="611" fill="hold">
                      <p:stCondLst>
                        <p:cond delay="indefinite"/>
                      </p:stCondLst>
                      <p:childTnLst>
                        <p:par>
                          <p:cTn id="612" fill="hold">
                            <p:stCondLst>
                              <p:cond delay="0"/>
                            </p:stCondLst>
                            <p:childTnLst>
                              <p:par>
                                <p:cTn id="613" nodeType="clickEffect" fill="hold" presetClass="entr" presetID="1">
                                  <p:stCondLst>
                                    <p:cond delay="0"/>
                                  </p:stCondLst>
                                  <p:childTnLst>
                                    <p:set>
                                      <p:cBhvr>
                                        <p:cTn id="614" dur="1" fill="hold">
                                          <p:stCondLst>
                                            <p:cond delay="0"/>
                                          </p:stCondLst>
                                        </p:cTn>
                                        <p:tgtEl>
                                          <p:spTgt spid="502">
                                            <p:txEl>
                                              <p:pRg st="2" end="2"/>
                                            </p:txEl>
                                          </p:spTgt>
                                        </p:tgtEl>
                                        <p:attrNameLst>
                                          <p:attrName>style.visibility</p:attrName>
                                        </p:attrNameLst>
                                      </p:cBhvr>
                                      <p:to>
                                        <p:strVal val="visible"/>
                                      </p:to>
                                    </p:set>
                                  </p:childTnLst>
                                </p:cTn>
                              </p:par>
                            </p:childTnLst>
                          </p:cTn>
                        </p:par>
                      </p:childTnLst>
                    </p:cTn>
                  </p:par>
                  <p:par>
                    <p:cTn id="615" fill="hold">
                      <p:stCondLst>
                        <p:cond delay="indefinite"/>
                      </p:stCondLst>
                      <p:childTnLst>
                        <p:par>
                          <p:cTn id="616" fill="hold">
                            <p:stCondLst>
                              <p:cond delay="0"/>
                            </p:stCondLst>
                            <p:childTnLst>
                              <p:par>
                                <p:cTn id="617" nodeType="clickEffect" fill="hold" presetClass="entr" presetID="1">
                                  <p:stCondLst>
                                    <p:cond delay="0"/>
                                  </p:stCondLst>
                                  <p:childTnLst>
                                    <p:set>
                                      <p:cBhvr>
                                        <p:cTn id="618" dur="1" fill="hold">
                                          <p:stCondLst>
                                            <p:cond delay="0"/>
                                          </p:stCondLst>
                                        </p:cTn>
                                        <p:tgtEl>
                                          <p:spTgt spid="502">
                                            <p:txEl>
                                              <p:pRg st="3" end="3"/>
                                            </p:txEl>
                                          </p:spTgt>
                                        </p:tgtEl>
                                        <p:attrNameLst>
                                          <p:attrName>style.visibility</p:attrName>
                                        </p:attrNameLst>
                                      </p:cBhvr>
                                      <p:to>
                                        <p:strVal val="visible"/>
                                      </p:to>
                                    </p:set>
                                  </p:childTnLst>
                                </p:cTn>
                              </p:par>
                            </p:childTnLst>
                          </p:cTn>
                        </p:par>
                      </p:childTnLst>
                    </p:cTn>
                  </p:par>
                  <p:par>
                    <p:cTn id="619" fill="hold">
                      <p:stCondLst>
                        <p:cond delay="indefinite"/>
                      </p:stCondLst>
                      <p:childTnLst>
                        <p:par>
                          <p:cTn id="620" fill="hold">
                            <p:stCondLst>
                              <p:cond delay="0"/>
                            </p:stCondLst>
                            <p:childTnLst>
                              <p:par>
                                <p:cTn id="621" nodeType="clickEffect" fill="hold" presetClass="entr" presetID="1">
                                  <p:stCondLst>
                                    <p:cond delay="0"/>
                                  </p:stCondLst>
                                  <p:childTnLst>
                                    <p:set>
                                      <p:cBhvr>
                                        <p:cTn id="622" dur="1" fill="hold">
                                          <p:stCondLst>
                                            <p:cond delay="0"/>
                                          </p:stCondLst>
                                        </p:cTn>
                                        <p:tgtEl>
                                          <p:spTgt spid="502">
                                            <p:txEl>
                                              <p:pRg st="4" end="4"/>
                                            </p:txEl>
                                          </p:spTgt>
                                        </p:tgtEl>
                                        <p:attrNameLst>
                                          <p:attrName>style.visibility</p:attrName>
                                        </p:attrNameLst>
                                      </p:cBhvr>
                                      <p:to>
                                        <p:strVal val="visible"/>
                                      </p:to>
                                    </p:set>
                                  </p:childTnLst>
                                </p:cTn>
                              </p:par>
                            </p:childTnLst>
                          </p:cTn>
                        </p:par>
                      </p:childTnLst>
                    </p:cTn>
                  </p:par>
                  <p:par>
                    <p:cTn id="623" fill="hold">
                      <p:stCondLst>
                        <p:cond delay="indefinite"/>
                      </p:stCondLst>
                      <p:childTnLst>
                        <p:par>
                          <p:cTn id="624" fill="hold">
                            <p:stCondLst>
                              <p:cond delay="0"/>
                            </p:stCondLst>
                            <p:childTnLst>
                              <p:par>
                                <p:cTn id="625" nodeType="clickEffect" fill="hold" presetClass="entr" presetID="1">
                                  <p:stCondLst>
                                    <p:cond delay="0"/>
                                  </p:stCondLst>
                                  <p:childTnLst>
                                    <p:set>
                                      <p:cBhvr>
                                        <p:cTn id="626" dur="1" fill="hold">
                                          <p:stCondLst>
                                            <p:cond delay="0"/>
                                          </p:stCondLst>
                                        </p:cTn>
                                        <p:tgtEl>
                                          <p:spTgt spid="502">
                                            <p:txEl>
                                              <p:pRg st="5" end="5"/>
                                            </p:txEl>
                                          </p:spTgt>
                                        </p:tgtEl>
                                        <p:attrNameLst>
                                          <p:attrName>style.visibility</p:attrName>
                                        </p:attrNameLst>
                                      </p:cBhvr>
                                      <p:to>
                                        <p:strVal val="visible"/>
                                      </p:to>
                                    </p:set>
                                  </p:childTnLst>
                                </p:cTn>
                              </p:par>
                            </p:childTnLst>
                          </p:cTn>
                        </p:par>
                      </p:childTnLst>
                    </p:cTn>
                  </p:par>
                  <p:par>
                    <p:cTn id="627" fill="hold">
                      <p:stCondLst>
                        <p:cond delay="indefinite"/>
                      </p:stCondLst>
                      <p:childTnLst>
                        <p:par>
                          <p:cTn id="628" fill="hold">
                            <p:stCondLst>
                              <p:cond delay="0"/>
                            </p:stCondLst>
                            <p:childTnLst>
                              <p:par>
                                <p:cTn id="629" nodeType="clickEffect" fill="hold" presetClass="entr" presetID="1">
                                  <p:stCondLst>
                                    <p:cond delay="0"/>
                                  </p:stCondLst>
                                  <p:childTnLst>
                                    <p:set>
                                      <p:cBhvr>
                                        <p:cTn id="630" dur="1" fill="hold">
                                          <p:stCondLst>
                                            <p:cond delay="0"/>
                                          </p:stCondLst>
                                        </p:cTn>
                                        <p:tgtEl>
                                          <p:spTgt spid="502">
                                            <p:txEl>
                                              <p:pRg st="6" end="6"/>
                                            </p:txEl>
                                          </p:spTgt>
                                        </p:tgtEl>
                                        <p:attrNameLst>
                                          <p:attrName>style.visibility</p:attrName>
                                        </p:attrNameLst>
                                      </p:cBhvr>
                                      <p:to>
                                        <p:strVal val="visible"/>
                                      </p:to>
                                    </p:set>
                                  </p:childTnLst>
                                </p:cTn>
                              </p:par>
                            </p:childTnLst>
                          </p:cTn>
                        </p:par>
                      </p:childTnLst>
                    </p:cTn>
                  </p:par>
                  <p:par>
                    <p:cTn id="631" fill="hold">
                      <p:stCondLst>
                        <p:cond delay="indefinite"/>
                      </p:stCondLst>
                      <p:childTnLst>
                        <p:par>
                          <p:cTn id="632" fill="hold">
                            <p:stCondLst>
                              <p:cond delay="0"/>
                            </p:stCondLst>
                            <p:childTnLst>
                              <p:par>
                                <p:cTn id="633" nodeType="clickEffect" fill="hold" presetClass="entr" presetID="1">
                                  <p:stCondLst>
                                    <p:cond delay="0"/>
                                  </p:stCondLst>
                                  <p:childTnLst>
                                    <p:set>
                                      <p:cBhvr>
                                        <p:cTn id="634" dur="1" fill="hold">
                                          <p:stCondLst>
                                            <p:cond delay="0"/>
                                          </p:stCondLst>
                                        </p:cTn>
                                        <p:tgtEl>
                                          <p:spTgt spid="502">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Exercise 3: Plans and Applies</a:t>
            </a:r>
            <a:endParaRPr b="0" lang="en-US" sz="2400" spc="-1" strike="noStrike">
              <a:latin typeface="Arial"/>
            </a:endParaRPr>
          </a:p>
        </p:txBody>
      </p:sp>
      <p:sp>
        <p:nvSpPr>
          <p:cNvPr id="505" name="PlaceHolder 2"/>
          <p:cNvSpPr>
            <a:spLocks noGrp="1"/>
          </p:cNvSpPr>
          <p:nvPr>
            <p:ph/>
          </p:nvPr>
        </p:nvSpPr>
        <p:spPr>
          <a:xfrm>
            <a:off x="626760" y="1111320"/>
            <a:ext cx="7883280" cy="3509280"/>
          </a:xfrm>
          <a:prstGeom prst="rect">
            <a:avLst/>
          </a:prstGeom>
          <a:noFill/>
          <a:ln w="0">
            <a:noFill/>
          </a:ln>
        </p:spPr>
        <p:txBody>
          <a:bodyPr lIns="0" rIns="68400" tIns="35280" bIns="34200" anchor="t">
            <a:noAutofit/>
          </a:bodyPr>
          <a:p>
            <a:pPr marL="343080">
              <a:lnSpc>
                <a:spcPct val="90000"/>
              </a:lnSpc>
              <a:tabLst>
                <a:tab algn="l" pos="0"/>
              </a:tabLst>
            </a:pPr>
            <a:endParaRPr b="0" lang="en-US" sz="3200" spc="-1" strike="noStrike">
              <a:latin typeface="Arial"/>
            </a:endParaRPr>
          </a:p>
          <a:p>
            <a:pPr marL="343080">
              <a:lnSpc>
                <a:spcPct val="90000"/>
              </a:lnSpc>
              <a:tabLst>
                <a:tab algn="l" pos="0"/>
              </a:tabLst>
            </a:pPr>
            <a:endParaRPr b="0" lang="en-US" sz="3200" spc="-1" strike="noStrike">
              <a:latin typeface="Arial"/>
            </a:endParaRPr>
          </a:p>
          <a:p>
            <a:pPr marL="343080" algn="ctr">
              <a:lnSpc>
                <a:spcPct val="90000"/>
              </a:lnSpc>
              <a:tabLst>
                <a:tab algn="l" pos="0"/>
              </a:tabLst>
            </a:pPr>
            <a:r>
              <a:rPr b="0" lang="en-US" sz="4500" spc="-1" strike="noStrike" u="sng">
                <a:solidFill>
                  <a:srgbClr val="0000ff"/>
                </a:solidFill>
                <a:uFillTx/>
                <a:latin typeface="Helvetica Neue Light"/>
                <a:ea typeface="Helvetica Neue Light"/>
                <a:hlinkClick r:id="rId1"/>
              </a:rPr>
              <a:t>Exercise 3</a:t>
            </a:r>
            <a:endParaRPr b="0" lang="en-US" sz="4500" spc="-1" strike="noStrike">
              <a:latin typeface="Arial"/>
            </a:endParaRPr>
          </a:p>
          <a:p>
            <a:pPr marL="343080">
              <a:lnSpc>
                <a:spcPct val="90000"/>
              </a:lnSpc>
              <a:tabLst>
                <a:tab algn="l" pos="0"/>
              </a:tabLst>
            </a:pPr>
            <a:endParaRPr b="0" lang="en-US" sz="4500" spc="-1" strike="noStrike">
              <a:latin typeface="Arial"/>
            </a:endParaRPr>
          </a:p>
        </p:txBody>
      </p:sp>
      <p:sp>
        <p:nvSpPr>
          <p:cNvPr id="506"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F9136AF9-A110-4FA4-AB0A-88D7E3CA5554}"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Providers</a:t>
            </a:r>
            <a:endParaRPr b="0" lang="en-US" sz="2400" spc="-1" strike="noStrike">
              <a:latin typeface="Arial"/>
            </a:endParaRPr>
          </a:p>
        </p:txBody>
      </p:sp>
      <p:sp>
        <p:nvSpPr>
          <p:cNvPr id="508" name="PlaceHolder 2"/>
          <p:cNvSpPr>
            <a:spLocks noGrp="1"/>
          </p:cNvSpPr>
          <p:nvPr>
            <p:ph/>
          </p:nvPr>
        </p:nvSpPr>
        <p:spPr>
          <a:xfrm>
            <a:off x="626760" y="1133280"/>
            <a:ext cx="7883280" cy="3486960"/>
          </a:xfrm>
          <a:prstGeom prst="rect">
            <a:avLst/>
          </a:prstGeom>
          <a:noFill/>
          <a:ln w="0">
            <a:noFill/>
          </a:ln>
        </p:spPr>
        <p:txBody>
          <a:bodyPr lIns="67680" rIns="68400" tIns="35280" bIns="34200" anchor="t">
            <a:noAutofit/>
          </a:bodyPr>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Responsible for understanding API interactions and exposing resources</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Declared as a </a:t>
            </a:r>
            <a:r>
              <a:rPr b="1" lang="en-US" sz="1800" spc="-1" strike="noStrike">
                <a:solidFill>
                  <a:srgbClr val="000000"/>
                </a:solidFill>
                <a:latin typeface="Consolas"/>
                <a:ea typeface="Consolas"/>
              </a:rPr>
              <a:t>provider</a:t>
            </a:r>
            <a:r>
              <a:rPr b="0" lang="en-US" sz="1800" spc="-1" strike="noStrike">
                <a:solidFill>
                  <a:srgbClr val="000000"/>
                </a:solidFill>
                <a:latin typeface="Helvetica Neue Light"/>
                <a:ea typeface="Helvetica Neue Light"/>
              </a:rPr>
              <a:t> blocks in HCL</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Each Terraform project can have multiple providers</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Three different tiers of providers:</a:t>
            </a:r>
            <a:endParaRPr b="0" lang="en-US" sz="1800" spc="-1" strike="noStrike">
              <a:latin typeface="Arial"/>
            </a:endParaRPr>
          </a:p>
          <a:p>
            <a:pPr lvl="1" marL="800280" indent="-27936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Official (Ex: AWS, Azure, GCP, etc)</a:t>
            </a:r>
            <a:endParaRPr b="0" lang="en-US" sz="1700" spc="-1" strike="noStrike">
              <a:latin typeface="Arial"/>
            </a:endParaRPr>
          </a:p>
          <a:p>
            <a:pPr lvl="1" marL="800280" indent="-27936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Verified (Pagerduty, Okta, Github, etc)</a:t>
            </a:r>
            <a:endParaRPr b="0" lang="en-US" sz="1700" spc="-1" strike="noStrike">
              <a:latin typeface="Arial"/>
            </a:endParaRPr>
          </a:p>
          <a:p>
            <a:pPr lvl="1" marL="800280" indent="-27936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Community</a:t>
            </a:r>
            <a:endParaRPr b="0" lang="en-US" sz="1700" spc="-1" strike="noStrike">
              <a:latin typeface="Arial"/>
            </a:endParaRPr>
          </a:p>
          <a:p>
            <a:pPr marL="285840" indent="-28584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Provider documentation</a:t>
            </a:r>
            <a:endParaRPr b="0" lang="en-US" sz="1800" spc="-1" strike="noStrike">
              <a:latin typeface="Arial"/>
            </a:endParaRPr>
          </a:p>
          <a:p>
            <a:pPr lvl="1" marL="698400" indent="-285840">
              <a:lnSpc>
                <a:spcPct val="115000"/>
              </a:lnSpc>
              <a:buClr>
                <a:srgbClr val="000000"/>
              </a:buClr>
              <a:buFont typeface="Helvetica Neue Light"/>
              <a:buChar char="•"/>
            </a:pPr>
            <a:r>
              <a:rPr b="0" lang="en-US" sz="1700" spc="-1" strike="noStrike" u="sng">
                <a:solidFill>
                  <a:srgbClr val="0000ff"/>
                </a:solidFill>
                <a:uFillTx/>
                <a:latin typeface="Helvetica Neue Light"/>
                <a:ea typeface="Helvetica Neue Light"/>
                <a:hlinkClick r:id="rId1"/>
              </a:rPr>
              <a:t>https://www.terraform.io/docs/providers/aws/index.html</a:t>
            </a:r>
            <a:r>
              <a:rPr b="0" lang="en-US" sz="1700" spc="-1" strike="noStrike">
                <a:solidFill>
                  <a:srgbClr val="000000"/>
                </a:solidFill>
                <a:latin typeface="Helvetica Neue Light"/>
                <a:ea typeface="Helvetica Neue Light"/>
              </a:rPr>
              <a:t> </a:t>
            </a:r>
            <a:endParaRPr b="0" lang="en-US" sz="1700" spc="-1" strike="noStrike">
              <a:latin typeface="Arial"/>
            </a:endParaRPr>
          </a:p>
        </p:txBody>
      </p:sp>
      <p:sp>
        <p:nvSpPr>
          <p:cNvPr id="509"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0C3295FB-97BB-487B-86A2-E3CCC97ADC60}"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635" dur="indefinite" restart="never" nodeType="tmRoot">
          <p:childTnLst>
            <p:seq>
              <p:cTn id="636" dur="indefinite" nodeType="mainSeq">
                <p:childTnLst>
                  <p:par>
                    <p:cTn id="637" fill="hold">
                      <p:stCondLst>
                        <p:cond delay="indefinite"/>
                      </p:stCondLst>
                      <p:childTnLst>
                        <p:par>
                          <p:cTn id="638" fill="hold">
                            <p:stCondLst>
                              <p:cond delay="0"/>
                            </p:stCondLst>
                            <p:childTnLst>
                              <p:par>
                                <p:cTn id="639" nodeType="clickEffect" fill="hold" presetClass="entr" presetID="1">
                                  <p:stCondLst>
                                    <p:cond delay="0"/>
                                  </p:stCondLst>
                                  <p:childTnLst>
                                    <p:set>
                                      <p:cBhvr>
                                        <p:cTn id="640" dur="1" fill="hold">
                                          <p:stCondLst>
                                            <p:cond delay="0"/>
                                          </p:stCondLst>
                                        </p:cTn>
                                        <p:tgtEl>
                                          <p:spTgt spid="508">
                                            <p:txEl>
                                              <p:pRg st="0" end="0"/>
                                            </p:txEl>
                                          </p:spTgt>
                                        </p:tgtEl>
                                        <p:attrNameLst>
                                          <p:attrName>style.visibility</p:attrName>
                                        </p:attrNameLst>
                                      </p:cBhvr>
                                      <p:to>
                                        <p:strVal val="visible"/>
                                      </p:to>
                                    </p:set>
                                  </p:childTnLst>
                                </p:cTn>
                              </p:par>
                            </p:childTnLst>
                          </p:cTn>
                        </p:par>
                      </p:childTnLst>
                    </p:cTn>
                  </p:par>
                  <p:par>
                    <p:cTn id="641" fill="hold">
                      <p:stCondLst>
                        <p:cond delay="indefinite"/>
                      </p:stCondLst>
                      <p:childTnLst>
                        <p:par>
                          <p:cTn id="642" fill="hold">
                            <p:stCondLst>
                              <p:cond delay="0"/>
                            </p:stCondLst>
                            <p:childTnLst>
                              <p:par>
                                <p:cTn id="643" nodeType="clickEffect" fill="hold" presetClass="entr" presetID="1">
                                  <p:stCondLst>
                                    <p:cond delay="0"/>
                                  </p:stCondLst>
                                  <p:childTnLst>
                                    <p:set>
                                      <p:cBhvr>
                                        <p:cTn id="644" dur="1" fill="hold">
                                          <p:stCondLst>
                                            <p:cond delay="0"/>
                                          </p:stCondLst>
                                        </p:cTn>
                                        <p:tgtEl>
                                          <p:spTgt spid="508">
                                            <p:txEl>
                                              <p:pRg st="1" end="1"/>
                                            </p:txEl>
                                          </p:spTgt>
                                        </p:tgtEl>
                                        <p:attrNameLst>
                                          <p:attrName>style.visibility</p:attrName>
                                        </p:attrNameLst>
                                      </p:cBhvr>
                                      <p:to>
                                        <p:strVal val="visible"/>
                                      </p:to>
                                    </p:set>
                                  </p:childTnLst>
                                </p:cTn>
                              </p:par>
                            </p:childTnLst>
                          </p:cTn>
                        </p:par>
                      </p:childTnLst>
                    </p:cTn>
                  </p:par>
                  <p:par>
                    <p:cTn id="645" fill="hold">
                      <p:stCondLst>
                        <p:cond delay="indefinite"/>
                      </p:stCondLst>
                      <p:childTnLst>
                        <p:par>
                          <p:cTn id="646" fill="hold">
                            <p:stCondLst>
                              <p:cond delay="0"/>
                            </p:stCondLst>
                            <p:childTnLst>
                              <p:par>
                                <p:cTn id="647" nodeType="clickEffect" fill="hold" presetClass="entr" presetID="1">
                                  <p:stCondLst>
                                    <p:cond delay="0"/>
                                  </p:stCondLst>
                                  <p:childTnLst>
                                    <p:set>
                                      <p:cBhvr>
                                        <p:cTn id="648" dur="1" fill="hold">
                                          <p:stCondLst>
                                            <p:cond delay="0"/>
                                          </p:stCondLst>
                                        </p:cTn>
                                        <p:tgtEl>
                                          <p:spTgt spid="508">
                                            <p:txEl>
                                              <p:pRg st="2" end="2"/>
                                            </p:txEl>
                                          </p:spTgt>
                                        </p:tgtEl>
                                        <p:attrNameLst>
                                          <p:attrName>style.visibility</p:attrName>
                                        </p:attrNameLst>
                                      </p:cBhvr>
                                      <p:to>
                                        <p:strVal val="visible"/>
                                      </p:to>
                                    </p:set>
                                  </p:childTnLst>
                                </p:cTn>
                              </p:par>
                            </p:childTnLst>
                          </p:cTn>
                        </p:par>
                      </p:childTnLst>
                    </p:cTn>
                  </p:par>
                  <p:par>
                    <p:cTn id="649" fill="hold">
                      <p:stCondLst>
                        <p:cond delay="indefinite"/>
                      </p:stCondLst>
                      <p:childTnLst>
                        <p:par>
                          <p:cTn id="650" fill="hold">
                            <p:stCondLst>
                              <p:cond delay="0"/>
                            </p:stCondLst>
                            <p:childTnLst>
                              <p:par>
                                <p:cTn id="651" nodeType="clickEffect" fill="hold" presetClass="entr" presetID="1">
                                  <p:stCondLst>
                                    <p:cond delay="0"/>
                                  </p:stCondLst>
                                  <p:childTnLst>
                                    <p:set>
                                      <p:cBhvr>
                                        <p:cTn id="652" dur="1" fill="hold">
                                          <p:stCondLst>
                                            <p:cond delay="0"/>
                                          </p:stCondLst>
                                        </p:cTn>
                                        <p:tgtEl>
                                          <p:spTgt spid="508">
                                            <p:txEl>
                                              <p:pRg st="3" end="3"/>
                                            </p:txEl>
                                          </p:spTgt>
                                        </p:tgtEl>
                                        <p:attrNameLst>
                                          <p:attrName>style.visibility</p:attrName>
                                        </p:attrNameLst>
                                      </p:cBhvr>
                                      <p:to>
                                        <p:strVal val="visible"/>
                                      </p:to>
                                    </p:set>
                                  </p:childTnLst>
                                </p:cTn>
                              </p:par>
                            </p:childTnLst>
                          </p:cTn>
                        </p:par>
                      </p:childTnLst>
                    </p:cTn>
                  </p:par>
                  <p:par>
                    <p:cTn id="653" fill="hold">
                      <p:stCondLst>
                        <p:cond delay="indefinite"/>
                      </p:stCondLst>
                      <p:childTnLst>
                        <p:par>
                          <p:cTn id="654" fill="hold">
                            <p:stCondLst>
                              <p:cond delay="0"/>
                            </p:stCondLst>
                            <p:childTnLst>
                              <p:par>
                                <p:cTn id="655" nodeType="clickEffect" fill="hold" presetClass="entr" presetID="1">
                                  <p:stCondLst>
                                    <p:cond delay="0"/>
                                  </p:stCondLst>
                                  <p:childTnLst>
                                    <p:set>
                                      <p:cBhvr>
                                        <p:cTn id="656" dur="1" fill="hold">
                                          <p:stCondLst>
                                            <p:cond delay="0"/>
                                          </p:stCondLst>
                                        </p:cTn>
                                        <p:tgtEl>
                                          <p:spTgt spid="508">
                                            <p:txEl>
                                              <p:pRg st="4" end="4"/>
                                            </p:txEl>
                                          </p:spTgt>
                                        </p:tgtEl>
                                        <p:attrNameLst>
                                          <p:attrName>style.visibility</p:attrName>
                                        </p:attrNameLst>
                                      </p:cBhvr>
                                      <p:to>
                                        <p:strVal val="visible"/>
                                      </p:to>
                                    </p:set>
                                  </p:childTnLst>
                                </p:cTn>
                              </p:par>
                            </p:childTnLst>
                          </p:cTn>
                        </p:par>
                      </p:childTnLst>
                    </p:cTn>
                  </p:par>
                  <p:par>
                    <p:cTn id="657" fill="hold">
                      <p:stCondLst>
                        <p:cond delay="indefinite"/>
                      </p:stCondLst>
                      <p:childTnLst>
                        <p:par>
                          <p:cTn id="658" fill="hold">
                            <p:stCondLst>
                              <p:cond delay="0"/>
                            </p:stCondLst>
                            <p:childTnLst>
                              <p:par>
                                <p:cTn id="659" nodeType="clickEffect" fill="hold" presetClass="entr" presetID="1">
                                  <p:stCondLst>
                                    <p:cond delay="0"/>
                                  </p:stCondLst>
                                  <p:childTnLst>
                                    <p:set>
                                      <p:cBhvr>
                                        <p:cTn id="660" dur="1" fill="hold">
                                          <p:stCondLst>
                                            <p:cond delay="0"/>
                                          </p:stCondLst>
                                        </p:cTn>
                                        <p:tgtEl>
                                          <p:spTgt spid="508">
                                            <p:txEl>
                                              <p:pRg st="5" end="5"/>
                                            </p:txEl>
                                          </p:spTgt>
                                        </p:tgtEl>
                                        <p:attrNameLst>
                                          <p:attrName>style.visibility</p:attrName>
                                        </p:attrNameLst>
                                      </p:cBhvr>
                                      <p:to>
                                        <p:strVal val="visible"/>
                                      </p:to>
                                    </p:set>
                                  </p:childTnLst>
                                </p:cTn>
                              </p:par>
                            </p:childTnLst>
                          </p:cTn>
                        </p:par>
                      </p:childTnLst>
                    </p:cTn>
                  </p:par>
                  <p:par>
                    <p:cTn id="661" fill="hold">
                      <p:stCondLst>
                        <p:cond delay="indefinite"/>
                      </p:stCondLst>
                      <p:childTnLst>
                        <p:par>
                          <p:cTn id="662" fill="hold">
                            <p:stCondLst>
                              <p:cond delay="0"/>
                            </p:stCondLst>
                            <p:childTnLst>
                              <p:par>
                                <p:cTn id="663" nodeType="clickEffect" fill="hold" presetClass="entr" presetID="1">
                                  <p:stCondLst>
                                    <p:cond delay="0"/>
                                  </p:stCondLst>
                                  <p:childTnLst>
                                    <p:set>
                                      <p:cBhvr>
                                        <p:cTn id="664" dur="1" fill="hold">
                                          <p:stCondLst>
                                            <p:cond delay="0"/>
                                          </p:stCondLst>
                                        </p:cTn>
                                        <p:tgtEl>
                                          <p:spTgt spid="508">
                                            <p:txEl>
                                              <p:pRg st="6" end="6"/>
                                            </p:txEl>
                                          </p:spTgt>
                                        </p:tgtEl>
                                        <p:attrNameLst>
                                          <p:attrName>style.visibility</p:attrName>
                                        </p:attrNameLst>
                                      </p:cBhvr>
                                      <p:to>
                                        <p:strVal val="visible"/>
                                      </p:to>
                                    </p:set>
                                  </p:childTnLst>
                                </p:cTn>
                              </p:par>
                            </p:childTnLst>
                          </p:cTn>
                        </p:par>
                      </p:childTnLst>
                    </p:cTn>
                  </p:par>
                  <p:par>
                    <p:cTn id="665" fill="hold">
                      <p:stCondLst>
                        <p:cond delay="indefinite"/>
                      </p:stCondLst>
                      <p:childTnLst>
                        <p:par>
                          <p:cTn id="666" fill="hold">
                            <p:stCondLst>
                              <p:cond delay="0"/>
                            </p:stCondLst>
                            <p:childTnLst>
                              <p:par>
                                <p:cTn id="667" nodeType="clickEffect" fill="hold" presetClass="entr" presetID="1">
                                  <p:stCondLst>
                                    <p:cond delay="0"/>
                                  </p:stCondLst>
                                  <p:childTnLst>
                                    <p:set>
                                      <p:cBhvr>
                                        <p:cTn id="668" dur="1" fill="hold">
                                          <p:stCondLst>
                                            <p:cond delay="0"/>
                                          </p:stCondLst>
                                        </p:cTn>
                                        <p:tgtEl>
                                          <p:spTgt spid="508">
                                            <p:txEl>
                                              <p:pRg st="7" end="7"/>
                                            </p:txEl>
                                          </p:spTgt>
                                        </p:tgtEl>
                                        <p:attrNameLst>
                                          <p:attrName>style.visibility</p:attrName>
                                        </p:attrNameLst>
                                      </p:cBhvr>
                                      <p:to>
                                        <p:strVal val="visible"/>
                                      </p:to>
                                    </p:set>
                                  </p:childTnLst>
                                </p:cTn>
                              </p:par>
                            </p:childTnLst>
                          </p:cTn>
                        </p:par>
                      </p:childTnLst>
                    </p:cTn>
                  </p:par>
                  <p:par>
                    <p:cTn id="669" fill="hold">
                      <p:stCondLst>
                        <p:cond delay="indefinite"/>
                      </p:stCondLst>
                      <p:childTnLst>
                        <p:par>
                          <p:cTn id="670" fill="hold">
                            <p:stCondLst>
                              <p:cond delay="0"/>
                            </p:stCondLst>
                            <p:childTnLst>
                              <p:par>
                                <p:cTn id="671" nodeType="clickEffect" fill="hold" presetClass="entr" presetID="1">
                                  <p:stCondLst>
                                    <p:cond delay="0"/>
                                  </p:stCondLst>
                                  <p:childTnLst>
                                    <p:set>
                                      <p:cBhvr>
                                        <p:cTn id="672" dur="1" fill="hold">
                                          <p:stCondLst>
                                            <p:cond delay="0"/>
                                          </p:stCondLst>
                                        </p:cTn>
                                        <p:tgtEl>
                                          <p:spTgt spid="508">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0"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Configuring the Provider</a:t>
            </a:r>
            <a:endParaRPr b="0" lang="en-US" sz="2400" spc="-1" strike="noStrike">
              <a:latin typeface="Arial"/>
            </a:endParaRPr>
          </a:p>
        </p:txBody>
      </p:sp>
      <p:sp>
        <p:nvSpPr>
          <p:cNvPr id="511" name="PlaceHolder 2"/>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4AC73CB9-6E39-4FC7-89FA-53135F8149D6}"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512" name="PlaceHolder 3"/>
          <p:cNvSpPr>
            <a:spLocks noGrp="1"/>
          </p:cNvSpPr>
          <p:nvPr>
            <p:ph/>
          </p:nvPr>
        </p:nvSpPr>
        <p:spPr>
          <a:xfrm>
            <a:off x="0" y="924120"/>
            <a:ext cx="9143280" cy="3978360"/>
          </a:xfrm>
          <a:prstGeom prst="rect">
            <a:avLst/>
          </a:prstGeom>
          <a:solidFill>
            <a:srgbClr val="000000"/>
          </a:solidFill>
          <a:ln w="0">
            <a:noFill/>
          </a:ln>
        </p:spPr>
        <p:txBody>
          <a:bodyPr lIns="343080" rIns="343080" tIns="308520" bIns="308520" anchor="t">
            <a:noAutofit/>
          </a:bodyPr>
          <a:p>
            <a:pPr>
              <a:lnSpc>
                <a:spcPct val="90000"/>
              </a:lnSpc>
              <a:tabLst>
                <a:tab algn="l" pos="0"/>
              </a:tabLst>
            </a:pPr>
            <a:endParaRPr b="0" lang="en-US" sz="3200" spc="-1" strike="noStrike">
              <a:latin typeface="Arial"/>
            </a:endParaRPr>
          </a:p>
          <a:p>
            <a:pPr>
              <a:lnSpc>
                <a:spcPct val="90000"/>
              </a:lnSpc>
              <a:tabLst>
                <a:tab algn="l" pos="0"/>
              </a:tabLst>
            </a:pPr>
            <a:endParaRPr b="0" lang="en-US" sz="3200" spc="-1" strike="noStrike">
              <a:latin typeface="Arial"/>
            </a:endParaRPr>
          </a:p>
          <a:p>
            <a:pPr>
              <a:lnSpc>
                <a:spcPct val="90000"/>
              </a:lnSpc>
              <a:tabLst>
                <a:tab algn="l" pos="0"/>
              </a:tabLst>
            </a:pPr>
            <a:r>
              <a:rPr b="1" lang="en-US" sz="2700" spc="-1" strike="noStrike">
                <a:solidFill>
                  <a:srgbClr val="ff9900"/>
                </a:solidFill>
                <a:latin typeface="Courier New"/>
                <a:ea typeface="Courier New"/>
              </a:rPr>
              <a:t>provider</a:t>
            </a:r>
            <a:r>
              <a:rPr b="1" lang="en-US" sz="2700" spc="-1" strike="noStrike">
                <a:solidFill>
                  <a:srgbClr val="ffffff"/>
                </a:solidFill>
                <a:latin typeface="Courier New"/>
                <a:ea typeface="Courier New"/>
              </a:rPr>
              <a:t> </a:t>
            </a:r>
            <a:r>
              <a:rPr b="1" lang="en-US" sz="2700" spc="-1" strike="noStrike">
                <a:solidFill>
                  <a:srgbClr val="6fa8dc"/>
                </a:solidFill>
                <a:latin typeface="Courier New"/>
                <a:ea typeface="Courier New"/>
              </a:rPr>
              <a:t>“aws”</a:t>
            </a:r>
            <a:r>
              <a:rPr b="1" lang="en-US" sz="2700" spc="-1" strike="noStrike">
                <a:solidFill>
                  <a:srgbClr val="ffffff"/>
                </a:solidFill>
                <a:latin typeface="Courier New"/>
                <a:ea typeface="Courier New"/>
              </a:rPr>
              <a:t> </a:t>
            </a:r>
            <a:r>
              <a:rPr b="1" lang="en-US" sz="2700" spc="-1" strike="noStrike">
                <a:solidFill>
                  <a:srgbClr val="c9daf8"/>
                </a:solidFill>
                <a:latin typeface="Courier New"/>
                <a:ea typeface="Courier New"/>
              </a:rPr>
              <a:t>{</a:t>
            </a:r>
            <a:endParaRPr b="0" lang="en-US" sz="2700" spc="-1" strike="noStrike">
              <a:latin typeface="Arial"/>
            </a:endParaRPr>
          </a:p>
          <a:p>
            <a:pPr>
              <a:lnSpc>
                <a:spcPct val="90000"/>
              </a:lnSpc>
              <a:tabLst>
                <a:tab algn="l" pos="0"/>
              </a:tabLst>
            </a:pPr>
            <a:r>
              <a:rPr b="1" lang="en-US" sz="2700" spc="-1" strike="noStrike">
                <a:solidFill>
                  <a:srgbClr val="c9daf8"/>
                </a:solidFill>
                <a:latin typeface="Courier New"/>
                <a:ea typeface="Courier New"/>
              </a:rPr>
              <a:t>  </a:t>
            </a:r>
            <a:r>
              <a:rPr b="1" lang="en-US" sz="2700" spc="-1" strike="noStrike">
                <a:solidFill>
                  <a:srgbClr val="8e7cc3"/>
                </a:solidFill>
                <a:latin typeface="Courier New"/>
                <a:ea typeface="Courier New"/>
              </a:rPr>
              <a:t>region</a:t>
            </a:r>
            <a:r>
              <a:rPr b="1" lang="en-US" sz="2700" spc="-1" strike="noStrike">
                <a:solidFill>
                  <a:srgbClr val="c9daf8"/>
                </a:solidFill>
                <a:latin typeface="Courier New"/>
                <a:ea typeface="Courier New"/>
              </a:rPr>
              <a:t>     = </a:t>
            </a:r>
            <a:r>
              <a:rPr b="1" lang="en-US" sz="2700" spc="-1" strike="noStrike">
                <a:solidFill>
                  <a:srgbClr val="6aa84f"/>
                </a:solidFill>
                <a:latin typeface="Courier New"/>
                <a:ea typeface="Courier New"/>
              </a:rPr>
              <a:t>“us-east-1”</a:t>
            </a:r>
            <a:endParaRPr b="0" lang="en-US" sz="2700" spc="-1" strike="noStrike">
              <a:latin typeface="Arial"/>
            </a:endParaRPr>
          </a:p>
          <a:p>
            <a:pPr>
              <a:lnSpc>
                <a:spcPct val="90000"/>
              </a:lnSpc>
              <a:tabLst>
                <a:tab algn="l" pos="0"/>
              </a:tabLst>
            </a:pPr>
            <a:r>
              <a:rPr b="1" lang="en-US" sz="2700" spc="-1" strike="noStrike">
                <a:solidFill>
                  <a:srgbClr val="c9daf8"/>
                </a:solidFill>
                <a:latin typeface="Courier New"/>
                <a:ea typeface="Courier New"/>
              </a:rPr>
              <a:t>  </a:t>
            </a:r>
            <a:r>
              <a:rPr b="1" lang="en-US" sz="2700" spc="-1" strike="noStrike">
                <a:solidFill>
                  <a:srgbClr val="8e7cc3"/>
                </a:solidFill>
                <a:latin typeface="Courier New"/>
                <a:ea typeface="Courier New"/>
              </a:rPr>
              <a:t>access_key</a:t>
            </a:r>
            <a:r>
              <a:rPr b="1" lang="en-US" sz="2700" spc="-1" strike="noStrike">
                <a:solidFill>
                  <a:srgbClr val="c9daf8"/>
                </a:solidFill>
                <a:latin typeface="Courier New"/>
                <a:ea typeface="Courier New"/>
              </a:rPr>
              <a:t> = </a:t>
            </a:r>
            <a:r>
              <a:rPr b="1" lang="en-US" sz="2700" spc="-1" strike="noStrike">
                <a:solidFill>
                  <a:srgbClr val="6aa84f"/>
                </a:solidFill>
                <a:latin typeface="Courier New"/>
                <a:ea typeface="Courier New"/>
              </a:rPr>
              <a:t>“[your access key]”</a:t>
            </a:r>
            <a:endParaRPr b="0" lang="en-US" sz="2700" spc="-1" strike="noStrike">
              <a:latin typeface="Arial"/>
            </a:endParaRPr>
          </a:p>
          <a:p>
            <a:pPr>
              <a:lnSpc>
                <a:spcPct val="90000"/>
              </a:lnSpc>
              <a:tabLst>
                <a:tab algn="l" pos="0"/>
              </a:tabLst>
            </a:pPr>
            <a:r>
              <a:rPr b="1" lang="en-US" sz="2700" spc="-1" strike="noStrike">
                <a:solidFill>
                  <a:srgbClr val="c9daf8"/>
                </a:solidFill>
                <a:latin typeface="Courier New"/>
                <a:ea typeface="Courier New"/>
              </a:rPr>
              <a:t>  </a:t>
            </a:r>
            <a:r>
              <a:rPr b="1" lang="en-US" sz="2700" spc="-1" strike="noStrike">
                <a:solidFill>
                  <a:srgbClr val="8e7cc3"/>
                </a:solidFill>
                <a:latin typeface="Courier New"/>
                <a:ea typeface="Courier New"/>
              </a:rPr>
              <a:t>secret_key</a:t>
            </a:r>
            <a:r>
              <a:rPr b="1" lang="en-US" sz="2700" spc="-1" strike="noStrike">
                <a:solidFill>
                  <a:srgbClr val="c9daf8"/>
                </a:solidFill>
                <a:latin typeface="Courier New"/>
                <a:ea typeface="Courier New"/>
              </a:rPr>
              <a:t> = </a:t>
            </a:r>
            <a:r>
              <a:rPr b="1" lang="en-US" sz="2700" spc="-1" strike="noStrike">
                <a:solidFill>
                  <a:srgbClr val="6aa84f"/>
                </a:solidFill>
                <a:latin typeface="Courier New"/>
                <a:ea typeface="Courier New"/>
              </a:rPr>
              <a:t>“[your secret access key]”</a:t>
            </a:r>
            <a:endParaRPr b="0" lang="en-US" sz="2700" spc="-1" strike="noStrike">
              <a:latin typeface="Arial"/>
            </a:endParaRPr>
          </a:p>
          <a:p>
            <a:pPr>
              <a:lnSpc>
                <a:spcPct val="90000"/>
              </a:lnSpc>
              <a:tabLst>
                <a:tab algn="l" pos="0"/>
              </a:tabLst>
            </a:pPr>
            <a:r>
              <a:rPr b="1" lang="en-US" sz="2700" spc="-1" strike="noStrike">
                <a:solidFill>
                  <a:srgbClr val="c9daf8"/>
                </a:solidFill>
                <a:latin typeface="Courier New"/>
                <a:ea typeface="Courier New"/>
              </a:rPr>
              <a:t>}</a:t>
            </a:r>
            <a:endParaRPr b="0" lang="en-US" sz="2700" spc="-1" strike="noStrike">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3"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Reuse Patterns in Terraform</a:t>
            </a:r>
            <a:endParaRPr b="0" lang="en-US" sz="2400" spc="-1" strike="noStrike">
              <a:latin typeface="Arial"/>
            </a:endParaRPr>
          </a:p>
        </p:txBody>
      </p:sp>
      <p:sp>
        <p:nvSpPr>
          <p:cNvPr id="514" name="PlaceHolder 2"/>
          <p:cNvSpPr>
            <a:spLocks noGrp="1"/>
          </p:cNvSpPr>
          <p:nvPr>
            <p:ph/>
          </p:nvPr>
        </p:nvSpPr>
        <p:spPr>
          <a:xfrm>
            <a:off x="626760" y="1628640"/>
            <a:ext cx="7883280" cy="2991960"/>
          </a:xfrm>
          <a:prstGeom prst="rect">
            <a:avLst/>
          </a:prstGeom>
          <a:noFill/>
          <a:ln w="0">
            <a:noFill/>
          </a:ln>
        </p:spPr>
        <p:txBody>
          <a:bodyPr lIns="67680" rIns="68400" tIns="35280" bIns="34200" anchor="t">
            <a:noAutofit/>
          </a:bodyPr>
          <a:p>
            <a:pPr marL="343080" indent="-291960">
              <a:lnSpc>
                <a:spcPct val="115000"/>
              </a:lnSpc>
              <a:buClr>
                <a:srgbClr val="000000"/>
              </a:buClr>
              <a:buFont typeface="Helvetica Neue Light"/>
              <a:buChar char="●"/>
            </a:pPr>
            <a:r>
              <a:rPr b="1" lang="en-US" sz="2000" spc="-1" strike="noStrike">
                <a:solidFill>
                  <a:srgbClr val="000000"/>
                </a:solidFill>
                <a:latin typeface="Helvetica Neue"/>
                <a:ea typeface="Helvetica Neue"/>
              </a:rPr>
              <a:t>Workspaces</a:t>
            </a:r>
            <a:r>
              <a:rPr b="0" lang="en-US" sz="2000" spc="-1" strike="noStrike">
                <a:solidFill>
                  <a:srgbClr val="000000"/>
                </a:solidFill>
                <a:latin typeface="Helvetica Neue Light"/>
                <a:ea typeface="Helvetica Neue Light"/>
              </a:rPr>
              <a:t>: Separate state files for the same HCL</a:t>
            </a:r>
            <a:endParaRPr b="0" lang="en-US" sz="2000" spc="-1" strike="noStrike">
              <a:latin typeface="Arial"/>
            </a:endParaRPr>
          </a:p>
          <a:p>
            <a:pPr>
              <a:lnSpc>
                <a:spcPct val="115000"/>
              </a:lnSpc>
              <a:tabLst>
                <a:tab algn="l" pos="0"/>
              </a:tabLst>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1" lang="en-US" sz="2000" spc="-1" strike="noStrike">
                <a:solidFill>
                  <a:srgbClr val="000000"/>
                </a:solidFill>
                <a:latin typeface="Helvetica Neue"/>
                <a:ea typeface="Helvetica Neue"/>
              </a:rPr>
              <a:t>Outputs</a:t>
            </a:r>
            <a:r>
              <a:rPr b="0" lang="en-US" sz="2000" spc="-1" strike="noStrike">
                <a:solidFill>
                  <a:srgbClr val="000000"/>
                </a:solidFill>
                <a:latin typeface="Helvetica Neue Light"/>
                <a:ea typeface="Helvetica Neue Light"/>
              </a:rPr>
              <a:t>: Automated use of terraform-managed resources</a:t>
            </a:r>
            <a:endParaRPr b="0" lang="en-US" sz="2000" spc="-1" strike="noStrike">
              <a:latin typeface="Arial"/>
            </a:endParaRPr>
          </a:p>
          <a:p>
            <a:pPr>
              <a:lnSpc>
                <a:spcPct val="115000"/>
              </a:lnSpc>
              <a:tabLst>
                <a:tab algn="l" pos="0"/>
              </a:tabLst>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1" lang="en-US" sz="2000" spc="-1" strike="noStrike">
                <a:solidFill>
                  <a:srgbClr val="000000"/>
                </a:solidFill>
                <a:latin typeface="Helvetica Neue"/>
                <a:ea typeface="Helvetica Neue"/>
              </a:rPr>
              <a:t>Modules</a:t>
            </a:r>
            <a:r>
              <a:rPr b="0" lang="en-US" sz="2000" spc="-1" strike="noStrike">
                <a:solidFill>
                  <a:srgbClr val="000000"/>
                </a:solidFill>
                <a:latin typeface="Helvetica Neue Light"/>
                <a:ea typeface="Helvetica Neue Light"/>
              </a:rPr>
              <a:t>: Packaged HCL for reuse</a:t>
            </a:r>
            <a:endParaRPr b="0" lang="en-US" sz="2000" spc="-1" strike="noStrike">
              <a:latin typeface="Arial"/>
            </a:endParaRPr>
          </a:p>
        </p:txBody>
      </p:sp>
      <p:sp>
        <p:nvSpPr>
          <p:cNvPr id="515"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1EFFF8F1-1064-45F4-BDAA-08EC3C2A225E}"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673" dur="indefinite" restart="never" nodeType="tmRoot">
          <p:childTnLst>
            <p:seq>
              <p:cTn id="674" dur="indefinite" nodeType="mainSeq">
                <p:childTnLst>
                  <p:par>
                    <p:cTn id="675" fill="hold">
                      <p:stCondLst>
                        <p:cond delay="indefinite"/>
                      </p:stCondLst>
                      <p:childTnLst>
                        <p:par>
                          <p:cTn id="676" fill="hold">
                            <p:stCondLst>
                              <p:cond delay="0"/>
                            </p:stCondLst>
                            <p:childTnLst>
                              <p:par>
                                <p:cTn id="677" nodeType="clickEffect" fill="hold" presetClass="entr" presetID="1">
                                  <p:stCondLst>
                                    <p:cond delay="0"/>
                                  </p:stCondLst>
                                  <p:childTnLst>
                                    <p:set>
                                      <p:cBhvr>
                                        <p:cTn id="678" dur="1" fill="hold">
                                          <p:stCondLst>
                                            <p:cond delay="0"/>
                                          </p:stCondLst>
                                        </p:cTn>
                                        <p:tgtEl>
                                          <p:spTgt spid="514">
                                            <p:txEl>
                                              <p:pRg st="0" end="0"/>
                                            </p:txEl>
                                          </p:spTgt>
                                        </p:tgtEl>
                                        <p:attrNameLst>
                                          <p:attrName>style.visibility</p:attrName>
                                        </p:attrNameLst>
                                      </p:cBhvr>
                                      <p:to>
                                        <p:strVal val="visible"/>
                                      </p:to>
                                    </p:set>
                                  </p:childTnLst>
                                </p:cTn>
                              </p:par>
                            </p:childTnLst>
                          </p:cTn>
                        </p:par>
                      </p:childTnLst>
                    </p:cTn>
                  </p:par>
                  <p:par>
                    <p:cTn id="679" fill="hold">
                      <p:stCondLst>
                        <p:cond delay="indefinite"/>
                      </p:stCondLst>
                      <p:childTnLst>
                        <p:par>
                          <p:cTn id="680" fill="hold">
                            <p:stCondLst>
                              <p:cond delay="0"/>
                            </p:stCondLst>
                            <p:childTnLst>
                              <p:par>
                                <p:cTn id="681" nodeType="clickEffect" fill="hold" presetClass="entr" presetID="1">
                                  <p:stCondLst>
                                    <p:cond delay="0"/>
                                  </p:stCondLst>
                                  <p:childTnLst>
                                    <p:set>
                                      <p:cBhvr>
                                        <p:cTn id="682" dur="1" fill="hold">
                                          <p:stCondLst>
                                            <p:cond delay="0"/>
                                          </p:stCondLst>
                                        </p:cTn>
                                        <p:tgtEl>
                                          <p:spTgt spid="514">
                                            <p:txEl>
                                              <p:pRg st="2" end="2"/>
                                            </p:txEl>
                                          </p:spTgt>
                                        </p:tgtEl>
                                        <p:attrNameLst>
                                          <p:attrName>style.visibility</p:attrName>
                                        </p:attrNameLst>
                                      </p:cBhvr>
                                      <p:to>
                                        <p:strVal val="visible"/>
                                      </p:to>
                                    </p:set>
                                  </p:childTnLst>
                                </p:cTn>
                              </p:par>
                            </p:childTnLst>
                          </p:cTn>
                        </p:par>
                      </p:childTnLst>
                    </p:cTn>
                  </p:par>
                  <p:par>
                    <p:cTn id="683" fill="hold">
                      <p:stCondLst>
                        <p:cond delay="indefinite"/>
                      </p:stCondLst>
                      <p:childTnLst>
                        <p:par>
                          <p:cTn id="684" fill="hold">
                            <p:stCondLst>
                              <p:cond delay="0"/>
                            </p:stCondLst>
                            <p:childTnLst>
                              <p:par>
                                <p:cTn id="685" nodeType="clickEffect" fill="hold" presetClass="entr" presetID="1">
                                  <p:stCondLst>
                                    <p:cond delay="0"/>
                                  </p:stCondLst>
                                  <p:childTnLst>
                                    <p:set>
                                      <p:cBhvr>
                                        <p:cTn id="686" dur="1" fill="hold">
                                          <p:stCondLst>
                                            <p:cond delay="0"/>
                                          </p:stCondLst>
                                        </p:cTn>
                                        <p:tgtEl>
                                          <p:spTgt spid="514">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6"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Workspaces</a:t>
            </a:r>
            <a:endParaRPr b="0" lang="en-US" sz="2400" spc="-1" strike="noStrike">
              <a:latin typeface="Arial"/>
            </a:endParaRPr>
          </a:p>
        </p:txBody>
      </p:sp>
      <p:sp>
        <p:nvSpPr>
          <p:cNvPr id="517" name="PlaceHolder 2"/>
          <p:cNvSpPr>
            <a:spLocks noGrp="1"/>
          </p:cNvSpPr>
          <p:nvPr>
            <p:ph/>
          </p:nvPr>
        </p:nvSpPr>
        <p:spPr>
          <a:xfrm>
            <a:off x="626760" y="1140840"/>
            <a:ext cx="7883280" cy="3479760"/>
          </a:xfrm>
          <a:prstGeom prst="rect">
            <a:avLst/>
          </a:prstGeom>
          <a:noFill/>
          <a:ln w="0">
            <a:noFill/>
          </a:ln>
        </p:spPr>
        <p:txBody>
          <a:bodyPr lIns="67680" rIns="68400" tIns="35280" bIns="34200" anchor="t">
            <a:noAutofit/>
          </a:bodyPr>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Workspaces allow you to use the same configuration (HCL/project) for multiple states</a:t>
            </a:r>
            <a:endParaRPr b="0" lang="en-US" sz="2000" spc="-1" strike="noStrike">
              <a:latin typeface="Arial"/>
            </a:endParaRPr>
          </a:p>
          <a:p>
            <a:pPr lvl="1" marL="68580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Example: Environments: Each environment, (DEV, PROD, etc) has it’s own state and resources, but the same HCL code</a:t>
            </a:r>
            <a:endParaRPr b="0" lang="en-US" sz="2000" spc="-1" strike="noStrike">
              <a:latin typeface="Arial"/>
            </a:endParaRPr>
          </a:p>
          <a:p>
            <a:pPr>
              <a:lnSpc>
                <a:spcPct val="115000"/>
              </a:lnSpc>
              <a:spcBef>
                <a:spcPts val="1417"/>
              </a:spcBef>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Nothing more than separately-named state files</a:t>
            </a:r>
            <a:endParaRPr b="0" lang="en-US" sz="2000" spc="-1" strike="noStrike">
              <a:latin typeface="Arial"/>
            </a:endParaRPr>
          </a:p>
          <a:p>
            <a:pPr>
              <a:lnSpc>
                <a:spcPct val="115000"/>
              </a:lnSpc>
              <a:tabLst>
                <a:tab algn="l" pos="0"/>
              </a:tabLst>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Both local and remote state backends support workspaces</a:t>
            </a:r>
            <a:endParaRPr b="0" lang="en-US" sz="2000" spc="-1" strike="noStrike">
              <a:latin typeface="Arial"/>
            </a:endParaRPr>
          </a:p>
        </p:txBody>
      </p:sp>
      <p:sp>
        <p:nvSpPr>
          <p:cNvPr id="518"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8B0484D2-A374-47A7-BB30-C40FBAC01374}"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687" dur="indefinite" restart="never" nodeType="tmRoot">
          <p:childTnLst>
            <p:seq>
              <p:cTn id="688" dur="indefinite" nodeType="mainSeq">
                <p:childTnLst>
                  <p:par>
                    <p:cTn id="689" fill="hold">
                      <p:stCondLst>
                        <p:cond delay="indefinite"/>
                      </p:stCondLst>
                      <p:childTnLst>
                        <p:par>
                          <p:cTn id="690" fill="hold">
                            <p:stCondLst>
                              <p:cond delay="0"/>
                            </p:stCondLst>
                            <p:childTnLst>
                              <p:par>
                                <p:cTn id="691" nodeType="clickEffect" fill="hold" presetClass="entr" presetID="1">
                                  <p:stCondLst>
                                    <p:cond delay="0"/>
                                  </p:stCondLst>
                                  <p:childTnLst>
                                    <p:set>
                                      <p:cBhvr>
                                        <p:cTn id="692" dur="1" fill="hold">
                                          <p:stCondLst>
                                            <p:cond delay="0"/>
                                          </p:stCondLst>
                                        </p:cTn>
                                        <p:tgtEl>
                                          <p:spTgt spid="517">
                                            <p:txEl>
                                              <p:pRg st="0" end="0"/>
                                            </p:txEl>
                                          </p:spTgt>
                                        </p:tgtEl>
                                        <p:attrNameLst>
                                          <p:attrName>style.visibility</p:attrName>
                                        </p:attrNameLst>
                                      </p:cBhvr>
                                      <p:to>
                                        <p:strVal val="visible"/>
                                      </p:to>
                                    </p:set>
                                  </p:childTnLst>
                                </p:cTn>
                              </p:par>
                            </p:childTnLst>
                          </p:cTn>
                        </p:par>
                      </p:childTnLst>
                    </p:cTn>
                  </p:par>
                  <p:par>
                    <p:cTn id="693" fill="hold">
                      <p:stCondLst>
                        <p:cond delay="indefinite"/>
                      </p:stCondLst>
                      <p:childTnLst>
                        <p:par>
                          <p:cTn id="694" fill="hold">
                            <p:stCondLst>
                              <p:cond delay="0"/>
                            </p:stCondLst>
                            <p:childTnLst>
                              <p:par>
                                <p:cTn id="695" nodeType="clickEffect" fill="hold" presetClass="entr" presetID="1">
                                  <p:stCondLst>
                                    <p:cond delay="0"/>
                                  </p:stCondLst>
                                  <p:childTnLst>
                                    <p:set>
                                      <p:cBhvr>
                                        <p:cTn id="696" dur="1" fill="hold">
                                          <p:stCondLst>
                                            <p:cond delay="0"/>
                                          </p:stCondLst>
                                        </p:cTn>
                                        <p:tgtEl>
                                          <p:spTgt spid="517">
                                            <p:txEl>
                                              <p:pRg st="1" end="1"/>
                                            </p:txEl>
                                          </p:spTgt>
                                        </p:tgtEl>
                                        <p:attrNameLst>
                                          <p:attrName>style.visibility</p:attrName>
                                        </p:attrNameLst>
                                      </p:cBhvr>
                                      <p:to>
                                        <p:strVal val="visible"/>
                                      </p:to>
                                    </p:set>
                                  </p:childTnLst>
                                </p:cTn>
                              </p:par>
                            </p:childTnLst>
                          </p:cTn>
                        </p:par>
                      </p:childTnLst>
                    </p:cTn>
                  </p:par>
                  <p:par>
                    <p:cTn id="697" fill="hold">
                      <p:stCondLst>
                        <p:cond delay="indefinite"/>
                      </p:stCondLst>
                      <p:childTnLst>
                        <p:par>
                          <p:cTn id="698" fill="hold">
                            <p:stCondLst>
                              <p:cond delay="0"/>
                            </p:stCondLst>
                            <p:childTnLst>
                              <p:par>
                                <p:cTn id="699" nodeType="clickEffect" fill="hold" presetClass="entr" presetID="1">
                                  <p:stCondLst>
                                    <p:cond delay="0"/>
                                  </p:stCondLst>
                                  <p:childTnLst>
                                    <p:set>
                                      <p:cBhvr>
                                        <p:cTn id="700" dur="1" fill="hold">
                                          <p:stCondLst>
                                            <p:cond delay="0"/>
                                          </p:stCondLst>
                                        </p:cTn>
                                        <p:tgtEl>
                                          <p:spTgt spid="517">
                                            <p:txEl>
                                              <p:pRg st="2" end="2"/>
                                            </p:txEl>
                                          </p:spTgt>
                                        </p:tgtEl>
                                        <p:attrNameLst>
                                          <p:attrName>style.visibility</p:attrName>
                                        </p:attrNameLst>
                                      </p:cBhvr>
                                      <p:to>
                                        <p:strVal val="visible"/>
                                      </p:to>
                                    </p:set>
                                  </p:childTnLst>
                                </p:cTn>
                              </p:par>
                            </p:childTnLst>
                          </p:cTn>
                        </p:par>
                      </p:childTnLst>
                    </p:cTn>
                  </p:par>
                  <p:par>
                    <p:cTn id="701" fill="hold">
                      <p:stCondLst>
                        <p:cond delay="indefinite"/>
                      </p:stCondLst>
                      <p:childTnLst>
                        <p:par>
                          <p:cTn id="702" fill="hold">
                            <p:stCondLst>
                              <p:cond delay="0"/>
                            </p:stCondLst>
                            <p:childTnLst>
                              <p:par>
                                <p:cTn id="703" nodeType="clickEffect" fill="hold" presetClass="entr" presetID="1">
                                  <p:stCondLst>
                                    <p:cond delay="0"/>
                                  </p:stCondLst>
                                  <p:childTnLst>
                                    <p:set>
                                      <p:cBhvr>
                                        <p:cTn id="704" dur="1" fill="hold">
                                          <p:stCondLst>
                                            <p:cond delay="0"/>
                                          </p:stCondLst>
                                        </p:cTn>
                                        <p:tgtEl>
                                          <p:spTgt spid="517">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9"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Outputs</a:t>
            </a:r>
            <a:endParaRPr b="0" lang="en-US" sz="2400" spc="-1" strike="noStrike">
              <a:latin typeface="Arial"/>
            </a:endParaRPr>
          </a:p>
        </p:txBody>
      </p:sp>
      <p:sp>
        <p:nvSpPr>
          <p:cNvPr id="520" name="PlaceHolder 2"/>
          <p:cNvSpPr>
            <a:spLocks noGrp="1"/>
          </p:cNvSpPr>
          <p:nvPr>
            <p:ph/>
          </p:nvPr>
        </p:nvSpPr>
        <p:spPr>
          <a:xfrm>
            <a:off x="630000" y="1306440"/>
            <a:ext cx="7883280" cy="2795040"/>
          </a:xfrm>
          <a:prstGeom prst="rect">
            <a:avLst/>
          </a:prstGeom>
          <a:noFill/>
          <a:ln w="0">
            <a:noFill/>
          </a:ln>
        </p:spPr>
        <p:txBody>
          <a:bodyPr lIns="67680" rIns="68400" tIns="35280" bIns="34200" anchor="t">
            <a:noAutofit/>
          </a:bodyPr>
          <a:p>
            <a:pPr marL="343080" indent="-291960">
              <a:lnSpc>
                <a:spcPct val="115000"/>
              </a:lnSpc>
              <a:buClr>
                <a:srgbClr val="000000"/>
              </a:buClr>
              <a:buFont typeface="Helvetica Neue Light"/>
              <a:buChar char="●"/>
            </a:pPr>
            <a:r>
              <a:rPr b="0" i="1" lang="en-US" sz="2000" spc="-1" strike="noStrike">
                <a:solidFill>
                  <a:srgbClr val="000000"/>
                </a:solidFill>
                <a:latin typeface="Helvetica Neue Light"/>
                <a:ea typeface="Helvetica Neue Light"/>
              </a:rPr>
              <a:t>Inputs</a:t>
            </a:r>
            <a:r>
              <a:rPr b="0" lang="en-US" sz="2000" spc="-1" strike="noStrike">
                <a:solidFill>
                  <a:srgbClr val="000000"/>
                </a:solidFill>
                <a:latin typeface="Helvetica Neue Light"/>
                <a:ea typeface="Helvetica Neue Light"/>
              </a:rPr>
              <a:t> to Terraform config are declared with variable blocks</a:t>
            </a:r>
            <a:endParaRPr b="0" lang="en-US" sz="2000" spc="-1" strike="noStrike">
              <a:latin typeface="Arial"/>
            </a:endParaRPr>
          </a:p>
          <a:p>
            <a:pPr marL="343080">
              <a:lnSpc>
                <a:spcPct val="115000"/>
              </a:lnSpc>
              <a:tabLst>
                <a:tab algn="l" pos="0"/>
              </a:tabLst>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0" i="1" lang="en-US" sz="2000" spc="-1" strike="noStrike">
                <a:solidFill>
                  <a:srgbClr val="000000"/>
                </a:solidFill>
                <a:latin typeface="Helvetica Neue Light"/>
                <a:ea typeface="Helvetica Neue Light"/>
              </a:rPr>
              <a:t>Outputs</a:t>
            </a:r>
            <a:r>
              <a:rPr b="0" lang="en-US" sz="2000" spc="-1" strike="noStrike">
                <a:solidFill>
                  <a:srgbClr val="000000"/>
                </a:solidFill>
                <a:latin typeface="Helvetica Neue Light"/>
                <a:ea typeface="Helvetica Neue Light"/>
              </a:rPr>
              <a:t> are declared with a special output block</a:t>
            </a:r>
            <a:endParaRPr b="0" lang="en-US" sz="2000" spc="-1" strike="noStrike">
              <a:latin typeface="Arial"/>
            </a:endParaRPr>
          </a:p>
          <a:p>
            <a:pPr marL="343080">
              <a:lnSpc>
                <a:spcPct val="115000"/>
              </a:lnSpc>
              <a:tabLst>
                <a:tab algn="l" pos="0"/>
              </a:tabLst>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Can be referenced through the modules interface or the CLI</a:t>
            </a:r>
            <a:endParaRPr b="0" lang="en-US" sz="2000" spc="-1" strike="noStrike">
              <a:latin typeface="Arial"/>
            </a:endParaRPr>
          </a:p>
        </p:txBody>
      </p:sp>
      <p:sp>
        <p:nvSpPr>
          <p:cNvPr id="521"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FA6A8181-686B-4694-ABEE-E7698553FF95}"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705" dur="indefinite" restart="never" nodeType="tmRoot">
          <p:childTnLst>
            <p:seq>
              <p:cTn id="706" dur="indefinite" nodeType="mainSeq">
                <p:childTnLst>
                  <p:par>
                    <p:cTn id="707" fill="hold">
                      <p:stCondLst>
                        <p:cond delay="indefinite"/>
                      </p:stCondLst>
                      <p:childTnLst>
                        <p:par>
                          <p:cTn id="708" fill="hold">
                            <p:stCondLst>
                              <p:cond delay="0"/>
                            </p:stCondLst>
                            <p:childTnLst>
                              <p:par>
                                <p:cTn id="709" nodeType="clickEffect" fill="hold" presetClass="entr" presetID="1">
                                  <p:stCondLst>
                                    <p:cond delay="0"/>
                                  </p:stCondLst>
                                  <p:childTnLst>
                                    <p:set>
                                      <p:cBhvr>
                                        <p:cTn id="710" dur="1" fill="hold">
                                          <p:stCondLst>
                                            <p:cond delay="0"/>
                                          </p:stCondLst>
                                        </p:cTn>
                                        <p:tgtEl>
                                          <p:spTgt spid="520">
                                            <p:txEl>
                                              <p:pRg st="0" end="0"/>
                                            </p:txEl>
                                          </p:spTgt>
                                        </p:tgtEl>
                                        <p:attrNameLst>
                                          <p:attrName>style.visibility</p:attrName>
                                        </p:attrNameLst>
                                      </p:cBhvr>
                                      <p:to>
                                        <p:strVal val="visible"/>
                                      </p:to>
                                    </p:set>
                                  </p:childTnLst>
                                </p:cTn>
                              </p:par>
                            </p:childTnLst>
                          </p:cTn>
                        </p:par>
                      </p:childTnLst>
                    </p:cTn>
                  </p:par>
                  <p:par>
                    <p:cTn id="711" fill="hold">
                      <p:stCondLst>
                        <p:cond delay="indefinite"/>
                      </p:stCondLst>
                      <p:childTnLst>
                        <p:par>
                          <p:cTn id="712" fill="hold">
                            <p:stCondLst>
                              <p:cond delay="0"/>
                            </p:stCondLst>
                            <p:childTnLst>
                              <p:par>
                                <p:cTn id="713" nodeType="clickEffect" fill="hold" presetClass="entr" presetID="1">
                                  <p:stCondLst>
                                    <p:cond delay="0"/>
                                  </p:stCondLst>
                                  <p:childTnLst>
                                    <p:set>
                                      <p:cBhvr>
                                        <p:cTn id="714" dur="1" fill="hold">
                                          <p:stCondLst>
                                            <p:cond delay="0"/>
                                          </p:stCondLst>
                                        </p:cTn>
                                        <p:tgtEl>
                                          <p:spTgt spid="520">
                                            <p:txEl>
                                              <p:pRg st="2" end="2"/>
                                            </p:txEl>
                                          </p:spTgt>
                                        </p:tgtEl>
                                        <p:attrNameLst>
                                          <p:attrName>style.visibility</p:attrName>
                                        </p:attrNameLst>
                                      </p:cBhvr>
                                      <p:to>
                                        <p:strVal val="visible"/>
                                      </p:to>
                                    </p:set>
                                  </p:childTnLst>
                                </p:cTn>
                              </p:par>
                            </p:childTnLst>
                          </p:cTn>
                        </p:par>
                      </p:childTnLst>
                    </p:cTn>
                  </p:par>
                  <p:par>
                    <p:cTn id="715" fill="hold">
                      <p:stCondLst>
                        <p:cond delay="indefinite"/>
                      </p:stCondLst>
                      <p:childTnLst>
                        <p:par>
                          <p:cTn id="716" fill="hold">
                            <p:stCondLst>
                              <p:cond delay="0"/>
                            </p:stCondLst>
                            <p:childTnLst>
                              <p:par>
                                <p:cTn id="717" nodeType="clickEffect" fill="hold" presetClass="entr" presetID="1">
                                  <p:stCondLst>
                                    <p:cond delay="0"/>
                                  </p:stCondLst>
                                  <p:childTnLst>
                                    <p:set>
                                      <p:cBhvr>
                                        <p:cTn id="718" dur="1" fill="hold">
                                          <p:stCondLst>
                                            <p:cond delay="0"/>
                                          </p:stCondLst>
                                        </p:cTn>
                                        <p:tgtEl>
                                          <p:spTgt spid="520">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Output Definition</a:t>
            </a:r>
            <a:endParaRPr b="0" lang="en-US" sz="2400" spc="-1" strike="noStrike">
              <a:latin typeface="Arial"/>
            </a:endParaRPr>
          </a:p>
        </p:txBody>
      </p:sp>
      <p:sp>
        <p:nvSpPr>
          <p:cNvPr id="523" name="PlaceHolder 2"/>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E11F74F9-5F33-4A5B-A1AE-7CA85454EBB8}"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524" name="PlaceHolder 3"/>
          <p:cNvSpPr>
            <a:spLocks noGrp="1"/>
          </p:cNvSpPr>
          <p:nvPr>
            <p:ph/>
          </p:nvPr>
        </p:nvSpPr>
        <p:spPr>
          <a:xfrm>
            <a:off x="0" y="924120"/>
            <a:ext cx="9143280" cy="3978360"/>
          </a:xfrm>
          <a:prstGeom prst="rect">
            <a:avLst/>
          </a:prstGeom>
          <a:solidFill>
            <a:srgbClr val="000000"/>
          </a:solidFill>
          <a:ln w="0">
            <a:noFill/>
          </a:ln>
        </p:spPr>
        <p:txBody>
          <a:bodyPr lIns="343080" rIns="343080" tIns="308520" bIns="308520" anchor="t">
            <a:noAutofit/>
          </a:bodyPr>
          <a:p>
            <a:pPr>
              <a:lnSpc>
                <a:spcPct val="90000"/>
              </a:lnSpc>
              <a:tabLst>
                <a:tab algn="l" pos="0"/>
              </a:tabLst>
            </a:pPr>
            <a:endParaRPr b="0" lang="en-US" sz="3200" spc="-1" strike="noStrike">
              <a:latin typeface="Arial"/>
            </a:endParaRPr>
          </a:p>
          <a:p>
            <a:pPr>
              <a:lnSpc>
                <a:spcPct val="90000"/>
              </a:lnSpc>
              <a:tabLst>
                <a:tab algn="l" pos="0"/>
              </a:tabLst>
            </a:pPr>
            <a:endParaRPr b="0" lang="en-US" sz="3200" spc="-1" strike="noStrike">
              <a:latin typeface="Arial"/>
            </a:endParaRPr>
          </a:p>
          <a:p>
            <a:pPr>
              <a:lnSpc>
                <a:spcPct val="90000"/>
              </a:lnSpc>
              <a:tabLst>
                <a:tab algn="l" pos="0"/>
              </a:tabLst>
            </a:pPr>
            <a:r>
              <a:rPr b="1" lang="en-US" sz="2400" spc="-1" strike="noStrike">
                <a:solidFill>
                  <a:srgbClr val="ff9900"/>
                </a:solidFill>
                <a:latin typeface="Courier New"/>
                <a:ea typeface="Courier New"/>
              </a:rPr>
              <a:t>output</a:t>
            </a:r>
            <a:r>
              <a:rPr b="1" lang="en-US" sz="2400" spc="-1" strike="noStrike">
                <a:solidFill>
                  <a:srgbClr val="ffffff"/>
                </a:solidFill>
                <a:latin typeface="Courier New"/>
                <a:ea typeface="Courier New"/>
              </a:rPr>
              <a:t> </a:t>
            </a:r>
            <a:r>
              <a:rPr b="1" lang="en-US" sz="2400" spc="-1" strike="noStrike">
                <a:solidFill>
                  <a:srgbClr val="6fa8dc"/>
                </a:solidFill>
                <a:latin typeface="Courier New"/>
                <a:ea typeface="Courier New"/>
              </a:rPr>
              <a:t>“instance_public_ip”</a:t>
            </a:r>
            <a:r>
              <a:rPr b="1" lang="en-US" sz="2400" spc="-1" strike="noStrike">
                <a:solidFill>
                  <a:srgbClr val="ffffff"/>
                </a:solidFill>
                <a:latin typeface="Courier New"/>
                <a:ea typeface="Courier New"/>
              </a:rPr>
              <a:t> </a:t>
            </a:r>
            <a:r>
              <a:rPr b="1" lang="en-US" sz="2400" spc="-1" strike="noStrike">
                <a:solidFill>
                  <a:srgbClr val="c9daf8"/>
                </a:solidFill>
                <a:latin typeface="Courier New"/>
                <a:ea typeface="Courier New"/>
              </a:rPr>
              <a:t>{</a:t>
            </a:r>
            <a:endParaRPr b="0" lang="en-US" sz="2400" spc="-1" strike="noStrike">
              <a:latin typeface="Arial"/>
            </a:endParaRPr>
          </a:p>
          <a:p>
            <a:pPr>
              <a:lnSpc>
                <a:spcPct val="90000"/>
              </a:lnSpc>
              <a:tabLst>
                <a:tab algn="l" pos="0"/>
              </a:tabLst>
            </a:pPr>
            <a:r>
              <a:rPr b="1" lang="en-US" sz="2400" spc="-1" strike="noStrike">
                <a:solidFill>
                  <a:srgbClr val="c9daf8"/>
                </a:solidFill>
                <a:latin typeface="Courier New"/>
                <a:ea typeface="Courier New"/>
              </a:rPr>
              <a:t>  </a:t>
            </a:r>
            <a:r>
              <a:rPr b="1" lang="en-US" sz="2400" spc="-1" strike="noStrike">
                <a:solidFill>
                  <a:srgbClr val="8e7cc3"/>
                </a:solidFill>
                <a:latin typeface="Courier New"/>
                <a:ea typeface="Courier New"/>
              </a:rPr>
              <a:t>value</a:t>
            </a:r>
            <a:r>
              <a:rPr b="1" lang="en-US" sz="2400" spc="-1" strike="noStrike">
                <a:solidFill>
                  <a:srgbClr val="c9daf8"/>
                </a:solidFill>
                <a:latin typeface="Courier New"/>
                <a:ea typeface="Courier New"/>
              </a:rPr>
              <a:t> = </a:t>
            </a:r>
            <a:r>
              <a:rPr b="1" lang="en-US" sz="2400" spc="-1" strike="noStrike">
                <a:solidFill>
                  <a:srgbClr val="6fa8dc"/>
                </a:solidFill>
                <a:latin typeface="Courier New"/>
                <a:ea typeface="Courier New"/>
              </a:rPr>
              <a:t>aws_instance</a:t>
            </a:r>
            <a:r>
              <a:rPr b="1" lang="en-US" sz="2400" spc="-1" strike="noStrike">
                <a:solidFill>
                  <a:srgbClr val="c9daf8"/>
                </a:solidFill>
                <a:latin typeface="Courier New"/>
                <a:ea typeface="Courier New"/>
              </a:rPr>
              <a:t>.web.</a:t>
            </a:r>
            <a:r>
              <a:rPr b="1" lang="en-US" sz="2400" spc="-1" strike="noStrike">
                <a:solidFill>
                  <a:srgbClr val="8e7cc3"/>
                </a:solidFill>
                <a:latin typeface="Courier New"/>
                <a:ea typeface="Courier New"/>
              </a:rPr>
              <a:t>public_ip</a:t>
            </a:r>
            <a:endParaRPr b="0" lang="en-US" sz="2400" spc="-1" strike="noStrike">
              <a:latin typeface="Arial"/>
            </a:endParaRPr>
          </a:p>
          <a:p>
            <a:pPr>
              <a:lnSpc>
                <a:spcPct val="90000"/>
              </a:lnSpc>
              <a:tabLst>
                <a:tab algn="l" pos="0"/>
              </a:tabLst>
            </a:pPr>
            <a:r>
              <a:rPr b="1" lang="en-US" sz="2400" spc="-1" strike="noStrike">
                <a:solidFill>
                  <a:srgbClr val="c9daf8"/>
                </a:solidFill>
                <a:latin typeface="Courier New"/>
                <a:ea typeface="Courier New"/>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5"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Modules</a:t>
            </a:r>
            <a:endParaRPr b="0" lang="en-US" sz="2400" spc="-1" strike="noStrike">
              <a:latin typeface="Arial"/>
            </a:endParaRPr>
          </a:p>
        </p:txBody>
      </p:sp>
      <p:sp>
        <p:nvSpPr>
          <p:cNvPr id="526" name="PlaceHolder 2"/>
          <p:cNvSpPr>
            <a:spLocks noGrp="1"/>
          </p:cNvSpPr>
          <p:nvPr>
            <p:ph/>
          </p:nvPr>
        </p:nvSpPr>
        <p:spPr>
          <a:xfrm>
            <a:off x="626760" y="1184760"/>
            <a:ext cx="7883280" cy="3436200"/>
          </a:xfrm>
          <a:prstGeom prst="rect">
            <a:avLst/>
          </a:prstGeom>
          <a:noFill/>
          <a:ln w="0">
            <a:noFill/>
          </a:ln>
        </p:spPr>
        <p:txBody>
          <a:bodyPr lIns="67680" rIns="68400" tIns="35280" bIns="34200" anchor="t">
            <a:noAutofit/>
          </a:bodyPr>
          <a:p>
            <a:pPr marL="343080" indent="-291960">
              <a:lnSpc>
                <a:spcPct val="115000"/>
              </a:lnSpc>
              <a:buClr>
                <a:srgbClr val="000000"/>
              </a:buClr>
              <a:buFont typeface="Helvetica Neue Light"/>
              <a:buChar char="●"/>
            </a:pPr>
            <a:r>
              <a:rPr b="0" i="1" lang="en-US" sz="2000" spc="-1" strike="noStrike">
                <a:solidFill>
                  <a:srgbClr val="000000"/>
                </a:solidFill>
                <a:latin typeface="Helvetica Neue Light"/>
                <a:ea typeface="Helvetica Neue Light"/>
              </a:rPr>
              <a:t>Modules</a:t>
            </a:r>
            <a:r>
              <a:rPr b="0" lang="en-US" sz="2000" spc="-1" strike="noStrike">
                <a:solidFill>
                  <a:srgbClr val="000000"/>
                </a:solidFill>
                <a:latin typeface="Helvetica Neue Light"/>
                <a:ea typeface="Helvetica Neue Light"/>
              </a:rPr>
              <a:t> are a critically important concept in Terraform</a:t>
            </a:r>
            <a:endParaRPr b="0" lang="en-US" sz="2000" spc="-1" strike="noStrike">
              <a:latin typeface="Arial"/>
            </a:endParaRPr>
          </a:p>
          <a:p>
            <a:pPr>
              <a:lnSpc>
                <a:spcPct val="115000"/>
              </a:lnSpc>
              <a:tabLst>
                <a:tab algn="l" pos="0"/>
              </a:tabLst>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Modules allow for consistent creation of resources with the exact same configuration</a:t>
            </a:r>
            <a:endParaRPr b="0" lang="en-US" sz="2000" spc="-1" strike="noStrike">
              <a:latin typeface="Arial"/>
            </a:endParaRPr>
          </a:p>
          <a:p>
            <a:pPr>
              <a:lnSpc>
                <a:spcPct val="115000"/>
              </a:lnSpc>
              <a:tabLst>
                <a:tab algn="l" pos="0"/>
              </a:tabLst>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Resources can be re-deployed after changing module code to fix infrastructure bugs</a:t>
            </a:r>
            <a:endParaRPr b="0" lang="en-US" sz="2000" spc="-1" strike="noStrike">
              <a:latin typeface="Arial"/>
            </a:endParaRPr>
          </a:p>
        </p:txBody>
      </p:sp>
      <p:sp>
        <p:nvSpPr>
          <p:cNvPr id="527"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AEBD552E-E8D0-4BCE-AAA1-F483CF4D22AE}"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719" dur="indefinite" restart="never" nodeType="tmRoot">
          <p:childTnLst>
            <p:seq>
              <p:cTn id="720" dur="indefinite" nodeType="mainSeq">
                <p:childTnLst>
                  <p:par>
                    <p:cTn id="721" fill="hold">
                      <p:stCondLst>
                        <p:cond delay="indefinite"/>
                      </p:stCondLst>
                      <p:childTnLst>
                        <p:par>
                          <p:cTn id="722" fill="hold">
                            <p:stCondLst>
                              <p:cond delay="0"/>
                            </p:stCondLst>
                            <p:childTnLst>
                              <p:par>
                                <p:cTn id="723" nodeType="clickEffect" fill="hold" presetClass="entr" presetID="1">
                                  <p:stCondLst>
                                    <p:cond delay="0"/>
                                  </p:stCondLst>
                                  <p:childTnLst>
                                    <p:set>
                                      <p:cBhvr>
                                        <p:cTn id="724" dur="1" fill="hold">
                                          <p:stCondLst>
                                            <p:cond delay="0"/>
                                          </p:stCondLst>
                                        </p:cTn>
                                        <p:tgtEl>
                                          <p:spTgt spid="526">
                                            <p:txEl>
                                              <p:pRg st="0" end="0"/>
                                            </p:txEl>
                                          </p:spTgt>
                                        </p:tgtEl>
                                        <p:attrNameLst>
                                          <p:attrName>style.visibility</p:attrName>
                                        </p:attrNameLst>
                                      </p:cBhvr>
                                      <p:to>
                                        <p:strVal val="visible"/>
                                      </p:to>
                                    </p:set>
                                  </p:childTnLst>
                                </p:cTn>
                              </p:par>
                            </p:childTnLst>
                          </p:cTn>
                        </p:par>
                      </p:childTnLst>
                    </p:cTn>
                  </p:par>
                  <p:par>
                    <p:cTn id="725" fill="hold">
                      <p:stCondLst>
                        <p:cond delay="indefinite"/>
                      </p:stCondLst>
                      <p:childTnLst>
                        <p:par>
                          <p:cTn id="726" fill="hold">
                            <p:stCondLst>
                              <p:cond delay="0"/>
                            </p:stCondLst>
                            <p:childTnLst>
                              <p:par>
                                <p:cTn id="727" nodeType="clickEffect" fill="hold" presetClass="entr" presetID="1">
                                  <p:stCondLst>
                                    <p:cond delay="0"/>
                                  </p:stCondLst>
                                  <p:childTnLst>
                                    <p:set>
                                      <p:cBhvr>
                                        <p:cTn id="728" dur="1" fill="hold">
                                          <p:stCondLst>
                                            <p:cond delay="0"/>
                                          </p:stCondLst>
                                        </p:cTn>
                                        <p:tgtEl>
                                          <p:spTgt spid="526">
                                            <p:txEl>
                                              <p:pRg st="2" end="2"/>
                                            </p:txEl>
                                          </p:spTgt>
                                        </p:tgtEl>
                                        <p:attrNameLst>
                                          <p:attrName>style.visibility</p:attrName>
                                        </p:attrNameLst>
                                      </p:cBhvr>
                                      <p:to>
                                        <p:strVal val="visible"/>
                                      </p:to>
                                    </p:set>
                                  </p:childTnLst>
                                </p:cTn>
                              </p:par>
                            </p:childTnLst>
                          </p:cTn>
                        </p:par>
                      </p:childTnLst>
                    </p:cTn>
                  </p:par>
                  <p:par>
                    <p:cTn id="729" fill="hold">
                      <p:stCondLst>
                        <p:cond delay="indefinite"/>
                      </p:stCondLst>
                      <p:childTnLst>
                        <p:par>
                          <p:cTn id="730" fill="hold">
                            <p:stCondLst>
                              <p:cond delay="0"/>
                            </p:stCondLst>
                            <p:childTnLst>
                              <p:par>
                                <p:cTn id="731" nodeType="clickEffect" fill="hold" presetClass="entr" presetID="1">
                                  <p:stCondLst>
                                    <p:cond delay="0"/>
                                  </p:stCondLst>
                                  <p:childTnLst>
                                    <p:set>
                                      <p:cBhvr>
                                        <p:cTn id="732" dur="1" fill="hold">
                                          <p:stCondLst>
                                            <p:cond delay="0"/>
                                          </p:stCondLst>
                                        </p:cTn>
                                        <p:tgtEl>
                                          <p:spTgt spid="526">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8" name="PlaceHolder 1"/>
          <p:cNvSpPr>
            <a:spLocks noGrp="1"/>
          </p:cNvSpPr>
          <p:nvPr>
            <p:ph/>
          </p:nvPr>
        </p:nvSpPr>
        <p:spPr>
          <a:xfrm>
            <a:off x="628560" y="1134000"/>
            <a:ext cx="4939200" cy="3585240"/>
          </a:xfrm>
          <a:prstGeom prst="rect">
            <a:avLst/>
          </a:prstGeom>
          <a:noFill/>
          <a:ln w="0">
            <a:noFill/>
          </a:ln>
        </p:spPr>
        <p:txBody>
          <a:bodyPr lIns="67680" rIns="68400" tIns="35280" bIns="34200" anchor="t">
            <a:noAutofit/>
          </a:bodyPr>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Any project can contain one or more modules</a:t>
            </a:r>
            <a:endParaRPr b="0" lang="en-US" sz="2000" spc="-1" strike="noStrike">
              <a:latin typeface="Arial"/>
            </a:endParaRPr>
          </a:p>
          <a:p>
            <a:pPr>
              <a:lnSpc>
                <a:spcPct val="115000"/>
              </a:lnSpc>
            </a:pPr>
            <a:endParaRPr b="0" lang="en-US" sz="2000" spc="-1" strike="noStrike">
              <a:latin typeface="Arial"/>
            </a:endParaRPr>
          </a:p>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Parent module can reference nested modules</a:t>
            </a:r>
            <a:endParaRPr b="0" lang="en-US" sz="2000" spc="-1" strike="noStrike">
              <a:latin typeface="Arial"/>
            </a:endParaRPr>
          </a:p>
          <a:p>
            <a:pPr>
              <a:lnSpc>
                <a:spcPct val="115000"/>
              </a:lnSpc>
            </a:pPr>
            <a:endParaRPr b="0" lang="en-US" sz="2000" spc="-1" strike="noStrike">
              <a:latin typeface="Arial"/>
            </a:endParaRPr>
          </a:p>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Modules can be defined in the local filesystem or remote source (Github, terraform registry, etc…)</a:t>
            </a:r>
            <a:endParaRPr b="0" lang="en-US" sz="2000" spc="-1" strike="noStrike">
              <a:latin typeface="Arial"/>
            </a:endParaRPr>
          </a:p>
          <a:p>
            <a:pPr>
              <a:lnSpc>
                <a:spcPct val="115000"/>
              </a:lnSpc>
              <a:tabLst>
                <a:tab algn="l" pos="0"/>
              </a:tabLst>
            </a:pPr>
            <a:endParaRPr b="0" lang="en-US" sz="2000" spc="-1" strike="noStrike">
              <a:latin typeface="Arial"/>
            </a:endParaRPr>
          </a:p>
        </p:txBody>
      </p:sp>
      <p:sp>
        <p:nvSpPr>
          <p:cNvPr id="529" name="PlaceHolder 2"/>
          <p:cNvSpPr>
            <a:spLocks noGrp="1"/>
          </p:cNvSpPr>
          <p:nvPr>
            <p:ph type="sldNum"/>
          </p:nvPr>
        </p:nvSpPr>
        <p:spPr>
          <a:xfrm>
            <a:off x="8505000" y="4902840"/>
            <a:ext cx="624960" cy="223200"/>
          </a:xfrm>
          <a:prstGeom prst="rect">
            <a:avLst/>
          </a:prstGeom>
          <a:noFill/>
          <a:ln w="0">
            <a:noFill/>
          </a:ln>
        </p:spPr>
        <p:txBody>
          <a:bodyPr lIns="68400" rIns="68400" tIns="34200" bIns="34200" anchor="ctr">
            <a:noAutofit/>
          </a:bodyPr>
          <a:p>
            <a:pPr algn="ctr">
              <a:lnSpc>
                <a:spcPct val="100000"/>
              </a:lnSpc>
              <a:tabLst>
                <a:tab algn="l" pos="0"/>
              </a:tabLst>
            </a:pPr>
            <a:fld id="{C1CC2D7D-A94F-41B2-9262-93EA0CC37093}"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530" name="PlaceHolder 3"/>
          <p:cNvSpPr>
            <a:spLocks noGrp="1"/>
          </p:cNvSpPr>
          <p:nvPr>
            <p:ph type="title"/>
          </p:nvPr>
        </p:nvSpPr>
        <p:spPr>
          <a:xfrm>
            <a:off x="716040" y="241560"/>
            <a:ext cx="8423280" cy="67968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Modules</a:t>
            </a:r>
            <a:endParaRPr b="0" lang="en-US" sz="2400" spc="-1" strike="noStrike">
              <a:latin typeface="Arial"/>
            </a:endParaRPr>
          </a:p>
        </p:txBody>
      </p:sp>
      <p:pic>
        <p:nvPicPr>
          <p:cNvPr id="531" name="Picture 3" descr=""/>
          <p:cNvPicPr/>
          <p:nvPr/>
        </p:nvPicPr>
        <p:blipFill>
          <a:blip r:embed="rId1"/>
          <a:stretch/>
        </p:blipFill>
        <p:spPr>
          <a:xfrm>
            <a:off x="5998320" y="950400"/>
            <a:ext cx="2818800" cy="3952080"/>
          </a:xfrm>
          <a:prstGeom prst="rect">
            <a:avLst/>
          </a:prstGeom>
          <a:ln w="0">
            <a:noFill/>
          </a:ln>
        </p:spPr>
      </p:pic>
    </p:spTree>
  </p:cSld>
  <mc:AlternateContent>
    <mc:Choice Requires="p14">
      <p:transition spd="slow" p14:dur="2000"/>
    </mc:Choice>
    <mc:Fallback>
      <p:transition spd="slow"/>
    </mc:Fallback>
  </mc:AlternateContent>
  <p:timing>
    <p:tnLst>
      <p:par>
        <p:cTn id="733" dur="indefinite" restart="never" nodeType="tmRoot">
          <p:childTnLst>
            <p:seq>
              <p:cTn id="734" dur="indefinite" nodeType="mainSeq">
                <p:childTnLst>
                  <p:par>
                    <p:cTn id="735" fill="hold">
                      <p:stCondLst>
                        <p:cond delay="indefinite"/>
                      </p:stCondLst>
                      <p:childTnLst>
                        <p:par>
                          <p:cTn id="736" fill="hold">
                            <p:stCondLst>
                              <p:cond delay="0"/>
                            </p:stCondLst>
                            <p:childTnLst>
                              <p:par>
                                <p:cTn id="737" nodeType="clickEffect" fill="hold" presetClass="entr" presetID="1">
                                  <p:stCondLst>
                                    <p:cond delay="0"/>
                                  </p:stCondLst>
                                  <p:childTnLst>
                                    <p:set>
                                      <p:cBhvr>
                                        <p:cTn id="738" dur="1" fill="hold">
                                          <p:stCondLst>
                                            <p:cond delay="0"/>
                                          </p:stCondLst>
                                        </p:cTn>
                                        <p:tgtEl>
                                          <p:spTgt spid="528">
                                            <p:txEl>
                                              <p:pRg st="0" end="0"/>
                                            </p:txEl>
                                          </p:spTgt>
                                        </p:tgtEl>
                                        <p:attrNameLst>
                                          <p:attrName>style.visibility</p:attrName>
                                        </p:attrNameLst>
                                      </p:cBhvr>
                                      <p:to>
                                        <p:strVal val="visible"/>
                                      </p:to>
                                    </p:set>
                                  </p:childTnLst>
                                </p:cTn>
                              </p:par>
                            </p:childTnLst>
                          </p:cTn>
                        </p:par>
                      </p:childTnLst>
                    </p:cTn>
                  </p:par>
                  <p:par>
                    <p:cTn id="739" fill="hold">
                      <p:stCondLst>
                        <p:cond delay="indefinite"/>
                      </p:stCondLst>
                      <p:childTnLst>
                        <p:par>
                          <p:cTn id="740" fill="hold">
                            <p:stCondLst>
                              <p:cond delay="0"/>
                            </p:stCondLst>
                            <p:childTnLst>
                              <p:par>
                                <p:cTn id="741" nodeType="clickEffect" fill="hold" presetClass="entr" presetID="1">
                                  <p:stCondLst>
                                    <p:cond delay="0"/>
                                  </p:stCondLst>
                                  <p:childTnLst>
                                    <p:set>
                                      <p:cBhvr>
                                        <p:cTn id="742" dur="1" fill="hold">
                                          <p:stCondLst>
                                            <p:cond delay="0"/>
                                          </p:stCondLst>
                                        </p:cTn>
                                        <p:tgtEl>
                                          <p:spTgt spid="528">
                                            <p:txEl>
                                              <p:pRg st="2" end="2"/>
                                            </p:txEl>
                                          </p:spTgt>
                                        </p:tgtEl>
                                        <p:attrNameLst>
                                          <p:attrName>style.visibility</p:attrName>
                                        </p:attrNameLst>
                                      </p:cBhvr>
                                      <p:to>
                                        <p:strVal val="visible"/>
                                      </p:to>
                                    </p:set>
                                  </p:childTnLst>
                                </p:cTn>
                              </p:par>
                            </p:childTnLst>
                          </p:cTn>
                        </p:par>
                      </p:childTnLst>
                    </p:cTn>
                  </p:par>
                  <p:par>
                    <p:cTn id="743" fill="hold">
                      <p:stCondLst>
                        <p:cond delay="indefinite"/>
                      </p:stCondLst>
                      <p:childTnLst>
                        <p:par>
                          <p:cTn id="744" fill="hold">
                            <p:stCondLst>
                              <p:cond delay="0"/>
                            </p:stCondLst>
                            <p:childTnLst>
                              <p:par>
                                <p:cTn id="745" nodeType="clickEffect" fill="hold" presetClass="entr" presetID="1">
                                  <p:stCondLst>
                                    <p:cond delay="0"/>
                                  </p:stCondLst>
                                  <p:childTnLst>
                                    <p:set>
                                      <p:cBhvr>
                                        <p:cTn id="746" dur="1" fill="hold">
                                          <p:stCondLst>
                                            <p:cond delay="0"/>
                                          </p:stCondLst>
                                        </p:cTn>
                                        <p:tgtEl>
                                          <p:spTgt spid="528">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PlaceHolder 1"/>
          <p:cNvSpPr>
            <a:spLocks noGrp="1"/>
          </p:cNvSpPr>
          <p:nvPr>
            <p:ph type="title"/>
          </p:nvPr>
        </p:nvSpPr>
        <p:spPr>
          <a:xfrm>
            <a:off x="714240" y="243000"/>
            <a:ext cx="8423280" cy="680400"/>
          </a:xfrm>
          <a:prstGeom prst="rect">
            <a:avLst/>
          </a:prstGeom>
          <a:noFill/>
          <a:ln w="0">
            <a:noFill/>
          </a:ln>
        </p:spPr>
        <p:txBody>
          <a:bodyPr lIns="68400" rIns="68400" tIns="34200" bIns="34200" anchor="ctr">
            <a:noAutofit/>
          </a:bodyPr>
          <a:p>
            <a:pPr>
              <a:lnSpc>
                <a:spcPct val="90000"/>
              </a:lnSpc>
            </a:pPr>
            <a:r>
              <a:rPr b="1" lang="en-US" sz="2400" spc="-1" strike="noStrike">
                <a:solidFill>
                  <a:srgbClr val="233445"/>
                </a:solidFill>
                <a:latin typeface="Helvetica Neue"/>
                <a:ea typeface="Helvetica Neue"/>
              </a:rPr>
              <a:t>Note About Virtual Trainings</a:t>
            </a:r>
            <a:endParaRPr b="0" lang="en-US" sz="2400" spc="-1" strike="noStrike">
              <a:latin typeface="Arial"/>
            </a:endParaRPr>
          </a:p>
        </p:txBody>
      </p:sp>
      <p:sp>
        <p:nvSpPr>
          <p:cNvPr id="338" name="PlaceHolder 2"/>
          <p:cNvSpPr>
            <a:spLocks noGrp="1"/>
          </p:cNvSpPr>
          <p:nvPr>
            <p:ph/>
          </p:nvPr>
        </p:nvSpPr>
        <p:spPr>
          <a:xfrm>
            <a:off x="621000" y="1134000"/>
            <a:ext cx="7883280" cy="2820240"/>
          </a:xfrm>
          <a:prstGeom prst="rect">
            <a:avLst/>
          </a:prstGeom>
          <a:noFill/>
          <a:ln w="0">
            <a:noFill/>
          </a:ln>
        </p:spPr>
        <p:txBody>
          <a:bodyPr lIns="67680" rIns="68400" tIns="35280" bIns="34200" anchor="t">
            <a:noAutofit/>
          </a:bodyPr>
          <a:p>
            <a:pPr marL="343080" algn="ctr">
              <a:lnSpc>
                <a:spcPct val="90000"/>
              </a:lnSpc>
              <a:tabLst>
                <a:tab algn="l" pos="0"/>
              </a:tabLst>
            </a:pPr>
            <a:endParaRPr b="0" lang="en-US" sz="3200" spc="-1" strike="noStrike">
              <a:latin typeface="Arial"/>
            </a:endParaRPr>
          </a:p>
          <a:p>
            <a:pPr marL="343080" algn="ctr">
              <a:lnSpc>
                <a:spcPct val="90000"/>
              </a:lnSpc>
              <a:tabLst>
                <a:tab algn="l" pos="0"/>
              </a:tabLst>
            </a:pPr>
            <a:endParaRPr b="0" lang="en-US" sz="3200" spc="-1" strike="noStrike">
              <a:latin typeface="Arial"/>
            </a:endParaRPr>
          </a:p>
          <a:p>
            <a:pPr marL="343080">
              <a:lnSpc>
                <a:spcPct val="90000"/>
              </a:lnSpc>
              <a:tabLst>
                <a:tab algn="l" pos="0"/>
              </a:tabLst>
            </a:pPr>
            <a:endParaRPr b="0" lang="en-US" sz="3200" spc="-1" strike="noStrike">
              <a:latin typeface="Arial"/>
            </a:endParaRPr>
          </a:p>
        </p:txBody>
      </p:sp>
      <p:sp>
        <p:nvSpPr>
          <p:cNvPr id="339" name="PlaceHolder 3"/>
          <p:cNvSpPr>
            <a:spLocks noGrp="1"/>
          </p:cNvSpPr>
          <p:nvPr>
            <p:ph type="sldNum"/>
          </p:nvPr>
        </p:nvSpPr>
        <p:spPr>
          <a:xfrm>
            <a:off x="8505000" y="4902840"/>
            <a:ext cx="624960" cy="223200"/>
          </a:xfrm>
          <a:prstGeom prst="rect">
            <a:avLst/>
          </a:prstGeom>
          <a:noFill/>
          <a:ln w="0">
            <a:noFill/>
          </a:ln>
        </p:spPr>
        <p:txBody>
          <a:bodyPr lIns="68400" rIns="68400" tIns="34200" bIns="34200" anchor="ctr">
            <a:noAutofit/>
          </a:bodyPr>
          <a:p>
            <a:pPr algn="ctr">
              <a:lnSpc>
                <a:spcPct val="100000"/>
              </a:lnSpc>
              <a:tabLst>
                <a:tab algn="l" pos="0"/>
              </a:tabLst>
            </a:pPr>
            <a:fld id="{ED1213DB-6CDC-4C3A-B9F4-FBF434A1C460}"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pic>
        <p:nvPicPr>
          <p:cNvPr id="340" name="Google Shape;129;p5" descr=""/>
          <p:cNvPicPr/>
          <p:nvPr/>
        </p:nvPicPr>
        <p:blipFill>
          <a:blip r:embed="rId1"/>
          <a:stretch/>
        </p:blipFill>
        <p:spPr>
          <a:xfrm>
            <a:off x="334080" y="1681560"/>
            <a:ext cx="3426840" cy="2283120"/>
          </a:xfrm>
          <a:prstGeom prst="rect">
            <a:avLst/>
          </a:prstGeom>
          <a:ln w="0">
            <a:noFill/>
          </a:ln>
        </p:spPr>
      </p:pic>
      <p:pic>
        <p:nvPicPr>
          <p:cNvPr id="341" name="Google Shape;130;p5" descr=""/>
          <p:cNvPicPr/>
          <p:nvPr/>
        </p:nvPicPr>
        <p:blipFill>
          <a:blip r:embed="rId2"/>
          <a:stretch/>
        </p:blipFill>
        <p:spPr>
          <a:xfrm>
            <a:off x="5323320" y="1715400"/>
            <a:ext cx="3426840" cy="2283120"/>
          </a:xfrm>
          <a:prstGeom prst="rect">
            <a:avLst/>
          </a:prstGeom>
          <a:ln w="0">
            <a:noFill/>
          </a:ln>
        </p:spPr>
      </p:pic>
      <p:pic>
        <p:nvPicPr>
          <p:cNvPr id="342" name="Google Shape;131;p5" descr=""/>
          <p:cNvPicPr/>
          <p:nvPr/>
        </p:nvPicPr>
        <p:blipFill>
          <a:blip r:embed="rId3"/>
          <a:stretch/>
        </p:blipFill>
        <p:spPr>
          <a:xfrm>
            <a:off x="3926520" y="2452320"/>
            <a:ext cx="1396080" cy="741600"/>
          </a:xfrm>
          <a:prstGeom prst="rect">
            <a:avLst/>
          </a:prstGeom>
          <a:ln w="0">
            <a:noFill/>
          </a:ln>
        </p:spPr>
      </p:pic>
      <p:sp>
        <p:nvSpPr>
          <p:cNvPr id="343" name="Google Shape;132;p5"/>
          <p:cNvSpPr/>
          <p:nvPr/>
        </p:nvSpPr>
        <p:spPr>
          <a:xfrm>
            <a:off x="5323320" y="4083840"/>
            <a:ext cx="3272760" cy="360720"/>
          </a:xfrm>
          <a:prstGeom prst="rect">
            <a:avLst/>
          </a:prstGeom>
          <a:noFill/>
          <a:ln w="0">
            <a:noFill/>
          </a:ln>
        </p:spPr>
        <p:style>
          <a:lnRef idx="0"/>
          <a:fillRef idx="0"/>
          <a:effectRef idx="0"/>
          <a:fontRef idx="minor"/>
        </p:style>
        <p:txBody>
          <a:bodyPr lIns="68400" rIns="68400" tIns="68400" bIns="68400" anchor="t">
            <a:noAutofit/>
          </a:bodyPr>
          <a:p>
            <a:pPr algn="ctr">
              <a:lnSpc>
                <a:spcPct val="100000"/>
              </a:lnSpc>
            </a:pPr>
            <a:r>
              <a:rPr b="0" lang="en-US" sz="1800" spc="-1" strike="noStrike">
                <a:solidFill>
                  <a:srgbClr val="000000"/>
                </a:solidFill>
                <a:latin typeface="Helvetica Neue Light"/>
                <a:ea typeface="Helvetica Neue Light"/>
              </a:rPr>
              <a:t>...what we’ve got</a:t>
            </a:r>
            <a:endParaRPr b="0" lang="en-US" sz="1800" spc="-1" strike="noStrike">
              <a:latin typeface="Arial"/>
            </a:endParaRPr>
          </a:p>
        </p:txBody>
      </p:sp>
      <p:sp>
        <p:nvSpPr>
          <p:cNvPr id="344" name="Google Shape;132;p5"/>
          <p:cNvSpPr/>
          <p:nvPr/>
        </p:nvSpPr>
        <p:spPr>
          <a:xfrm>
            <a:off x="334080" y="4083840"/>
            <a:ext cx="3272760" cy="360720"/>
          </a:xfrm>
          <a:prstGeom prst="rect">
            <a:avLst/>
          </a:prstGeom>
          <a:noFill/>
          <a:ln w="0">
            <a:noFill/>
          </a:ln>
        </p:spPr>
        <p:style>
          <a:lnRef idx="0"/>
          <a:fillRef idx="0"/>
          <a:effectRef idx="0"/>
          <a:fontRef idx="minor"/>
        </p:style>
        <p:txBody>
          <a:bodyPr lIns="68400" rIns="68400" tIns="68400" bIns="68400" anchor="t">
            <a:noAutofit/>
          </a:bodyPr>
          <a:p>
            <a:pPr algn="ctr">
              <a:lnSpc>
                <a:spcPct val="100000"/>
              </a:lnSpc>
            </a:pPr>
            <a:r>
              <a:rPr b="0" lang="en-US" sz="1800" spc="-1" strike="noStrike">
                <a:solidFill>
                  <a:srgbClr val="000000"/>
                </a:solidFill>
                <a:latin typeface="Helvetica Neue Light"/>
                <a:ea typeface="Helvetica Neue Light"/>
              </a:rPr>
              <a:t>What we want </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338">
                                            <p:txEl>
                                              <p:pRg st="0" end="0"/>
                                            </p:txEl>
                                          </p:spTgt>
                                        </p:tgtEl>
                                        <p:attrNameLst>
                                          <p:attrName>style.visibility</p:attrName>
                                        </p:attrNameLst>
                                      </p:cBhvr>
                                      <p:to>
                                        <p:strVal val="visible"/>
                                      </p:to>
                                    </p:set>
                                  </p:childTnLst>
                                </p:cTn>
                              </p:par>
                              <p:par>
                                <p:cTn id="7" nodeType="withEffect" fill="hold" presetClass="entr" presetID="10">
                                  <p:stCondLst>
                                    <p:cond delay="0"/>
                                  </p:stCondLst>
                                  <p:childTnLst>
                                    <p:set>
                                      <p:cBhvr>
                                        <p:cTn id="8" dur="1" fill="hold">
                                          <p:stCondLst>
                                            <p:cond delay="0"/>
                                          </p:stCondLst>
                                        </p:cTn>
                                        <p:tgtEl>
                                          <p:spTgt spid="342"/>
                                        </p:tgtEl>
                                        <p:attrNameLst>
                                          <p:attrName>style.visibility</p:attrName>
                                        </p:attrNameLst>
                                      </p:cBhvr>
                                      <p:to>
                                        <p:strVal val="visible"/>
                                      </p:to>
                                    </p:set>
                                    <p:animEffect filter="fade" transition="in">
                                      <p:cBhvr additive="repl">
                                        <p:cTn id="9" dur="2500"/>
                                        <p:tgtEl>
                                          <p:spTgt spid="342"/>
                                        </p:tgtEl>
                                      </p:cBhvr>
                                    </p:animEffect>
                                  </p:childTnLst>
                                </p:cTn>
                              </p:par>
                              <p:par>
                                <p:cTn id="10" nodeType="withEffect" fill="hold" presetClass="entr" presetID="10">
                                  <p:stCondLst>
                                    <p:cond delay="0"/>
                                  </p:stCondLst>
                                  <p:childTnLst>
                                    <p:set>
                                      <p:cBhvr>
                                        <p:cTn id="11" dur="1" fill="hold">
                                          <p:stCondLst>
                                            <p:cond delay="0"/>
                                          </p:stCondLst>
                                        </p:cTn>
                                        <p:tgtEl>
                                          <p:spTgt spid="341"/>
                                        </p:tgtEl>
                                        <p:attrNameLst>
                                          <p:attrName>style.visibility</p:attrName>
                                        </p:attrNameLst>
                                      </p:cBhvr>
                                      <p:to>
                                        <p:strVal val="visible"/>
                                      </p:to>
                                    </p:set>
                                    <p:animEffect filter="fade" transition="in">
                                      <p:cBhvr additive="repl">
                                        <p:cTn id="12" dur="1000"/>
                                        <p:tgtEl>
                                          <p:spTgt spid="341"/>
                                        </p:tgtEl>
                                      </p:cBhvr>
                                    </p:animEffect>
                                  </p:childTnLst>
                                </p:cTn>
                              </p:par>
                              <p:par>
                                <p:cTn id="13" nodeType="withEffect" fill="hold" presetClass="entr" presetID="10">
                                  <p:stCondLst>
                                    <p:cond delay="0"/>
                                  </p:stCondLst>
                                  <p:childTnLst>
                                    <p:set>
                                      <p:cBhvr>
                                        <p:cTn id="14" dur="1" fill="hold">
                                          <p:stCondLst>
                                            <p:cond delay="0"/>
                                          </p:stCondLst>
                                        </p:cTn>
                                        <p:tgtEl>
                                          <p:spTgt spid="343"/>
                                        </p:tgtEl>
                                        <p:attrNameLst>
                                          <p:attrName>style.visibility</p:attrName>
                                        </p:attrNameLst>
                                      </p:cBhvr>
                                      <p:to>
                                        <p:strVal val="visible"/>
                                      </p:to>
                                    </p:set>
                                    <p:animEffect filter="fade" transition="in">
                                      <p:cBhvr additive="repl">
                                        <p:cTn id="15" dur="1000"/>
                                        <p:tgtEl>
                                          <p:spTgt spid="3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2"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Modules</a:t>
            </a:r>
            <a:endParaRPr b="0" lang="en-US" sz="2400" spc="-1" strike="noStrike">
              <a:latin typeface="Arial"/>
            </a:endParaRPr>
          </a:p>
        </p:txBody>
      </p:sp>
      <p:sp>
        <p:nvSpPr>
          <p:cNvPr id="533" name="PlaceHolder 2"/>
          <p:cNvSpPr>
            <a:spLocks noGrp="1"/>
          </p:cNvSpPr>
          <p:nvPr>
            <p:ph/>
          </p:nvPr>
        </p:nvSpPr>
        <p:spPr>
          <a:xfrm>
            <a:off x="626760" y="1184760"/>
            <a:ext cx="8026200" cy="3436200"/>
          </a:xfrm>
          <a:prstGeom prst="rect">
            <a:avLst/>
          </a:prstGeom>
          <a:noFill/>
          <a:ln w="0">
            <a:noFill/>
          </a:ln>
        </p:spPr>
        <p:txBody>
          <a:bodyPr lIns="67680" rIns="68400" tIns="35280" bIns="34200" anchor="t">
            <a:noAutofit/>
          </a:bodyPr>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Publish modules in </a:t>
            </a:r>
            <a:r>
              <a:rPr b="0" lang="en-US" sz="2000" spc="-1" strike="noStrike" u="sng">
                <a:solidFill>
                  <a:srgbClr val="0000ff"/>
                </a:solidFill>
                <a:uFillTx/>
                <a:latin typeface="Helvetica Neue Light"/>
                <a:ea typeface="Helvetica Neue Light"/>
                <a:hlinkClick r:id="rId1"/>
              </a:rPr>
              <a:t>Terraform registry</a:t>
            </a:r>
            <a:r>
              <a:rPr b="0" lang="en-US" sz="2000" spc="-1" strike="noStrike">
                <a:solidFill>
                  <a:srgbClr val="000000"/>
                </a:solidFill>
                <a:latin typeface="Helvetica Neue Light"/>
                <a:ea typeface="Helvetica Neue Light"/>
              </a:rPr>
              <a:t> to make them easy to find</a:t>
            </a:r>
            <a:endParaRPr b="0" lang="en-US" sz="2000" spc="-1" strike="noStrike">
              <a:latin typeface="Arial"/>
            </a:endParaRPr>
          </a:p>
          <a:p>
            <a:pPr lvl="1" marL="685800" indent="-291960">
              <a:lnSpc>
                <a:spcPct val="115000"/>
              </a:lnSpc>
              <a:buClr>
                <a:srgbClr val="000000"/>
              </a:buClr>
              <a:buFont typeface="Helvetica Neue Light"/>
              <a:buChar char="○"/>
            </a:pPr>
            <a:r>
              <a:rPr b="1" lang="en-US" sz="2000" spc="-1" strike="noStrike">
                <a:solidFill>
                  <a:srgbClr val="000000"/>
                </a:solidFill>
                <a:latin typeface="Consolas"/>
                <a:ea typeface="Consolas"/>
              </a:rPr>
              <a:t>Source</a:t>
            </a:r>
            <a:r>
              <a:rPr b="0" lang="en-US" sz="2000" spc="-1" strike="noStrike">
                <a:solidFill>
                  <a:srgbClr val="000000"/>
                </a:solidFill>
                <a:latin typeface="Helvetica Neue Light"/>
                <a:ea typeface="Helvetica Neue Light"/>
              </a:rPr>
              <a:t> attribute identifies location of module, e.g.,</a:t>
            </a:r>
            <a:endParaRPr b="0" lang="en-US" sz="2000" spc="-1" strike="noStrike">
              <a:latin typeface="Arial"/>
            </a:endParaRPr>
          </a:p>
          <a:p>
            <a:pPr>
              <a:lnSpc>
                <a:spcPct val="115000"/>
              </a:lnSpc>
              <a:tabLst>
                <a:tab algn="l" pos="0"/>
              </a:tabLst>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Most attributes of a module are input variables passed in from parent</a:t>
            </a:r>
            <a:endParaRPr b="0" lang="en-US" sz="2000" spc="-1" strike="noStrike">
              <a:latin typeface="Arial"/>
            </a:endParaRPr>
          </a:p>
          <a:p>
            <a:pPr>
              <a:lnSpc>
                <a:spcPct val="115000"/>
              </a:lnSpc>
              <a:tabLst>
                <a:tab algn="l" pos="0"/>
              </a:tabLst>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Module’s outputs can be accessed and used by parent (and passed to other child modules of the parent)</a:t>
            </a:r>
            <a:endParaRPr b="0" lang="en-US" sz="2000" spc="-1" strike="noStrike">
              <a:latin typeface="Arial"/>
            </a:endParaRPr>
          </a:p>
          <a:p>
            <a:pPr marL="343080">
              <a:lnSpc>
                <a:spcPct val="115000"/>
              </a:lnSpc>
              <a:tabLst>
                <a:tab algn="l" pos="0"/>
              </a:tabLst>
            </a:pPr>
            <a:endParaRPr b="0" lang="en-US" sz="2000" spc="-1" strike="noStrike">
              <a:latin typeface="Arial"/>
            </a:endParaRPr>
          </a:p>
        </p:txBody>
      </p:sp>
      <p:sp>
        <p:nvSpPr>
          <p:cNvPr id="534"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9FEEECA0-F9BF-44CB-A419-5F7B3D3E9EAE}"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747" dur="indefinite" restart="never" nodeType="tmRoot">
          <p:childTnLst>
            <p:seq>
              <p:cTn id="748" dur="indefinite" nodeType="mainSeq">
                <p:childTnLst>
                  <p:par>
                    <p:cTn id="749" fill="hold">
                      <p:stCondLst>
                        <p:cond delay="indefinite"/>
                      </p:stCondLst>
                      <p:childTnLst>
                        <p:par>
                          <p:cTn id="750" fill="hold">
                            <p:stCondLst>
                              <p:cond delay="0"/>
                            </p:stCondLst>
                            <p:childTnLst>
                              <p:par>
                                <p:cTn id="751" nodeType="clickEffect" fill="hold" presetClass="entr" presetID="1">
                                  <p:stCondLst>
                                    <p:cond delay="0"/>
                                  </p:stCondLst>
                                  <p:childTnLst>
                                    <p:set>
                                      <p:cBhvr>
                                        <p:cTn id="752" dur="1" fill="hold">
                                          <p:stCondLst>
                                            <p:cond delay="0"/>
                                          </p:stCondLst>
                                        </p:cTn>
                                        <p:tgtEl>
                                          <p:spTgt spid="533">
                                            <p:txEl>
                                              <p:pRg st="0" end="0"/>
                                            </p:txEl>
                                          </p:spTgt>
                                        </p:tgtEl>
                                        <p:attrNameLst>
                                          <p:attrName>style.visibility</p:attrName>
                                        </p:attrNameLst>
                                      </p:cBhvr>
                                      <p:to>
                                        <p:strVal val="visible"/>
                                      </p:to>
                                    </p:set>
                                  </p:childTnLst>
                                </p:cTn>
                              </p:par>
                            </p:childTnLst>
                          </p:cTn>
                        </p:par>
                      </p:childTnLst>
                    </p:cTn>
                  </p:par>
                  <p:par>
                    <p:cTn id="753" fill="hold">
                      <p:stCondLst>
                        <p:cond delay="indefinite"/>
                      </p:stCondLst>
                      <p:childTnLst>
                        <p:par>
                          <p:cTn id="754" fill="hold">
                            <p:stCondLst>
                              <p:cond delay="0"/>
                            </p:stCondLst>
                            <p:childTnLst>
                              <p:par>
                                <p:cTn id="755" nodeType="clickEffect" fill="hold" presetClass="entr" presetID="1">
                                  <p:stCondLst>
                                    <p:cond delay="0"/>
                                  </p:stCondLst>
                                  <p:childTnLst>
                                    <p:set>
                                      <p:cBhvr>
                                        <p:cTn id="756" dur="1" fill="hold">
                                          <p:stCondLst>
                                            <p:cond delay="0"/>
                                          </p:stCondLst>
                                        </p:cTn>
                                        <p:tgtEl>
                                          <p:spTgt spid="533">
                                            <p:txEl>
                                              <p:pRg st="1" end="1"/>
                                            </p:txEl>
                                          </p:spTgt>
                                        </p:tgtEl>
                                        <p:attrNameLst>
                                          <p:attrName>style.visibility</p:attrName>
                                        </p:attrNameLst>
                                      </p:cBhvr>
                                      <p:to>
                                        <p:strVal val="visible"/>
                                      </p:to>
                                    </p:set>
                                  </p:childTnLst>
                                </p:cTn>
                              </p:par>
                            </p:childTnLst>
                          </p:cTn>
                        </p:par>
                      </p:childTnLst>
                    </p:cTn>
                  </p:par>
                  <p:par>
                    <p:cTn id="757" fill="hold">
                      <p:stCondLst>
                        <p:cond delay="indefinite"/>
                      </p:stCondLst>
                      <p:childTnLst>
                        <p:par>
                          <p:cTn id="758" fill="hold">
                            <p:stCondLst>
                              <p:cond delay="0"/>
                            </p:stCondLst>
                            <p:childTnLst>
                              <p:par>
                                <p:cTn id="759" nodeType="clickEffect" fill="hold" presetClass="entr" presetID="1">
                                  <p:stCondLst>
                                    <p:cond delay="0"/>
                                  </p:stCondLst>
                                  <p:childTnLst>
                                    <p:set>
                                      <p:cBhvr>
                                        <p:cTn id="760" dur="1" fill="hold">
                                          <p:stCondLst>
                                            <p:cond delay="0"/>
                                          </p:stCondLst>
                                        </p:cTn>
                                        <p:tgtEl>
                                          <p:spTgt spid="533">
                                            <p:txEl>
                                              <p:pRg st="3" end="3"/>
                                            </p:txEl>
                                          </p:spTgt>
                                        </p:tgtEl>
                                        <p:attrNameLst>
                                          <p:attrName>style.visibility</p:attrName>
                                        </p:attrNameLst>
                                      </p:cBhvr>
                                      <p:to>
                                        <p:strVal val="visible"/>
                                      </p:to>
                                    </p:set>
                                  </p:childTnLst>
                                </p:cTn>
                              </p:par>
                            </p:childTnLst>
                          </p:cTn>
                        </p:par>
                      </p:childTnLst>
                    </p:cTn>
                  </p:par>
                  <p:par>
                    <p:cTn id="761" fill="hold">
                      <p:stCondLst>
                        <p:cond delay="indefinite"/>
                      </p:stCondLst>
                      <p:childTnLst>
                        <p:par>
                          <p:cTn id="762" fill="hold">
                            <p:stCondLst>
                              <p:cond delay="0"/>
                            </p:stCondLst>
                            <p:childTnLst>
                              <p:par>
                                <p:cTn id="763" nodeType="clickEffect" fill="hold" presetClass="entr" presetID="1">
                                  <p:stCondLst>
                                    <p:cond delay="0"/>
                                  </p:stCondLst>
                                  <p:childTnLst>
                                    <p:set>
                                      <p:cBhvr>
                                        <p:cTn id="764" dur="1" fill="hold">
                                          <p:stCondLst>
                                            <p:cond delay="0"/>
                                          </p:stCondLst>
                                        </p:cTn>
                                        <p:tgtEl>
                                          <p:spTgt spid="533">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5"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Module Sources</a:t>
            </a:r>
            <a:endParaRPr b="0" lang="en-US" sz="2400" spc="-1" strike="noStrike">
              <a:latin typeface="Arial"/>
            </a:endParaRPr>
          </a:p>
        </p:txBody>
      </p:sp>
      <p:sp>
        <p:nvSpPr>
          <p:cNvPr id="536" name="PlaceHolder 2"/>
          <p:cNvSpPr>
            <a:spLocks noGrp="1"/>
          </p:cNvSpPr>
          <p:nvPr>
            <p:ph/>
          </p:nvPr>
        </p:nvSpPr>
        <p:spPr>
          <a:xfrm>
            <a:off x="626760" y="1184760"/>
            <a:ext cx="7883280" cy="3436200"/>
          </a:xfrm>
          <a:prstGeom prst="rect">
            <a:avLst/>
          </a:prstGeom>
          <a:noFill/>
          <a:ln w="0">
            <a:noFill/>
          </a:ln>
        </p:spPr>
        <p:txBody>
          <a:bodyPr lIns="67680" rIns="68400" tIns="35280" bIns="34200" anchor="t">
            <a:noAutofit/>
          </a:bodyPr>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Terraform allows the user to pull modules from various locations</a:t>
            </a:r>
            <a:endParaRPr b="0" lang="en-US" sz="1800" spc="-1" strike="noStrike">
              <a:latin typeface="Arial"/>
            </a:endParaRPr>
          </a:p>
          <a:p>
            <a:pPr lvl="1" marL="685800" indent="-27288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Local paths</a:t>
            </a:r>
            <a:endParaRPr b="0" lang="en-US" sz="1700" spc="-1" strike="noStrike">
              <a:latin typeface="Arial"/>
            </a:endParaRPr>
          </a:p>
          <a:p>
            <a:pPr lvl="1" marL="685800" indent="-27288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Github</a:t>
            </a:r>
            <a:endParaRPr b="0" lang="en-US" sz="1700" spc="-1" strike="noStrike">
              <a:latin typeface="Arial"/>
            </a:endParaRPr>
          </a:p>
          <a:p>
            <a:pPr lvl="1" marL="685800" indent="-27288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Terraform Registry</a:t>
            </a:r>
            <a:endParaRPr b="0" lang="en-US" sz="1700" spc="-1" strike="noStrike">
              <a:latin typeface="Arial"/>
            </a:endParaRPr>
          </a:p>
          <a:p>
            <a:pPr lvl="1" marL="685800" indent="-27288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Bitbucket</a:t>
            </a:r>
            <a:endParaRPr b="0" lang="en-US" sz="1700" spc="-1" strike="noStrike">
              <a:latin typeface="Arial"/>
            </a:endParaRPr>
          </a:p>
          <a:p>
            <a:pPr lvl="1" marL="685800" indent="-27288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HTTP</a:t>
            </a:r>
            <a:endParaRPr b="0" lang="en-US" sz="1700" spc="-1" strike="noStrike">
              <a:latin typeface="Arial"/>
            </a:endParaRPr>
          </a:p>
          <a:p>
            <a:pPr lvl="1" marL="685800" indent="-27288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S3 Buckets</a:t>
            </a:r>
            <a:endParaRPr b="0" lang="en-US" sz="1700" spc="-1" strike="noStrike">
              <a:latin typeface="Arial"/>
            </a:endParaRPr>
          </a:p>
          <a:p>
            <a:pPr marL="343080">
              <a:lnSpc>
                <a:spcPct val="115000"/>
              </a:lnSpc>
              <a:tabLst>
                <a:tab algn="l" pos="0"/>
              </a:tabLst>
            </a:pPr>
            <a:endParaRPr b="0" lang="en-US" sz="1700" spc="-1" strike="noStrike">
              <a:latin typeface="Arial"/>
            </a:endParaRPr>
          </a:p>
          <a:p>
            <a:pPr marL="343080" indent="-279360">
              <a:lnSpc>
                <a:spcPct val="115000"/>
              </a:lnSpc>
              <a:buClr>
                <a:srgbClr val="000000"/>
              </a:buClr>
              <a:buFont typeface="Helvetica Neue Light"/>
              <a:buChar char="●"/>
              <a:tabLst>
                <a:tab algn="l" pos="0"/>
              </a:tabLst>
            </a:pPr>
            <a:r>
              <a:rPr b="0" lang="en-US" sz="1800" spc="-1" strike="noStrike">
                <a:solidFill>
                  <a:srgbClr val="000000"/>
                </a:solidFill>
                <a:latin typeface="Helvetica Neue Light"/>
                <a:ea typeface="Helvetica Neue Light"/>
              </a:rPr>
              <a:t>More info</a:t>
            </a:r>
            <a:endParaRPr b="0" lang="en-US" sz="1800" spc="-1" strike="noStrike">
              <a:latin typeface="Arial"/>
            </a:endParaRPr>
          </a:p>
          <a:p>
            <a:pPr lvl="1" marL="685800" indent="-272880">
              <a:lnSpc>
                <a:spcPct val="115000"/>
              </a:lnSpc>
              <a:buClr>
                <a:srgbClr val="000000"/>
              </a:buClr>
              <a:buFont typeface="Helvetica Neue Light"/>
              <a:buChar char="○"/>
              <a:tabLst>
                <a:tab algn="l" pos="0"/>
              </a:tabLst>
            </a:pPr>
            <a:r>
              <a:rPr b="0" lang="en-US" sz="1700" spc="-1" strike="noStrike" u="sng">
                <a:solidFill>
                  <a:srgbClr val="0000ff"/>
                </a:solidFill>
                <a:uFillTx/>
                <a:latin typeface="Helvetica Neue Light"/>
                <a:ea typeface="Helvetica Neue Light"/>
                <a:hlinkClick r:id="rId1"/>
              </a:rPr>
              <a:t>https://www.terraform.io/docs/modules/sources.html</a:t>
            </a:r>
            <a:r>
              <a:rPr b="0" lang="en-US" sz="1700" spc="-1" strike="noStrike">
                <a:solidFill>
                  <a:srgbClr val="000000"/>
                </a:solidFill>
                <a:latin typeface="Helvetica Neue Light"/>
                <a:ea typeface="Helvetica Neue Light"/>
              </a:rPr>
              <a:t> </a:t>
            </a:r>
            <a:endParaRPr b="0" lang="en-US" sz="1700" spc="-1" strike="noStrike">
              <a:latin typeface="Arial"/>
            </a:endParaRPr>
          </a:p>
        </p:txBody>
      </p:sp>
      <p:sp>
        <p:nvSpPr>
          <p:cNvPr id="537"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5C70767B-A876-451D-A277-8E188C5C961E}"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pic>
        <p:nvPicPr>
          <p:cNvPr id="538" name="Google Shape;517;p74" descr=""/>
          <p:cNvPicPr/>
          <p:nvPr/>
        </p:nvPicPr>
        <p:blipFill>
          <a:blip r:embed="rId2"/>
          <a:stretch/>
        </p:blipFill>
        <p:spPr>
          <a:xfrm>
            <a:off x="3621240" y="2523960"/>
            <a:ext cx="3277440" cy="1382760"/>
          </a:xfrm>
          <a:prstGeom prst="rect">
            <a:avLst/>
          </a:prstGeom>
          <a:ln w="0">
            <a:noFill/>
          </a:ln>
        </p:spPr>
      </p:pic>
      <p:pic>
        <p:nvPicPr>
          <p:cNvPr id="539" name="Google Shape;518;p74" descr=""/>
          <p:cNvPicPr/>
          <p:nvPr/>
        </p:nvPicPr>
        <p:blipFill>
          <a:blip r:embed="rId3"/>
          <a:stretch/>
        </p:blipFill>
        <p:spPr>
          <a:xfrm>
            <a:off x="3475440" y="1528200"/>
            <a:ext cx="3478680" cy="951120"/>
          </a:xfrm>
          <a:prstGeom prst="rect">
            <a:avLst/>
          </a:prstGeom>
          <a:ln w="0">
            <a:noFill/>
          </a:ln>
        </p:spPr>
      </p:pic>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0"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Module Example</a:t>
            </a:r>
            <a:endParaRPr b="0" lang="en-US" sz="2400" spc="-1" strike="noStrike">
              <a:latin typeface="Arial"/>
            </a:endParaRPr>
          </a:p>
        </p:txBody>
      </p:sp>
      <p:sp>
        <p:nvSpPr>
          <p:cNvPr id="541" name="PlaceHolder 2"/>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ED8C4DC0-6966-4AD5-B1B9-3406DF59B73A}"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542" name="PlaceHolder 3"/>
          <p:cNvSpPr>
            <a:spLocks noGrp="1"/>
          </p:cNvSpPr>
          <p:nvPr>
            <p:ph/>
          </p:nvPr>
        </p:nvSpPr>
        <p:spPr>
          <a:xfrm>
            <a:off x="0" y="924120"/>
            <a:ext cx="9143280" cy="3978360"/>
          </a:xfrm>
          <a:prstGeom prst="rect">
            <a:avLst/>
          </a:prstGeom>
          <a:solidFill>
            <a:srgbClr val="000000"/>
          </a:solidFill>
          <a:ln w="0">
            <a:noFill/>
          </a:ln>
        </p:spPr>
        <p:txBody>
          <a:bodyPr lIns="343080" rIns="343080" tIns="308520" bIns="308520" anchor="t">
            <a:noAutofit/>
          </a:bodyPr>
          <a:p>
            <a:pPr>
              <a:lnSpc>
                <a:spcPct val="90000"/>
              </a:lnSpc>
              <a:tabLst>
                <a:tab algn="l" pos="0"/>
              </a:tabLst>
            </a:pPr>
            <a:endParaRPr b="0" lang="en-US" sz="3200" spc="-1" strike="noStrike">
              <a:latin typeface="Arial"/>
            </a:endParaRPr>
          </a:p>
          <a:p>
            <a:pPr>
              <a:lnSpc>
                <a:spcPct val="90000"/>
              </a:lnSpc>
              <a:tabLst>
                <a:tab algn="l" pos="0"/>
              </a:tabLst>
            </a:pPr>
            <a:r>
              <a:rPr b="1" lang="en-US" sz="2400" spc="-1" strike="noStrike">
                <a:solidFill>
                  <a:srgbClr val="ff9900"/>
                </a:solidFill>
                <a:latin typeface="Courier New"/>
                <a:ea typeface="Courier New"/>
              </a:rPr>
              <a:t>variable</a:t>
            </a:r>
            <a:r>
              <a:rPr b="1" lang="en-US" sz="2400" spc="-1" strike="noStrike">
                <a:solidFill>
                  <a:srgbClr val="ffffff"/>
                </a:solidFill>
                <a:latin typeface="Courier New"/>
                <a:ea typeface="Courier New"/>
              </a:rPr>
              <a:t> </a:t>
            </a:r>
            <a:r>
              <a:rPr b="1" lang="en-US" sz="2400" spc="-1" strike="noStrike">
                <a:solidFill>
                  <a:srgbClr val="6fa8dc"/>
                </a:solidFill>
                <a:latin typeface="Courier New"/>
                <a:ea typeface="Courier New"/>
              </a:rPr>
              <a:t>“thing”</a:t>
            </a:r>
            <a:r>
              <a:rPr b="1" lang="en-US" sz="2400" spc="-1" strike="noStrike">
                <a:solidFill>
                  <a:srgbClr val="ffffff"/>
                </a:solidFill>
                <a:latin typeface="Courier New"/>
                <a:ea typeface="Courier New"/>
              </a:rPr>
              <a:t> </a:t>
            </a:r>
            <a:r>
              <a:rPr b="1" lang="en-US" sz="2400" spc="-1" strike="noStrike">
                <a:solidFill>
                  <a:srgbClr val="c9daf8"/>
                </a:solidFill>
                <a:latin typeface="Courier New"/>
                <a:ea typeface="Courier New"/>
              </a:rPr>
              <a:t>{</a:t>
            </a:r>
            <a:endParaRPr b="0" lang="en-US" sz="2400" spc="-1" strike="noStrike">
              <a:latin typeface="Arial"/>
            </a:endParaRPr>
          </a:p>
          <a:p>
            <a:pPr>
              <a:lnSpc>
                <a:spcPct val="90000"/>
              </a:lnSpc>
              <a:tabLst>
                <a:tab algn="l" pos="0"/>
              </a:tabLst>
            </a:pPr>
            <a:r>
              <a:rPr b="1" lang="en-US" sz="2400" spc="-1" strike="noStrike">
                <a:solidFill>
                  <a:srgbClr val="c9daf8"/>
                </a:solidFill>
                <a:latin typeface="Courier New"/>
                <a:ea typeface="Courier New"/>
              </a:rPr>
              <a:t>  </a:t>
            </a:r>
            <a:r>
              <a:rPr b="1" lang="en-US" sz="2400" spc="-1" strike="noStrike">
                <a:solidFill>
                  <a:srgbClr val="8e7cc3"/>
                </a:solidFill>
                <a:latin typeface="Courier New"/>
                <a:ea typeface="Courier New"/>
              </a:rPr>
              <a:t>type</a:t>
            </a:r>
            <a:r>
              <a:rPr b="1" lang="en-US" sz="2400" spc="-1" strike="noStrike">
                <a:solidFill>
                  <a:srgbClr val="c9daf8"/>
                </a:solidFill>
                <a:latin typeface="Courier New"/>
                <a:ea typeface="Courier New"/>
              </a:rPr>
              <a:t> = string</a:t>
            </a:r>
            <a:endParaRPr b="0" lang="en-US" sz="2400" spc="-1" strike="noStrike">
              <a:latin typeface="Arial"/>
            </a:endParaRPr>
          </a:p>
          <a:p>
            <a:pPr>
              <a:lnSpc>
                <a:spcPct val="90000"/>
              </a:lnSpc>
              <a:tabLst>
                <a:tab algn="l" pos="0"/>
              </a:tabLst>
            </a:pPr>
            <a:r>
              <a:rPr b="1" lang="en-US" sz="2400" spc="-1" strike="noStrike">
                <a:solidFill>
                  <a:srgbClr val="6fa8dc"/>
                </a:solidFill>
                <a:latin typeface="Courier New"/>
                <a:ea typeface="Courier New"/>
              </a:rPr>
              <a:t>}</a:t>
            </a:r>
            <a:endParaRPr b="0" lang="en-US" sz="2400" spc="-1" strike="noStrike">
              <a:latin typeface="Arial"/>
            </a:endParaRPr>
          </a:p>
          <a:p>
            <a:pPr>
              <a:lnSpc>
                <a:spcPct val="90000"/>
              </a:lnSpc>
              <a:tabLst>
                <a:tab algn="l" pos="0"/>
              </a:tabLst>
            </a:pPr>
            <a:endParaRPr b="0" lang="en-US" sz="2400" spc="-1" strike="noStrike">
              <a:latin typeface="Arial"/>
            </a:endParaRPr>
          </a:p>
          <a:p>
            <a:pPr>
              <a:lnSpc>
                <a:spcPct val="90000"/>
              </a:lnSpc>
              <a:tabLst>
                <a:tab algn="l" pos="0"/>
              </a:tabLst>
            </a:pPr>
            <a:r>
              <a:rPr b="1" lang="en-US" sz="2400" spc="-1" strike="noStrike">
                <a:solidFill>
                  <a:srgbClr val="ff9900"/>
                </a:solidFill>
                <a:latin typeface="Courier New"/>
                <a:ea typeface="Courier New"/>
              </a:rPr>
              <a:t>resource</a:t>
            </a:r>
            <a:r>
              <a:rPr b="1" lang="en-US" sz="2400" spc="-1" strike="noStrike">
                <a:solidFill>
                  <a:srgbClr val="6fa8dc"/>
                </a:solidFill>
                <a:latin typeface="Courier New"/>
                <a:ea typeface="Courier New"/>
              </a:rPr>
              <a:t> null_resource “null” {</a:t>
            </a:r>
            <a:endParaRPr b="0" lang="en-US" sz="2400" spc="-1" strike="noStrike">
              <a:latin typeface="Arial"/>
            </a:endParaRPr>
          </a:p>
          <a:p>
            <a:pPr>
              <a:lnSpc>
                <a:spcPct val="90000"/>
              </a:lnSpc>
              <a:tabLst>
                <a:tab algn="l" pos="0"/>
              </a:tabLst>
            </a:pPr>
            <a:r>
              <a:rPr b="1" lang="en-US" sz="2400" spc="-1" strike="noStrike">
                <a:solidFill>
                  <a:srgbClr val="6fa8dc"/>
                </a:solidFill>
                <a:latin typeface="Courier New"/>
                <a:ea typeface="Courier New"/>
              </a:rPr>
              <a:t>  </a:t>
            </a:r>
            <a:r>
              <a:rPr b="1" lang="en-US" sz="2400" spc="-1" strike="noStrike">
                <a:solidFill>
                  <a:srgbClr val="ff9900"/>
                </a:solidFill>
                <a:latin typeface="Courier New"/>
                <a:ea typeface="Courier New"/>
              </a:rPr>
              <a:t>provisioner</a:t>
            </a:r>
            <a:r>
              <a:rPr b="1" lang="en-US" sz="2400" spc="-1" strike="noStrike">
                <a:solidFill>
                  <a:srgbClr val="6fa8dc"/>
                </a:solidFill>
                <a:latin typeface="Courier New"/>
                <a:ea typeface="Courier New"/>
              </a:rPr>
              <a:t> local-exec {</a:t>
            </a:r>
            <a:endParaRPr b="0" lang="en-US" sz="2400" spc="-1" strike="noStrike">
              <a:latin typeface="Arial"/>
            </a:endParaRPr>
          </a:p>
          <a:p>
            <a:pPr>
              <a:lnSpc>
                <a:spcPct val="90000"/>
              </a:lnSpc>
              <a:tabLst>
                <a:tab algn="l" pos="0"/>
              </a:tabLst>
            </a:pPr>
            <a:r>
              <a:rPr b="1" lang="en-US" sz="2400" spc="-1" strike="noStrike">
                <a:solidFill>
                  <a:srgbClr val="6fa8dc"/>
                </a:solidFill>
                <a:latin typeface="Courier New"/>
                <a:ea typeface="Courier New"/>
              </a:rPr>
              <a:t>    </a:t>
            </a:r>
            <a:r>
              <a:rPr b="1" lang="en-US" sz="2400" spc="-1" strike="noStrike">
                <a:solidFill>
                  <a:srgbClr val="6fa8dc"/>
                </a:solidFill>
                <a:latin typeface="Courier New"/>
                <a:ea typeface="Courier New"/>
              </a:rPr>
              <a:t>command = "echo ${var.thing}"</a:t>
            </a:r>
            <a:endParaRPr b="0" lang="en-US" sz="2400" spc="-1" strike="noStrike">
              <a:latin typeface="Arial"/>
            </a:endParaRPr>
          </a:p>
          <a:p>
            <a:pPr>
              <a:lnSpc>
                <a:spcPct val="90000"/>
              </a:lnSpc>
              <a:tabLst>
                <a:tab algn="l" pos="0"/>
              </a:tabLst>
            </a:pPr>
            <a:r>
              <a:rPr b="1" lang="en-US" sz="2400" spc="-1" strike="noStrike">
                <a:solidFill>
                  <a:srgbClr val="6fa8dc"/>
                </a:solidFill>
                <a:latin typeface="Courier New"/>
                <a:ea typeface="Courier New"/>
              </a:rPr>
              <a:t>  </a:t>
            </a:r>
            <a:r>
              <a:rPr b="1" lang="en-US" sz="2400" spc="-1" strike="noStrike">
                <a:solidFill>
                  <a:srgbClr val="6fa8dc"/>
                </a:solidFill>
                <a:latin typeface="Courier New"/>
                <a:ea typeface="Courier New"/>
              </a:rPr>
              <a:t>}</a:t>
            </a:r>
            <a:endParaRPr b="0" lang="en-US" sz="2400" spc="-1" strike="noStrike">
              <a:latin typeface="Arial"/>
            </a:endParaRPr>
          </a:p>
          <a:p>
            <a:pPr>
              <a:lnSpc>
                <a:spcPct val="90000"/>
              </a:lnSpc>
              <a:tabLst>
                <a:tab algn="l" pos="0"/>
              </a:tabLst>
            </a:pPr>
            <a:r>
              <a:rPr b="1" lang="en-US" sz="2400" spc="-1" strike="noStrike">
                <a:solidFill>
                  <a:srgbClr val="6fa8dc"/>
                </a:solidFill>
                <a:latin typeface="Courier New"/>
                <a:ea typeface="Courier New"/>
              </a:rPr>
              <a:t>}</a:t>
            </a:r>
            <a:endParaRPr b="0" lang="en-US" sz="2400" spc="-1" strike="noStrike">
              <a:latin typeface="Arial"/>
            </a:endParaRPr>
          </a:p>
          <a:p>
            <a:pPr>
              <a:lnSpc>
                <a:spcPct val="90000"/>
              </a:lnSpc>
              <a:tabLst>
                <a:tab algn="l" pos="0"/>
              </a:tabLst>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Using the Module</a:t>
            </a:r>
            <a:endParaRPr b="0" lang="en-US" sz="2400" spc="-1" strike="noStrike">
              <a:latin typeface="Arial"/>
            </a:endParaRPr>
          </a:p>
        </p:txBody>
      </p:sp>
      <p:sp>
        <p:nvSpPr>
          <p:cNvPr id="544" name="PlaceHolder 2"/>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ED66F765-AD52-4CF4-8171-AFB4354FC28A}"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545" name="PlaceHolder 3"/>
          <p:cNvSpPr>
            <a:spLocks noGrp="1"/>
          </p:cNvSpPr>
          <p:nvPr>
            <p:ph/>
          </p:nvPr>
        </p:nvSpPr>
        <p:spPr>
          <a:xfrm>
            <a:off x="0" y="924120"/>
            <a:ext cx="9143280" cy="3978360"/>
          </a:xfrm>
          <a:prstGeom prst="rect">
            <a:avLst/>
          </a:prstGeom>
          <a:solidFill>
            <a:srgbClr val="000000"/>
          </a:solidFill>
          <a:ln w="0">
            <a:noFill/>
          </a:ln>
        </p:spPr>
        <p:txBody>
          <a:bodyPr lIns="343080" rIns="343080" tIns="308520" bIns="308520" anchor="t">
            <a:noAutofit/>
          </a:bodyPr>
          <a:p>
            <a:pPr>
              <a:lnSpc>
                <a:spcPct val="90000"/>
              </a:lnSpc>
              <a:tabLst>
                <a:tab algn="l" pos="0"/>
              </a:tabLst>
            </a:pPr>
            <a:endParaRPr b="0" lang="en-US" sz="3200" spc="-1" strike="noStrike">
              <a:latin typeface="Arial"/>
            </a:endParaRPr>
          </a:p>
          <a:p>
            <a:pPr>
              <a:lnSpc>
                <a:spcPct val="90000"/>
              </a:lnSpc>
              <a:tabLst>
                <a:tab algn="l" pos="0"/>
              </a:tabLst>
            </a:pPr>
            <a:r>
              <a:rPr b="1" lang="en-US" sz="2400" spc="-1" strike="noStrike">
                <a:solidFill>
                  <a:srgbClr val="ff9900"/>
                </a:solidFill>
                <a:latin typeface="Courier New"/>
                <a:ea typeface="Courier New"/>
              </a:rPr>
              <a:t>module</a:t>
            </a:r>
            <a:r>
              <a:rPr b="1" lang="en-US" sz="2400" spc="-1" strike="noStrike">
                <a:solidFill>
                  <a:srgbClr val="ffffff"/>
                </a:solidFill>
                <a:latin typeface="Courier New"/>
                <a:ea typeface="Courier New"/>
              </a:rPr>
              <a:t> </a:t>
            </a:r>
            <a:r>
              <a:rPr b="1" lang="en-US" sz="2400" spc="-1" strike="noStrike">
                <a:solidFill>
                  <a:srgbClr val="6fa8dc"/>
                </a:solidFill>
                <a:latin typeface="Courier New"/>
                <a:ea typeface="Courier New"/>
              </a:rPr>
              <a:t>“my_module”</a:t>
            </a:r>
            <a:r>
              <a:rPr b="1" lang="en-US" sz="2400" spc="-1" strike="noStrike">
                <a:solidFill>
                  <a:srgbClr val="ffffff"/>
                </a:solidFill>
                <a:latin typeface="Courier New"/>
                <a:ea typeface="Courier New"/>
              </a:rPr>
              <a:t> “printer” </a:t>
            </a:r>
            <a:r>
              <a:rPr b="1" lang="en-US" sz="2400" spc="-1" strike="noStrike">
                <a:solidFill>
                  <a:srgbClr val="c9daf8"/>
                </a:solidFill>
                <a:latin typeface="Courier New"/>
                <a:ea typeface="Courier New"/>
              </a:rPr>
              <a:t>{</a:t>
            </a:r>
            <a:endParaRPr b="0" lang="en-US" sz="2400" spc="-1" strike="noStrike">
              <a:latin typeface="Arial"/>
            </a:endParaRPr>
          </a:p>
          <a:p>
            <a:pPr>
              <a:lnSpc>
                <a:spcPct val="90000"/>
              </a:lnSpc>
              <a:tabLst>
                <a:tab algn="l" pos="0"/>
              </a:tabLst>
            </a:pPr>
            <a:r>
              <a:rPr b="1" lang="en-US" sz="2400" spc="-1" strike="noStrike">
                <a:solidFill>
                  <a:srgbClr val="c9daf8"/>
                </a:solidFill>
                <a:latin typeface="Courier New"/>
                <a:ea typeface="Courier New"/>
              </a:rPr>
              <a:t>  </a:t>
            </a:r>
            <a:r>
              <a:rPr b="1" lang="en-US" sz="2400" spc="-1" strike="noStrike">
                <a:solidFill>
                  <a:srgbClr val="8e7cc3"/>
                </a:solidFill>
                <a:latin typeface="Courier New"/>
                <a:ea typeface="Courier New"/>
              </a:rPr>
              <a:t>source</a:t>
            </a:r>
            <a:r>
              <a:rPr b="1" lang="en-US" sz="2400" spc="-1" strike="noStrike">
                <a:solidFill>
                  <a:srgbClr val="c9daf8"/>
                </a:solidFill>
                <a:latin typeface="Courier New"/>
                <a:ea typeface="Courier New"/>
              </a:rPr>
              <a:t> = “</a:t>
            </a:r>
            <a:r>
              <a:rPr b="1" lang="en-US" sz="2400" spc="-1" strike="noStrike">
                <a:solidFill>
                  <a:srgbClr val="6fa8dc"/>
                </a:solidFill>
                <a:latin typeface="Courier New"/>
                <a:ea typeface="Courier New"/>
              </a:rPr>
              <a:t>./my_module”</a:t>
            </a:r>
            <a:endParaRPr b="0" lang="en-US" sz="2400" spc="-1" strike="noStrike">
              <a:latin typeface="Arial"/>
            </a:endParaRPr>
          </a:p>
          <a:p>
            <a:pPr>
              <a:lnSpc>
                <a:spcPct val="90000"/>
              </a:lnSpc>
              <a:tabLst>
                <a:tab algn="l" pos="0"/>
              </a:tabLst>
            </a:pPr>
            <a:endParaRPr b="0" lang="en-US" sz="2400" spc="-1" strike="noStrike">
              <a:latin typeface="Arial"/>
            </a:endParaRPr>
          </a:p>
          <a:p>
            <a:pPr>
              <a:lnSpc>
                <a:spcPct val="90000"/>
              </a:lnSpc>
              <a:tabLst>
                <a:tab algn="l" pos="0"/>
              </a:tabLst>
            </a:pPr>
            <a:r>
              <a:rPr b="1" lang="en-US" sz="2400" spc="-1" strike="noStrike">
                <a:solidFill>
                  <a:srgbClr val="6fa8dc"/>
                </a:solidFill>
                <a:latin typeface="Courier New"/>
                <a:ea typeface="Courier New"/>
              </a:rPr>
              <a:t>  </a:t>
            </a:r>
            <a:r>
              <a:rPr b="1" lang="en-US" sz="2400" spc="-1" strike="noStrike">
                <a:solidFill>
                  <a:srgbClr val="6fa8dc"/>
                </a:solidFill>
                <a:latin typeface="Courier New"/>
                <a:ea typeface="Courier New"/>
              </a:rPr>
              <a:t># this is a variable passed into module</a:t>
            </a:r>
            <a:endParaRPr b="0" lang="en-US" sz="2400" spc="-1" strike="noStrike">
              <a:latin typeface="Arial"/>
            </a:endParaRPr>
          </a:p>
          <a:p>
            <a:pPr>
              <a:lnSpc>
                <a:spcPct val="90000"/>
              </a:lnSpc>
              <a:tabLst>
                <a:tab algn="l" pos="0"/>
              </a:tabLst>
            </a:pPr>
            <a:r>
              <a:rPr b="1" lang="en-US" sz="2400" spc="-1" strike="noStrike">
                <a:solidFill>
                  <a:srgbClr val="6fa8dc"/>
                </a:solidFill>
                <a:latin typeface="Courier New"/>
                <a:ea typeface="Courier New"/>
              </a:rPr>
              <a:t>  </a:t>
            </a:r>
            <a:r>
              <a:rPr b="1" lang="en-US" sz="2400" spc="-1" strike="noStrike">
                <a:solidFill>
                  <a:srgbClr val="8e7cc3"/>
                </a:solidFill>
                <a:latin typeface="Courier New"/>
                <a:ea typeface="Courier New"/>
              </a:rPr>
              <a:t>thing</a:t>
            </a:r>
            <a:r>
              <a:rPr b="1" lang="en-US" sz="2400" spc="-1" strike="noStrike">
                <a:solidFill>
                  <a:srgbClr val="6fa8dc"/>
                </a:solidFill>
                <a:latin typeface="Courier New"/>
                <a:ea typeface="Courier New"/>
              </a:rPr>
              <a:t> = “this should be printed”</a:t>
            </a:r>
            <a:endParaRPr b="0" lang="en-US" sz="2400" spc="-1" strike="noStrike">
              <a:latin typeface="Arial"/>
            </a:endParaRPr>
          </a:p>
          <a:p>
            <a:pPr>
              <a:lnSpc>
                <a:spcPct val="90000"/>
              </a:lnSpc>
              <a:tabLst>
                <a:tab algn="l" pos="0"/>
              </a:tabLst>
            </a:pPr>
            <a:r>
              <a:rPr b="1" lang="en-US" sz="2400" spc="-1" strike="noStrike">
                <a:solidFill>
                  <a:srgbClr val="c9daf8"/>
                </a:solidFill>
                <a:latin typeface="Courier New"/>
                <a:ea typeface="Courier New"/>
              </a:rPr>
              <a:t>}</a:t>
            </a:r>
            <a:endParaRPr b="0" lang="en-US" sz="2400" spc="-1" strike="noStrike">
              <a:latin typeface="Arial"/>
            </a:endParaRPr>
          </a:p>
          <a:p>
            <a:pPr>
              <a:lnSpc>
                <a:spcPct val="90000"/>
              </a:lnSpc>
              <a:tabLst>
                <a:tab algn="l" pos="0"/>
              </a:tabLst>
            </a:pPr>
            <a:endParaRPr b="0" lang="en-US" sz="2400" spc="-1" strike="noStrike">
              <a:latin typeface="Arial"/>
            </a:endParaRPr>
          </a:p>
          <a:p>
            <a:pPr>
              <a:lnSpc>
                <a:spcPct val="90000"/>
              </a:lnSpc>
              <a:tabLst>
                <a:tab algn="l" pos="0"/>
              </a:tabLst>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6"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Exercise 4: Querying State</a:t>
            </a:r>
            <a:endParaRPr b="0" lang="en-US" sz="2400" spc="-1" strike="noStrike">
              <a:latin typeface="Arial"/>
            </a:endParaRPr>
          </a:p>
        </p:txBody>
      </p:sp>
      <p:sp>
        <p:nvSpPr>
          <p:cNvPr id="547" name="PlaceHolder 2"/>
          <p:cNvSpPr>
            <a:spLocks noGrp="1"/>
          </p:cNvSpPr>
          <p:nvPr>
            <p:ph/>
          </p:nvPr>
        </p:nvSpPr>
        <p:spPr>
          <a:xfrm>
            <a:off x="626760" y="1111320"/>
            <a:ext cx="7883280" cy="3509280"/>
          </a:xfrm>
          <a:prstGeom prst="rect">
            <a:avLst/>
          </a:prstGeom>
          <a:noFill/>
          <a:ln w="0">
            <a:noFill/>
          </a:ln>
        </p:spPr>
        <p:txBody>
          <a:bodyPr lIns="0" rIns="68400" tIns="35280" bIns="34200" anchor="t">
            <a:noAutofit/>
          </a:bodyPr>
          <a:p>
            <a:pPr marL="343080">
              <a:lnSpc>
                <a:spcPct val="90000"/>
              </a:lnSpc>
              <a:tabLst>
                <a:tab algn="l" pos="0"/>
              </a:tabLst>
            </a:pPr>
            <a:endParaRPr b="0" lang="en-US" sz="3200" spc="-1" strike="noStrike">
              <a:latin typeface="Arial"/>
            </a:endParaRPr>
          </a:p>
          <a:p>
            <a:pPr marL="343080">
              <a:lnSpc>
                <a:spcPct val="90000"/>
              </a:lnSpc>
              <a:tabLst>
                <a:tab algn="l" pos="0"/>
              </a:tabLst>
            </a:pPr>
            <a:endParaRPr b="0" lang="en-US" sz="3200" spc="-1" strike="noStrike">
              <a:latin typeface="Arial"/>
            </a:endParaRPr>
          </a:p>
          <a:p>
            <a:pPr marL="343080" algn="ctr">
              <a:lnSpc>
                <a:spcPct val="90000"/>
              </a:lnSpc>
              <a:tabLst>
                <a:tab algn="l" pos="0"/>
              </a:tabLst>
            </a:pPr>
            <a:r>
              <a:rPr b="0" lang="en-US" sz="4500" spc="-1" strike="noStrike" u="sng">
                <a:solidFill>
                  <a:srgbClr val="0000ff"/>
                </a:solidFill>
                <a:uFillTx/>
                <a:latin typeface="Helvetica Neue Light"/>
                <a:ea typeface="Helvetica Neue Light"/>
                <a:hlinkClick r:id="rId1"/>
              </a:rPr>
              <a:t>Exercise 4</a:t>
            </a:r>
            <a:endParaRPr b="0" lang="en-US" sz="4500" spc="-1" strike="noStrike">
              <a:latin typeface="Arial"/>
            </a:endParaRPr>
          </a:p>
          <a:p>
            <a:pPr marL="343080">
              <a:lnSpc>
                <a:spcPct val="90000"/>
              </a:lnSpc>
              <a:tabLst>
                <a:tab algn="l" pos="0"/>
              </a:tabLst>
            </a:pPr>
            <a:endParaRPr b="0" lang="en-US" sz="4500" spc="-1" strike="noStrike">
              <a:latin typeface="Arial"/>
            </a:endParaRPr>
          </a:p>
        </p:txBody>
      </p:sp>
      <p:sp>
        <p:nvSpPr>
          <p:cNvPr id="548"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D327974A-44D4-4A05-919E-ACD44EAEBA11}"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Exercise 5: Interacting with Providers</a:t>
            </a:r>
            <a:endParaRPr b="0" lang="en-US" sz="2400" spc="-1" strike="noStrike">
              <a:latin typeface="Arial"/>
            </a:endParaRPr>
          </a:p>
        </p:txBody>
      </p:sp>
      <p:sp>
        <p:nvSpPr>
          <p:cNvPr id="550" name="PlaceHolder 2"/>
          <p:cNvSpPr>
            <a:spLocks noGrp="1"/>
          </p:cNvSpPr>
          <p:nvPr>
            <p:ph/>
          </p:nvPr>
        </p:nvSpPr>
        <p:spPr>
          <a:xfrm>
            <a:off x="626760" y="1111320"/>
            <a:ext cx="7883280" cy="3509280"/>
          </a:xfrm>
          <a:prstGeom prst="rect">
            <a:avLst/>
          </a:prstGeom>
          <a:noFill/>
          <a:ln w="0">
            <a:noFill/>
          </a:ln>
        </p:spPr>
        <p:txBody>
          <a:bodyPr lIns="0" rIns="68400" tIns="35280" bIns="34200" anchor="t">
            <a:noAutofit/>
          </a:bodyPr>
          <a:p>
            <a:pPr marL="343080">
              <a:lnSpc>
                <a:spcPct val="90000"/>
              </a:lnSpc>
              <a:tabLst>
                <a:tab algn="l" pos="0"/>
              </a:tabLst>
            </a:pPr>
            <a:endParaRPr b="0" lang="en-US" sz="3200" spc="-1" strike="noStrike">
              <a:latin typeface="Arial"/>
            </a:endParaRPr>
          </a:p>
          <a:p>
            <a:pPr marL="343080">
              <a:lnSpc>
                <a:spcPct val="90000"/>
              </a:lnSpc>
              <a:tabLst>
                <a:tab algn="l" pos="0"/>
              </a:tabLst>
            </a:pPr>
            <a:endParaRPr b="0" lang="en-US" sz="3200" spc="-1" strike="noStrike">
              <a:latin typeface="Arial"/>
            </a:endParaRPr>
          </a:p>
          <a:p>
            <a:pPr marL="343080" algn="ctr">
              <a:lnSpc>
                <a:spcPct val="90000"/>
              </a:lnSpc>
              <a:tabLst>
                <a:tab algn="l" pos="0"/>
              </a:tabLst>
            </a:pPr>
            <a:r>
              <a:rPr b="0" lang="en-US" sz="4500" spc="-1" strike="noStrike" u="sng">
                <a:solidFill>
                  <a:srgbClr val="0000ff"/>
                </a:solidFill>
                <a:uFillTx/>
                <a:latin typeface="Helvetica Neue Light"/>
                <a:ea typeface="Helvetica Neue Light"/>
                <a:hlinkClick r:id="rId1"/>
              </a:rPr>
              <a:t>Exercise 5</a:t>
            </a:r>
            <a:endParaRPr b="0" lang="en-US" sz="4500" spc="-1" strike="noStrike">
              <a:latin typeface="Arial"/>
            </a:endParaRPr>
          </a:p>
          <a:p>
            <a:pPr marL="343080">
              <a:lnSpc>
                <a:spcPct val="90000"/>
              </a:lnSpc>
              <a:tabLst>
                <a:tab algn="l" pos="0"/>
              </a:tabLst>
            </a:pPr>
            <a:endParaRPr b="0" lang="en-US" sz="4500" spc="-1" strike="noStrike">
              <a:latin typeface="Arial"/>
            </a:endParaRPr>
          </a:p>
        </p:txBody>
      </p:sp>
      <p:sp>
        <p:nvSpPr>
          <p:cNvPr id="551"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399F77B0-56C5-4597-B99B-45C9921F1D1E}"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2"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Exercise 6: Modules</a:t>
            </a:r>
            <a:endParaRPr b="0" lang="en-US" sz="2400" spc="-1" strike="noStrike">
              <a:latin typeface="Arial"/>
            </a:endParaRPr>
          </a:p>
        </p:txBody>
      </p:sp>
      <p:sp>
        <p:nvSpPr>
          <p:cNvPr id="553" name="PlaceHolder 2"/>
          <p:cNvSpPr>
            <a:spLocks noGrp="1"/>
          </p:cNvSpPr>
          <p:nvPr>
            <p:ph/>
          </p:nvPr>
        </p:nvSpPr>
        <p:spPr>
          <a:xfrm>
            <a:off x="626760" y="1111320"/>
            <a:ext cx="7883280" cy="3509280"/>
          </a:xfrm>
          <a:prstGeom prst="rect">
            <a:avLst/>
          </a:prstGeom>
          <a:noFill/>
          <a:ln w="0">
            <a:noFill/>
          </a:ln>
        </p:spPr>
        <p:txBody>
          <a:bodyPr lIns="0" rIns="68400" tIns="35280" bIns="34200" anchor="t">
            <a:noAutofit/>
          </a:bodyPr>
          <a:p>
            <a:pPr marL="343080">
              <a:lnSpc>
                <a:spcPct val="90000"/>
              </a:lnSpc>
              <a:tabLst>
                <a:tab algn="l" pos="0"/>
              </a:tabLst>
            </a:pPr>
            <a:endParaRPr b="0" lang="en-US" sz="3200" spc="-1" strike="noStrike">
              <a:latin typeface="Arial"/>
            </a:endParaRPr>
          </a:p>
          <a:p>
            <a:pPr marL="343080">
              <a:lnSpc>
                <a:spcPct val="90000"/>
              </a:lnSpc>
              <a:tabLst>
                <a:tab algn="l" pos="0"/>
              </a:tabLst>
            </a:pPr>
            <a:endParaRPr b="0" lang="en-US" sz="3200" spc="-1" strike="noStrike">
              <a:latin typeface="Arial"/>
            </a:endParaRPr>
          </a:p>
          <a:p>
            <a:pPr marL="343080" algn="ctr">
              <a:lnSpc>
                <a:spcPct val="90000"/>
              </a:lnSpc>
              <a:tabLst>
                <a:tab algn="l" pos="0"/>
              </a:tabLst>
            </a:pPr>
            <a:r>
              <a:rPr b="0" lang="en-US" sz="4500" spc="-1" strike="noStrike" u="sng">
                <a:solidFill>
                  <a:srgbClr val="0000ff"/>
                </a:solidFill>
                <a:uFillTx/>
                <a:latin typeface="Helvetica Neue Light"/>
                <a:ea typeface="Helvetica Neue Light"/>
                <a:hlinkClick r:id="rId1"/>
              </a:rPr>
              <a:t>Exercise 6</a:t>
            </a:r>
            <a:endParaRPr b="0" lang="en-US" sz="4500" spc="-1" strike="noStrike">
              <a:latin typeface="Arial"/>
            </a:endParaRPr>
          </a:p>
          <a:p>
            <a:pPr marL="343080">
              <a:lnSpc>
                <a:spcPct val="90000"/>
              </a:lnSpc>
              <a:tabLst>
                <a:tab algn="l" pos="0"/>
              </a:tabLst>
            </a:pPr>
            <a:endParaRPr b="0" lang="en-US" sz="4500" spc="-1" strike="noStrike">
              <a:latin typeface="Arial"/>
            </a:endParaRPr>
          </a:p>
        </p:txBody>
      </p:sp>
      <p:sp>
        <p:nvSpPr>
          <p:cNvPr id="554"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CCF7C414-B7FF-4EE2-AA0D-B2F92ED21DAE}"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Experimentation Time: Webserver</a:t>
            </a:r>
            <a:endParaRPr b="0" lang="en-US" sz="2400" spc="-1" strike="noStrike">
              <a:latin typeface="Arial"/>
            </a:endParaRPr>
          </a:p>
        </p:txBody>
      </p:sp>
      <p:sp>
        <p:nvSpPr>
          <p:cNvPr id="556" name="PlaceHolder 2"/>
          <p:cNvSpPr>
            <a:spLocks noGrp="1"/>
          </p:cNvSpPr>
          <p:nvPr>
            <p:ph/>
          </p:nvPr>
        </p:nvSpPr>
        <p:spPr>
          <a:xfrm>
            <a:off x="626760" y="1133280"/>
            <a:ext cx="7883280" cy="3486960"/>
          </a:xfrm>
          <a:prstGeom prst="rect">
            <a:avLst/>
          </a:prstGeom>
          <a:noFill/>
          <a:ln w="0">
            <a:noFill/>
          </a:ln>
        </p:spPr>
        <p:txBody>
          <a:bodyPr lIns="0" rIns="68400" tIns="35280" bIns="34200" anchor="t">
            <a:noAutofit/>
          </a:bodyPr>
          <a:p>
            <a:pPr marL="393840" indent="-34308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Let’s first do this by hand, then use Terraform</a:t>
            </a:r>
            <a:endParaRPr b="0" lang="en-US" sz="2000" spc="-1" strike="noStrike">
              <a:latin typeface="Arial"/>
            </a:endParaRPr>
          </a:p>
          <a:p>
            <a:pPr marL="393840" indent="-34308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Create an EC2 instance, type </a:t>
            </a:r>
            <a:r>
              <a:rPr b="1" lang="en-US" sz="2000" spc="-1" strike="noStrike">
                <a:solidFill>
                  <a:srgbClr val="000000"/>
                </a:solidFill>
                <a:latin typeface="Helvetica Neue"/>
                <a:ea typeface="Helvetica Neue"/>
              </a:rPr>
              <a:t>t2.micro</a:t>
            </a:r>
            <a:r>
              <a:rPr b="0" lang="en-US" sz="2000" spc="-1" strike="noStrike">
                <a:solidFill>
                  <a:srgbClr val="000000"/>
                </a:solidFill>
                <a:latin typeface="Helvetica Neue Light"/>
                <a:ea typeface="Helvetica Neue Light"/>
              </a:rPr>
              <a:t>, whatever distro you like</a:t>
            </a:r>
            <a:endParaRPr b="0" lang="en-US" sz="2000" spc="-1" strike="noStrike">
              <a:latin typeface="Arial"/>
            </a:endParaRPr>
          </a:p>
          <a:p>
            <a:pPr lvl="1" marL="800280" indent="-33660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Provision this instance to install </a:t>
            </a:r>
            <a:r>
              <a:rPr b="1" lang="en-US" sz="2000" spc="-1" strike="noStrike">
                <a:solidFill>
                  <a:srgbClr val="000000"/>
                </a:solidFill>
                <a:latin typeface="Helvetica Neue"/>
                <a:ea typeface="Helvetica Neue"/>
              </a:rPr>
              <a:t>nginx</a:t>
            </a:r>
            <a:endParaRPr b="0" lang="en-US" sz="2000" spc="-1" strike="noStrike">
              <a:latin typeface="Arial"/>
            </a:endParaRPr>
          </a:p>
          <a:p>
            <a:pPr lvl="1" marL="800280" indent="-33660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Make sure we can access </a:t>
            </a:r>
            <a:r>
              <a:rPr b="1" lang="en-US" sz="2000" spc="-1" strike="noStrike">
                <a:solidFill>
                  <a:srgbClr val="000000"/>
                </a:solidFill>
                <a:latin typeface="Helvetica Neue"/>
                <a:ea typeface="Helvetica Neue"/>
              </a:rPr>
              <a:t>nginx</a:t>
            </a:r>
            <a:r>
              <a:rPr b="0" lang="en-US" sz="2000" spc="-1" strike="noStrike">
                <a:solidFill>
                  <a:srgbClr val="000000"/>
                </a:solidFill>
                <a:latin typeface="Helvetica Neue Light"/>
                <a:ea typeface="Helvetica Neue Light"/>
              </a:rPr>
              <a:t> from the outside world</a:t>
            </a:r>
            <a:endParaRPr b="0" lang="en-US" sz="2000" spc="-1" strike="noStrike">
              <a:latin typeface="Arial"/>
            </a:endParaRPr>
          </a:p>
          <a:p>
            <a:pPr>
              <a:lnSpc>
                <a:spcPct val="100000"/>
              </a:lnSpc>
            </a:pPr>
            <a:endParaRPr b="0" lang="en-US" sz="2000" spc="-1" strike="noStrike">
              <a:latin typeface="Arial"/>
            </a:endParaRPr>
          </a:p>
          <a:p>
            <a:pPr marL="343080" indent="-343080">
              <a:lnSpc>
                <a:spcPct val="115000"/>
              </a:lnSpc>
              <a:buClr>
                <a:srgbClr val="000000"/>
              </a:buClr>
              <a:buFont typeface="Helvetica Neue Light"/>
              <a:buChar char="•"/>
            </a:pPr>
            <a:r>
              <a:rPr b="0" lang="en-US" sz="2100" spc="-1" strike="noStrike">
                <a:solidFill>
                  <a:srgbClr val="000000"/>
                </a:solidFill>
                <a:latin typeface="Helvetica Neue Light"/>
                <a:ea typeface="Helvetica Neue Light"/>
              </a:rPr>
              <a:t>Getting help</a:t>
            </a:r>
            <a:endParaRPr b="0" lang="en-US" sz="2100" spc="-1" strike="noStrike">
              <a:latin typeface="Arial"/>
            </a:endParaRPr>
          </a:p>
          <a:p>
            <a:pPr lvl="1" marL="800280" indent="-33660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Use online docs for help</a:t>
            </a:r>
            <a:endParaRPr b="0" lang="en-US" sz="2000" spc="-1" strike="noStrike">
              <a:latin typeface="Arial"/>
            </a:endParaRPr>
          </a:p>
          <a:p>
            <a:pPr lvl="1" marL="800280" indent="-33660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Ask questions in the chat!</a:t>
            </a:r>
            <a:endParaRPr b="0" lang="en-US" sz="2000" spc="-1" strike="noStrike">
              <a:latin typeface="Arial"/>
            </a:endParaRPr>
          </a:p>
        </p:txBody>
      </p:sp>
      <p:sp>
        <p:nvSpPr>
          <p:cNvPr id="557"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B1ADD4DB-AB99-40C2-9391-378C3463652F}"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8"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100" spc="-1" strike="noStrike">
                <a:solidFill>
                  <a:srgbClr val="233445"/>
                </a:solidFill>
                <a:latin typeface="Helvetica Neue"/>
                <a:ea typeface="Helvetica Neue"/>
              </a:rPr>
              <a:t>Experimentation Time: Webserver (cont’d)</a:t>
            </a:r>
            <a:endParaRPr b="0" lang="en-US" sz="2100" spc="-1" strike="noStrike">
              <a:latin typeface="Arial"/>
            </a:endParaRPr>
          </a:p>
        </p:txBody>
      </p:sp>
      <p:sp>
        <p:nvSpPr>
          <p:cNvPr id="559" name="PlaceHolder 2"/>
          <p:cNvSpPr>
            <a:spLocks noGrp="1"/>
          </p:cNvSpPr>
          <p:nvPr>
            <p:ph/>
          </p:nvPr>
        </p:nvSpPr>
        <p:spPr>
          <a:xfrm>
            <a:off x="626760" y="1133280"/>
            <a:ext cx="7883280" cy="3486960"/>
          </a:xfrm>
          <a:prstGeom prst="rect">
            <a:avLst/>
          </a:prstGeom>
          <a:noFill/>
          <a:ln w="0">
            <a:noFill/>
          </a:ln>
        </p:spPr>
        <p:txBody>
          <a:bodyPr lIns="0" rIns="68400" tIns="35280" bIns="34200" anchor="t">
            <a:noAutofit/>
          </a:bodyPr>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You can go in many different directions as you solve this, and there are plenty of things to play with along the way and after, some ideas:</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Imagine your Terraform code to spin up this instance needed to be reused, what are your options–make it reusable! </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Pretend that some other automation needed the public IP from the created instance, how would you do this?</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...And finally, ANYTHING else you’d like to start learning more about, </a:t>
            </a:r>
            <a:r>
              <a:rPr b="1" lang="en-US" sz="1800" spc="-1" strike="noStrike">
                <a:solidFill>
                  <a:srgbClr val="000000"/>
                </a:solidFill>
                <a:latin typeface="Consolas"/>
                <a:ea typeface="Consolas"/>
              </a:rPr>
              <a:t>terraform graph</a:t>
            </a:r>
            <a:r>
              <a:rPr b="0" lang="en-US" sz="1800" spc="-1" strike="noStrike">
                <a:solidFill>
                  <a:srgbClr val="000000"/>
                </a:solidFill>
                <a:latin typeface="Helvetica Neue Light"/>
                <a:ea typeface="Helvetica Neue Light"/>
              </a:rPr>
              <a:t> maybe?</a:t>
            </a:r>
            <a:endParaRPr b="0" lang="en-US" sz="1800" spc="-1" strike="noStrike">
              <a:latin typeface="Arial"/>
            </a:endParaRPr>
          </a:p>
          <a:p>
            <a:pPr marL="685800">
              <a:lnSpc>
                <a:spcPct val="115000"/>
              </a:lnSpc>
              <a:tabLst>
                <a:tab algn="l" pos="0"/>
              </a:tabLst>
            </a:pPr>
            <a:endParaRPr b="0" lang="en-US" sz="1800" spc="-1" strike="noStrike">
              <a:latin typeface="Arial"/>
            </a:endParaRPr>
          </a:p>
          <a:p>
            <a:pPr marL="685800">
              <a:lnSpc>
                <a:spcPct val="115000"/>
              </a:lnSpc>
              <a:tabLst>
                <a:tab algn="l" pos="0"/>
              </a:tabLst>
            </a:pPr>
            <a:endParaRPr b="0" lang="en-US" sz="1800" spc="-1" strike="noStrike">
              <a:latin typeface="Arial"/>
            </a:endParaRPr>
          </a:p>
          <a:p>
            <a:pPr marL="685800">
              <a:lnSpc>
                <a:spcPct val="115000"/>
              </a:lnSpc>
              <a:tabLst>
                <a:tab algn="l" pos="0"/>
              </a:tabLst>
            </a:pPr>
            <a:endParaRPr b="0" lang="en-US" sz="1800" spc="-1" strike="noStrike">
              <a:latin typeface="Arial"/>
            </a:endParaRPr>
          </a:p>
        </p:txBody>
      </p:sp>
      <p:sp>
        <p:nvSpPr>
          <p:cNvPr id="560"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ECCA0F7F-C969-4D79-B4B3-662DBF667400}"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1" name="Google Shape;572;p82"/>
          <p:cNvSpPr/>
          <p:nvPr/>
        </p:nvSpPr>
        <p:spPr>
          <a:xfrm>
            <a:off x="646920" y="358560"/>
            <a:ext cx="6935040" cy="761400"/>
          </a:xfrm>
          <a:prstGeom prst="rect">
            <a:avLst/>
          </a:prstGeom>
          <a:noFill/>
          <a:ln w="0">
            <a:noFill/>
          </a:ln>
        </p:spPr>
        <p:style>
          <a:lnRef idx="0"/>
          <a:fillRef idx="0"/>
          <a:effectRef idx="0"/>
          <a:fontRef idx="minor"/>
        </p:style>
        <p:txBody>
          <a:bodyPr lIns="68400" rIns="68400" tIns="34200" bIns="34200" anchor="t">
            <a:noAutofit/>
          </a:bodyPr>
          <a:p>
            <a:pPr>
              <a:lnSpc>
                <a:spcPct val="100000"/>
              </a:lnSpc>
              <a:tabLst>
                <a:tab algn="l" pos="0"/>
              </a:tabLst>
            </a:pPr>
            <a:r>
              <a:rPr b="1" lang="en-US" sz="4500" spc="-1" strike="noStrike">
                <a:solidFill>
                  <a:srgbClr val="f17e3a"/>
                </a:solidFill>
                <a:latin typeface="Calibri"/>
                <a:ea typeface="Calibri"/>
              </a:rPr>
              <a:t>Introduction to Terraform</a:t>
            </a:r>
            <a:endParaRPr b="0" lang="en-US" sz="4500" spc="-1" strike="noStrike">
              <a:latin typeface="Arial"/>
            </a:endParaRPr>
          </a:p>
        </p:txBody>
      </p:sp>
      <p:sp>
        <p:nvSpPr>
          <p:cNvPr id="562" name="Google Shape;573;p82"/>
          <p:cNvSpPr/>
          <p:nvPr/>
        </p:nvSpPr>
        <p:spPr>
          <a:xfrm>
            <a:off x="704520" y="3772080"/>
            <a:ext cx="4118760" cy="483840"/>
          </a:xfrm>
          <a:prstGeom prst="rect">
            <a:avLst/>
          </a:prstGeom>
          <a:noFill/>
          <a:ln w="0">
            <a:noFill/>
          </a:ln>
        </p:spPr>
        <p:style>
          <a:lnRef idx="0"/>
          <a:fillRef idx="0"/>
          <a:effectRef idx="0"/>
          <a:fontRef idx="minor"/>
        </p:style>
        <p:txBody>
          <a:bodyPr lIns="68400" rIns="68400" tIns="34200" bIns="34200" anchor="t">
            <a:noAutofit/>
          </a:bodyPr>
          <a:p>
            <a:pPr>
              <a:lnSpc>
                <a:spcPct val="100000"/>
              </a:lnSpc>
              <a:tabLst>
                <a:tab algn="l" pos="0"/>
              </a:tabLst>
            </a:pPr>
            <a:r>
              <a:rPr b="0" lang="en-US" sz="2700" spc="-1" strike="noStrike">
                <a:solidFill>
                  <a:srgbClr val="000000"/>
                </a:solidFill>
                <a:latin typeface="Calibri"/>
                <a:ea typeface="Calibri"/>
              </a:rPr>
              <a:t>Welcome to Day 2!</a:t>
            </a:r>
            <a:endParaRPr b="0" lang="en-US" sz="27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PlaceHolder 1"/>
          <p:cNvSpPr>
            <a:spLocks noGrp="1"/>
          </p:cNvSpPr>
          <p:nvPr>
            <p:ph type="title"/>
          </p:nvPr>
        </p:nvSpPr>
        <p:spPr>
          <a:xfrm>
            <a:off x="714240" y="243000"/>
            <a:ext cx="8423280" cy="680400"/>
          </a:xfrm>
          <a:prstGeom prst="rect">
            <a:avLst/>
          </a:prstGeom>
          <a:noFill/>
          <a:ln w="0">
            <a:noFill/>
          </a:ln>
        </p:spPr>
        <p:txBody>
          <a:bodyPr lIns="68400" rIns="68400" tIns="34200" bIns="34200" anchor="ctr">
            <a:noAutofit/>
          </a:bodyPr>
          <a:p>
            <a:pPr>
              <a:lnSpc>
                <a:spcPct val="90000"/>
              </a:lnSpc>
            </a:pPr>
            <a:r>
              <a:rPr b="1" lang="en-US" sz="2400" spc="-1" strike="noStrike">
                <a:solidFill>
                  <a:srgbClr val="233445"/>
                </a:solidFill>
                <a:latin typeface="Helvetica Neue"/>
                <a:ea typeface="Helvetica Neue"/>
              </a:rPr>
              <a:t>Virtual Training Expectations for You</a:t>
            </a:r>
            <a:endParaRPr b="0" lang="en-US" sz="2400" spc="-1" strike="noStrike">
              <a:latin typeface="Arial"/>
            </a:endParaRPr>
          </a:p>
        </p:txBody>
      </p:sp>
      <p:sp>
        <p:nvSpPr>
          <p:cNvPr id="346" name="PlaceHolder 2"/>
          <p:cNvSpPr>
            <a:spLocks noGrp="1"/>
          </p:cNvSpPr>
          <p:nvPr>
            <p:ph type="sldNum"/>
          </p:nvPr>
        </p:nvSpPr>
        <p:spPr>
          <a:xfrm>
            <a:off x="8505000" y="4902840"/>
            <a:ext cx="624960" cy="223200"/>
          </a:xfrm>
          <a:prstGeom prst="rect">
            <a:avLst/>
          </a:prstGeom>
          <a:noFill/>
          <a:ln w="0">
            <a:noFill/>
          </a:ln>
        </p:spPr>
        <p:txBody>
          <a:bodyPr lIns="68400" rIns="68400" tIns="34200" bIns="34200" anchor="ctr">
            <a:noAutofit/>
          </a:bodyPr>
          <a:p>
            <a:pPr algn="ctr">
              <a:lnSpc>
                <a:spcPct val="100000"/>
              </a:lnSpc>
              <a:tabLst>
                <a:tab algn="l" pos="0"/>
              </a:tabLst>
            </a:pPr>
            <a:fld id="{C25A0F3C-8DD3-4681-AC80-2E6E63E0BE6C}"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pic>
        <p:nvPicPr>
          <p:cNvPr id="347" name="Google Shape;139;p6" descr=""/>
          <p:cNvPicPr/>
          <p:nvPr/>
        </p:nvPicPr>
        <p:blipFill>
          <a:blip r:embed="rId1"/>
          <a:stretch/>
        </p:blipFill>
        <p:spPr>
          <a:xfrm>
            <a:off x="578520" y="1494000"/>
            <a:ext cx="3333600" cy="2154960"/>
          </a:xfrm>
          <a:prstGeom prst="rect">
            <a:avLst/>
          </a:prstGeom>
          <a:ln w="0">
            <a:noFill/>
          </a:ln>
        </p:spPr>
      </p:pic>
      <p:pic>
        <p:nvPicPr>
          <p:cNvPr id="348" name="Google Shape;140;p6" descr=""/>
          <p:cNvPicPr/>
          <p:nvPr/>
        </p:nvPicPr>
        <p:blipFill>
          <a:blip r:embed="rId2"/>
          <a:stretch/>
        </p:blipFill>
        <p:spPr>
          <a:xfrm>
            <a:off x="4247280" y="1650960"/>
            <a:ext cx="2019240" cy="1840680"/>
          </a:xfrm>
          <a:prstGeom prst="rect">
            <a:avLst/>
          </a:prstGeom>
          <a:ln w="0">
            <a:noFill/>
          </a:ln>
        </p:spPr>
      </p:pic>
      <p:pic>
        <p:nvPicPr>
          <p:cNvPr id="349" name="Google Shape;141;p6" descr=""/>
          <p:cNvPicPr/>
          <p:nvPr/>
        </p:nvPicPr>
        <p:blipFill>
          <a:blip r:embed="rId3"/>
          <a:stretch/>
        </p:blipFill>
        <p:spPr>
          <a:xfrm>
            <a:off x="6496560" y="1650960"/>
            <a:ext cx="1918800" cy="1840680"/>
          </a:xfrm>
          <a:prstGeom prst="rect">
            <a:avLst/>
          </a:prstGeom>
          <a:ln w="0">
            <a:noFill/>
          </a:ln>
        </p:spPr>
      </p:pic>
      <p:sp>
        <p:nvSpPr>
          <p:cNvPr id="350" name="Google Shape;142;p6"/>
          <p:cNvSpPr/>
          <p:nvPr/>
        </p:nvSpPr>
        <p:spPr>
          <a:xfrm>
            <a:off x="6550560" y="3789720"/>
            <a:ext cx="1811160" cy="726480"/>
          </a:xfrm>
          <a:prstGeom prst="rect">
            <a:avLst/>
          </a:prstGeom>
          <a:noFill/>
          <a:ln w="0">
            <a:noFill/>
          </a:ln>
        </p:spPr>
        <p:style>
          <a:lnRef idx="0"/>
          <a:fillRef idx="0"/>
          <a:effectRef idx="0"/>
          <a:fontRef idx="minor"/>
        </p:style>
        <p:txBody>
          <a:bodyPr lIns="68400" rIns="68400" tIns="68400" bIns="68400" anchor="t">
            <a:noAutofit/>
          </a:bodyPr>
          <a:p>
            <a:pPr algn="ctr">
              <a:lnSpc>
                <a:spcPct val="100000"/>
              </a:lnSpc>
            </a:pPr>
            <a:r>
              <a:rPr b="0" lang="en-US" sz="1800" spc="-1" strike="noStrike">
                <a:solidFill>
                  <a:srgbClr val="000000"/>
                </a:solidFill>
                <a:latin typeface="Helvetica Neue Light"/>
                <a:ea typeface="Helvetica Neue Light"/>
              </a:rPr>
              <a:t>Use chat or </a:t>
            </a:r>
            <a:endParaRPr b="0" lang="en-US" sz="1800" spc="-1" strike="noStrike">
              <a:latin typeface="Arial"/>
            </a:endParaRPr>
          </a:p>
          <a:p>
            <a:pPr algn="ctr">
              <a:lnSpc>
                <a:spcPct val="100000"/>
              </a:lnSpc>
            </a:pPr>
            <a:r>
              <a:rPr b="0" lang="en-US" sz="1800" spc="-1" strike="noStrike">
                <a:solidFill>
                  <a:srgbClr val="000000"/>
                </a:solidFill>
                <a:latin typeface="Helvetica Neue Light"/>
                <a:ea typeface="Helvetica Neue Light"/>
              </a:rPr>
              <a:t>raise hand</a:t>
            </a:r>
            <a:endParaRPr b="0" lang="en-US" sz="1800" spc="-1" strike="noStrike">
              <a:latin typeface="Arial"/>
            </a:endParaRPr>
          </a:p>
        </p:txBody>
      </p:sp>
      <p:sp>
        <p:nvSpPr>
          <p:cNvPr id="351" name="Google Shape;142;p6"/>
          <p:cNvSpPr/>
          <p:nvPr/>
        </p:nvSpPr>
        <p:spPr>
          <a:xfrm>
            <a:off x="1235520" y="3873240"/>
            <a:ext cx="2019240" cy="559440"/>
          </a:xfrm>
          <a:prstGeom prst="rect">
            <a:avLst/>
          </a:prstGeom>
          <a:noFill/>
          <a:ln w="0">
            <a:noFill/>
          </a:ln>
        </p:spPr>
        <p:style>
          <a:lnRef idx="0"/>
          <a:fillRef idx="0"/>
          <a:effectRef idx="0"/>
          <a:fontRef idx="minor"/>
        </p:style>
        <p:txBody>
          <a:bodyPr lIns="68400" rIns="68400" tIns="68400" bIns="68400" anchor="t">
            <a:noAutofit/>
          </a:bodyPr>
          <a:p>
            <a:pPr algn="ctr">
              <a:lnSpc>
                <a:spcPct val="100000"/>
              </a:lnSpc>
            </a:pPr>
            <a:r>
              <a:rPr b="0" lang="en-US" sz="1800" spc="-1" strike="noStrike">
                <a:solidFill>
                  <a:srgbClr val="000000"/>
                </a:solidFill>
                <a:latin typeface="Helvetica Neue Light"/>
                <a:ea typeface="Helvetica Neue Light"/>
              </a:rPr>
              <a:t>Arrive on time</a:t>
            </a:r>
            <a:endParaRPr b="0" lang="en-US" sz="1800" spc="-1" strike="noStrike">
              <a:latin typeface="Arial"/>
            </a:endParaRPr>
          </a:p>
        </p:txBody>
      </p:sp>
      <p:sp>
        <p:nvSpPr>
          <p:cNvPr id="352" name="Google Shape;142;p6"/>
          <p:cNvSpPr/>
          <p:nvPr/>
        </p:nvSpPr>
        <p:spPr>
          <a:xfrm>
            <a:off x="4247280" y="3789720"/>
            <a:ext cx="2019240" cy="559440"/>
          </a:xfrm>
          <a:prstGeom prst="rect">
            <a:avLst/>
          </a:prstGeom>
          <a:noFill/>
          <a:ln w="0">
            <a:noFill/>
          </a:ln>
        </p:spPr>
        <p:style>
          <a:lnRef idx="0"/>
          <a:fillRef idx="0"/>
          <a:effectRef idx="0"/>
          <a:fontRef idx="minor"/>
        </p:style>
        <p:txBody>
          <a:bodyPr lIns="68400" rIns="68400" tIns="68400" bIns="68400" anchor="t">
            <a:noAutofit/>
          </a:bodyPr>
          <a:p>
            <a:pPr algn="ctr">
              <a:lnSpc>
                <a:spcPct val="100000"/>
              </a:lnSpc>
            </a:pPr>
            <a:r>
              <a:rPr b="0" lang="en-US" sz="1800" spc="-1" strike="noStrike">
                <a:solidFill>
                  <a:srgbClr val="000000"/>
                </a:solidFill>
                <a:latin typeface="Helvetica Neue Light"/>
                <a:ea typeface="Helvetica Neue Light"/>
              </a:rPr>
              <a:t>Mute unless</a:t>
            </a:r>
            <a:endParaRPr b="0" lang="en-US" sz="1800" spc="-1" strike="noStrike">
              <a:latin typeface="Arial"/>
            </a:endParaRPr>
          </a:p>
          <a:p>
            <a:pPr algn="ctr">
              <a:lnSpc>
                <a:spcPct val="100000"/>
              </a:lnSpc>
            </a:pPr>
            <a:r>
              <a:rPr b="0" lang="en-US" sz="1800" spc="-1" strike="noStrike">
                <a:solidFill>
                  <a:srgbClr val="000000"/>
                </a:solidFill>
                <a:latin typeface="Helvetica Neue Light"/>
                <a:ea typeface="Helvetica Neue Light"/>
              </a:rPr>
              <a:t>speaking</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16" dur="indefinite" restart="never" nodeType="tmRoot">
          <p:childTnLst>
            <p:seq>
              <p:cTn id="17" dur="indefinite" nodeType="mainSeq">
                <p:childTnLst>
                  <p:par>
                    <p:cTn id="18" fill="hold">
                      <p:stCondLst>
                        <p:cond delay="indefinite"/>
                      </p:stCondLst>
                      <p:childTnLst>
                        <p:par>
                          <p:cTn id="19" fill="hold">
                            <p:stCondLst>
                              <p:cond delay="0"/>
                            </p:stCondLst>
                            <p:childTnLst>
                              <p:par>
                                <p:cTn id="20" nodeType="clickEffect" fill="hold" presetClass="entr" presetID="10">
                                  <p:stCondLst>
                                    <p:cond delay="0"/>
                                  </p:stCondLst>
                                  <p:childTnLst>
                                    <p:set>
                                      <p:cBhvr>
                                        <p:cTn id="21" dur="1" fill="hold">
                                          <p:stCondLst>
                                            <p:cond delay="0"/>
                                          </p:stCondLst>
                                        </p:cTn>
                                        <p:tgtEl>
                                          <p:spTgt spid="351"/>
                                        </p:tgtEl>
                                        <p:attrNameLst>
                                          <p:attrName>style.visibility</p:attrName>
                                        </p:attrNameLst>
                                      </p:cBhvr>
                                      <p:to>
                                        <p:strVal val="visible"/>
                                      </p:to>
                                    </p:set>
                                    <p:animEffect filter="fade" transition="in">
                                      <p:cBhvr additive="repl">
                                        <p:cTn id="22" dur="1000"/>
                                        <p:tgtEl>
                                          <p:spTgt spid="351"/>
                                        </p:tgtEl>
                                      </p:cBhvr>
                                    </p:animEffect>
                                  </p:childTnLst>
                                </p:cTn>
                              </p:par>
                            </p:childTnLst>
                          </p:cTn>
                        </p:par>
                      </p:childTnLst>
                    </p:cTn>
                  </p:par>
                  <p:par>
                    <p:cTn id="23" fill="hold">
                      <p:stCondLst>
                        <p:cond delay="indefinite"/>
                      </p:stCondLst>
                      <p:childTnLst>
                        <p:par>
                          <p:cTn id="24" fill="hold">
                            <p:stCondLst>
                              <p:cond delay="0"/>
                            </p:stCondLst>
                            <p:childTnLst>
                              <p:par>
                                <p:cTn id="25" nodeType="clickEffect" fill="hold" presetClass="entr" presetID="10">
                                  <p:stCondLst>
                                    <p:cond delay="0"/>
                                  </p:stCondLst>
                                  <p:childTnLst>
                                    <p:set>
                                      <p:cBhvr>
                                        <p:cTn id="26" dur="1" fill="hold">
                                          <p:stCondLst>
                                            <p:cond delay="0"/>
                                          </p:stCondLst>
                                        </p:cTn>
                                        <p:tgtEl>
                                          <p:spTgt spid="352"/>
                                        </p:tgtEl>
                                        <p:attrNameLst>
                                          <p:attrName>style.visibility</p:attrName>
                                        </p:attrNameLst>
                                      </p:cBhvr>
                                      <p:to>
                                        <p:strVal val="visible"/>
                                      </p:to>
                                    </p:set>
                                    <p:animEffect filter="fade" transition="in">
                                      <p:cBhvr additive="repl">
                                        <p:cTn id="27" dur="1000"/>
                                        <p:tgtEl>
                                          <p:spTgt spid="352"/>
                                        </p:tgtEl>
                                      </p:cBhvr>
                                    </p:animEffect>
                                  </p:childTnLst>
                                </p:cTn>
                              </p:par>
                            </p:childTnLst>
                          </p:cTn>
                        </p:par>
                      </p:childTnLst>
                    </p:cTn>
                  </p:par>
                  <p:par>
                    <p:cTn id="28" fill="hold">
                      <p:stCondLst>
                        <p:cond delay="indefinite"/>
                      </p:stCondLst>
                      <p:childTnLst>
                        <p:par>
                          <p:cTn id="29" fill="hold">
                            <p:stCondLst>
                              <p:cond delay="0"/>
                            </p:stCondLst>
                            <p:childTnLst>
                              <p:par>
                                <p:cTn id="30" nodeType="clickEffect" fill="hold" presetClass="entr" presetID="10">
                                  <p:stCondLst>
                                    <p:cond delay="0"/>
                                  </p:stCondLst>
                                  <p:childTnLst>
                                    <p:set>
                                      <p:cBhvr>
                                        <p:cTn id="31" dur="1" fill="hold">
                                          <p:stCondLst>
                                            <p:cond delay="0"/>
                                          </p:stCondLst>
                                        </p:cTn>
                                        <p:tgtEl>
                                          <p:spTgt spid="350"/>
                                        </p:tgtEl>
                                        <p:attrNameLst>
                                          <p:attrName>style.visibility</p:attrName>
                                        </p:attrNameLst>
                                      </p:cBhvr>
                                      <p:to>
                                        <p:strVal val="visible"/>
                                      </p:to>
                                    </p:set>
                                    <p:animEffect filter="fade" transition="in">
                                      <p:cBhvr additive="repl">
                                        <p:cTn id="32" dur="1000"/>
                                        <p:tgtEl>
                                          <p:spTgt spid="3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3"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Day 1 Recap and Review</a:t>
            </a:r>
            <a:endParaRPr b="0" lang="en-US" sz="2400" spc="-1" strike="noStrike">
              <a:latin typeface="Arial"/>
            </a:endParaRPr>
          </a:p>
        </p:txBody>
      </p:sp>
      <p:sp>
        <p:nvSpPr>
          <p:cNvPr id="564" name="PlaceHolder 2"/>
          <p:cNvSpPr>
            <a:spLocks noGrp="1"/>
          </p:cNvSpPr>
          <p:nvPr>
            <p:ph/>
          </p:nvPr>
        </p:nvSpPr>
        <p:spPr>
          <a:xfrm>
            <a:off x="630000" y="1438200"/>
            <a:ext cx="7883280" cy="2904120"/>
          </a:xfrm>
          <a:prstGeom prst="rect">
            <a:avLst/>
          </a:prstGeom>
          <a:noFill/>
          <a:ln w="0">
            <a:noFill/>
          </a:ln>
        </p:spPr>
        <p:txBody>
          <a:bodyPr lIns="0" rIns="68400" tIns="35280" bIns="34200" anchor="t">
            <a:noAutofit/>
          </a:bodyPr>
          <a:p>
            <a:pPr>
              <a:lnSpc>
                <a:spcPct val="90000"/>
              </a:lnSpc>
              <a:tabLst>
                <a:tab algn="l" pos="0"/>
              </a:tabLst>
            </a:pPr>
            <a:endParaRPr b="0" lang="en-US" sz="3200" spc="-1" strike="noStrike">
              <a:latin typeface="Arial"/>
            </a:endParaRPr>
          </a:p>
          <a:p>
            <a:pPr marL="34308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Let’s discuss some takeaways from yesterday</a:t>
            </a:r>
            <a:endParaRPr b="0" lang="en-US" sz="2000" spc="-1" strike="noStrike">
              <a:latin typeface="Arial"/>
            </a:endParaRPr>
          </a:p>
          <a:p>
            <a:pPr>
              <a:lnSpc>
                <a:spcPct val="90000"/>
              </a:lnSpc>
              <a:tabLst>
                <a:tab algn="l" pos="0"/>
              </a:tabLst>
            </a:pPr>
            <a:endParaRPr b="0" lang="en-US" sz="2000" spc="-1" strike="noStrike">
              <a:latin typeface="Arial"/>
            </a:endParaRPr>
          </a:p>
          <a:p>
            <a:pPr marL="34308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What questions do you have after sleeping on it?</a:t>
            </a:r>
            <a:endParaRPr b="0" lang="en-US" sz="2000" spc="-1" strike="noStrike">
              <a:latin typeface="Arial"/>
            </a:endParaRPr>
          </a:p>
          <a:p>
            <a:pPr>
              <a:lnSpc>
                <a:spcPct val="90000"/>
              </a:lnSpc>
              <a:tabLst>
                <a:tab algn="l" pos="0"/>
              </a:tabLst>
            </a:pPr>
            <a:endParaRPr b="0" lang="en-US" sz="2000" spc="-1" strike="noStrike">
              <a:latin typeface="Arial"/>
            </a:endParaRPr>
          </a:p>
          <a:p>
            <a:pPr marL="34308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Corrections, omissions</a:t>
            </a:r>
            <a:endParaRPr b="0" lang="en-US" sz="2000" spc="-1" strike="noStrike">
              <a:latin typeface="Arial"/>
            </a:endParaRPr>
          </a:p>
          <a:p>
            <a:pPr>
              <a:lnSpc>
                <a:spcPct val="90000"/>
              </a:lnSpc>
              <a:tabLst>
                <a:tab algn="l" pos="0"/>
              </a:tabLst>
            </a:pPr>
            <a:endParaRPr b="0" lang="en-US" sz="2000" spc="-1" strike="noStrike">
              <a:latin typeface="Arial"/>
            </a:endParaRPr>
          </a:p>
          <a:p>
            <a:pPr marL="343080" indent="-291960">
              <a:lnSpc>
                <a:spcPct val="90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OK, let’s get into it</a:t>
            </a:r>
            <a:endParaRPr b="0" lang="en-US" sz="2000" spc="-1" strike="noStrike">
              <a:latin typeface="Arial"/>
            </a:endParaRPr>
          </a:p>
        </p:txBody>
      </p:sp>
      <p:sp>
        <p:nvSpPr>
          <p:cNvPr id="565"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62598367-F2A4-44A8-90D6-56B6E1789722}"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765" dur="indefinite" restart="never" nodeType="tmRoot">
          <p:childTnLst>
            <p:seq>
              <p:cTn id="766" dur="indefinite" nodeType="mainSeq">
                <p:childTnLst>
                  <p:par>
                    <p:cTn id="767" fill="hold">
                      <p:stCondLst>
                        <p:cond delay="indefinite"/>
                      </p:stCondLst>
                      <p:childTnLst>
                        <p:par>
                          <p:cTn id="768" fill="hold">
                            <p:stCondLst>
                              <p:cond delay="0"/>
                            </p:stCondLst>
                            <p:childTnLst>
                              <p:par>
                                <p:cTn id="769" nodeType="clickEffect" fill="hold" presetClass="entr" presetID="1">
                                  <p:stCondLst>
                                    <p:cond delay="0"/>
                                  </p:stCondLst>
                                  <p:childTnLst>
                                    <p:set>
                                      <p:cBhvr>
                                        <p:cTn id="770" dur="1" fill="hold">
                                          <p:stCondLst>
                                            <p:cond delay="0"/>
                                          </p:stCondLst>
                                        </p:cTn>
                                        <p:tgtEl>
                                          <p:spTgt spid="564">
                                            <p:txEl>
                                              <p:pRg st="0" end="0"/>
                                            </p:txEl>
                                          </p:spTgt>
                                        </p:tgtEl>
                                        <p:attrNameLst>
                                          <p:attrName>style.visibility</p:attrName>
                                        </p:attrNameLst>
                                      </p:cBhvr>
                                      <p:to>
                                        <p:strVal val="visible"/>
                                      </p:to>
                                    </p:set>
                                  </p:childTnLst>
                                </p:cTn>
                              </p:par>
                            </p:childTnLst>
                          </p:cTn>
                        </p:par>
                      </p:childTnLst>
                    </p:cTn>
                  </p:par>
                  <p:par>
                    <p:cTn id="771" fill="hold">
                      <p:stCondLst>
                        <p:cond delay="indefinite"/>
                      </p:stCondLst>
                      <p:childTnLst>
                        <p:par>
                          <p:cTn id="772" fill="hold">
                            <p:stCondLst>
                              <p:cond delay="0"/>
                            </p:stCondLst>
                            <p:childTnLst>
                              <p:par>
                                <p:cTn id="773" nodeType="clickEffect" fill="hold" presetClass="entr" presetID="1">
                                  <p:stCondLst>
                                    <p:cond delay="0"/>
                                  </p:stCondLst>
                                  <p:childTnLst>
                                    <p:set>
                                      <p:cBhvr>
                                        <p:cTn id="774" dur="1" fill="hold">
                                          <p:stCondLst>
                                            <p:cond delay="0"/>
                                          </p:stCondLst>
                                        </p:cTn>
                                        <p:tgtEl>
                                          <p:spTgt spid="564">
                                            <p:txEl>
                                              <p:pRg st="1" end="1"/>
                                            </p:txEl>
                                          </p:spTgt>
                                        </p:tgtEl>
                                        <p:attrNameLst>
                                          <p:attrName>style.visibility</p:attrName>
                                        </p:attrNameLst>
                                      </p:cBhvr>
                                      <p:to>
                                        <p:strVal val="visible"/>
                                      </p:to>
                                    </p:set>
                                  </p:childTnLst>
                                </p:cTn>
                              </p:par>
                            </p:childTnLst>
                          </p:cTn>
                        </p:par>
                      </p:childTnLst>
                    </p:cTn>
                  </p:par>
                  <p:par>
                    <p:cTn id="775" fill="hold">
                      <p:stCondLst>
                        <p:cond delay="indefinite"/>
                      </p:stCondLst>
                      <p:childTnLst>
                        <p:par>
                          <p:cTn id="776" fill="hold">
                            <p:stCondLst>
                              <p:cond delay="0"/>
                            </p:stCondLst>
                            <p:childTnLst>
                              <p:par>
                                <p:cTn id="777" nodeType="clickEffect" fill="hold" presetClass="entr" presetID="1">
                                  <p:stCondLst>
                                    <p:cond delay="0"/>
                                  </p:stCondLst>
                                  <p:childTnLst>
                                    <p:set>
                                      <p:cBhvr>
                                        <p:cTn id="778" dur="1" fill="hold">
                                          <p:stCondLst>
                                            <p:cond delay="0"/>
                                          </p:stCondLst>
                                        </p:cTn>
                                        <p:tgtEl>
                                          <p:spTgt spid="564">
                                            <p:txEl>
                                              <p:pRg st="2" end="2"/>
                                            </p:txEl>
                                          </p:spTgt>
                                        </p:tgtEl>
                                        <p:attrNameLst>
                                          <p:attrName>style.visibility</p:attrName>
                                        </p:attrNameLst>
                                      </p:cBhvr>
                                      <p:to>
                                        <p:strVal val="visible"/>
                                      </p:to>
                                    </p:set>
                                  </p:childTnLst>
                                </p:cTn>
                              </p:par>
                            </p:childTnLst>
                          </p:cTn>
                        </p:par>
                      </p:childTnLst>
                    </p:cTn>
                  </p:par>
                  <p:par>
                    <p:cTn id="779" fill="hold">
                      <p:stCondLst>
                        <p:cond delay="indefinite"/>
                      </p:stCondLst>
                      <p:childTnLst>
                        <p:par>
                          <p:cTn id="780" fill="hold">
                            <p:stCondLst>
                              <p:cond delay="0"/>
                            </p:stCondLst>
                            <p:childTnLst>
                              <p:par>
                                <p:cTn id="781" nodeType="clickEffect" fill="hold" presetClass="entr" presetID="1">
                                  <p:stCondLst>
                                    <p:cond delay="0"/>
                                  </p:stCondLst>
                                  <p:childTnLst>
                                    <p:set>
                                      <p:cBhvr>
                                        <p:cTn id="782" dur="1" fill="hold">
                                          <p:stCondLst>
                                            <p:cond delay="0"/>
                                          </p:stCondLst>
                                        </p:cTn>
                                        <p:tgtEl>
                                          <p:spTgt spid="564">
                                            <p:txEl>
                                              <p:pRg st="3" end="3"/>
                                            </p:txEl>
                                          </p:spTgt>
                                        </p:tgtEl>
                                        <p:attrNameLst>
                                          <p:attrName>style.visibility</p:attrName>
                                        </p:attrNameLst>
                                      </p:cBhvr>
                                      <p:to>
                                        <p:strVal val="visible"/>
                                      </p:to>
                                    </p:set>
                                  </p:childTnLst>
                                </p:cTn>
                              </p:par>
                            </p:childTnLst>
                          </p:cTn>
                        </p:par>
                      </p:childTnLst>
                    </p:cTn>
                  </p:par>
                  <p:par>
                    <p:cTn id="783" fill="hold">
                      <p:stCondLst>
                        <p:cond delay="indefinite"/>
                      </p:stCondLst>
                      <p:childTnLst>
                        <p:par>
                          <p:cTn id="784" fill="hold">
                            <p:stCondLst>
                              <p:cond delay="0"/>
                            </p:stCondLst>
                            <p:childTnLst>
                              <p:par>
                                <p:cTn id="785" nodeType="clickEffect" fill="hold" presetClass="entr" presetID="1">
                                  <p:stCondLst>
                                    <p:cond delay="0"/>
                                  </p:stCondLst>
                                  <p:childTnLst>
                                    <p:set>
                                      <p:cBhvr>
                                        <p:cTn id="786" dur="1" fill="hold">
                                          <p:stCondLst>
                                            <p:cond delay="0"/>
                                          </p:stCondLst>
                                        </p:cTn>
                                        <p:tgtEl>
                                          <p:spTgt spid="564">
                                            <p:txEl>
                                              <p:pRg st="4" end="4"/>
                                            </p:txEl>
                                          </p:spTgt>
                                        </p:tgtEl>
                                        <p:attrNameLst>
                                          <p:attrName>style.visibility</p:attrName>
                                        </p:attrNameLst>
                                      </p:cBhvr>
                                      <p:to>
                                        <p:strVal val="visible"/>
                                      </p:to>
                                    </p:set>
                                  </p:childTnLst>
                                </p:cTn>
                              </p:par>
                            </p:childTnLst>
                          </p:cTn>
                        </p:par>
                      </p:childTnLst>
                    </p:cTn>
                  </p:par>
                  <p:par>
                    <p:cTn id="787" fill="hold">
                      <p:stCondLst>
                        <p:cond delay="indefinite"/>
                      </p:stCondLst>
                      <p:childTnLst>
                        <p:par>
                          <p:cTn id="788" fill="hold">
                            <p:stCondLst>
                              <p:cond delay="0"/>
                            </p:stCondLst>
                            <p:childTnLst>
                              <p:par>
                                <p:cTn id="789" nodeType="clickEffect" fill="hold" presetClass="entr" presetID="1">
                                  <p:stCondLst>
                                    <p:cond delay="0"/>
                                  </p:stCondLst>
                                  <p:childTnLst>
                                    <p:set>
                                      <p:cBhvr>
                                        <p:cTn id="790" dur="1" fill="hold">
                                          <p:stCondLst>
                                            <p:cond delay="0"/>
                                          </p:stCondLst>
                                        </p:cTn>
                                        <p:tgtEl>
                                          <p:spTgt spid="564">
                                            <p:txEl>
                                              <p:pRg st="5" end="5"/>
                                            </p:txEl>
                                          </p:spTgt>
                                        </p:tgtEl>
                                        <p:attrNameLst>
                                          <p:attrName>style.visibility</p:attrName>
                                        </p:attrNameLst>
                                      </p:cBhvr>
                                      <p:to>
                                        <p:strVal val="visible"/>
                                      </p:to>
                                    </p:set>
                                  </p:childTnLst>
                                </p:cTn>
                              </p:par>
                            </p:childTnLst>
                          </p:cTn>
                        </p:par>
                      </p:childTnLst>
                    </p:cTn>
                  </p:par>
                  <p:par>
                    <p:cTn id="791" fill="hold">
                      <p:stCondLst>
                        <p:cond delay="indefinite"/>
                      </p:stCondLst>
                      <p:childTnLst>
                        <p:par>
                          <p:cTn id="792" fill="hold">
                            <p:stCondLst>
                              <p:cond delay="0"/>
                            </p:stCondLst>
                            <p:childTnLst>
                              <p:par>
                                <p:cTn id="793" nodeType="clickEffect" fill="hold" presetClass="entr" presetID="1">
                                  <p:stCondLst>
                                    <p:cond delay="0"/>
                                  </p:stCondLst>
                                  <p:childTnLst>
                                    <p:set>
                                      <p:cBhvr>
                                        <p:cTn id="794" dur="1" fill="hold">
                                          <p:stCondLst>
                                            <p:cond delay="0"/>
                                          </p:stCondLst>
                                        </p:cTn>
                                        <p:tgtEl>
                                          <p:spTgt spid="564">
                                            <p:txEl>
                                              <p:pRg st="6" end="6"/>
                                            </p:txEl>
                                          </p:spTgt>
                                        </p:tgtEl>
                                        <p:attrNameLst>
                                          <p:attrName>style.visibility</p:attrName>
                                        </p:attrNameLst>
                                      </p:cBhvr>
                                      <p:to>
                                        <p:strVal val="visible"/>
                                      </p:to>
                                    </p:set>
                                  </p:childTnLst>
                                </p:cTn>
                              </p:par>
                            </p:childTnLst>
                          </p:cTn>
                        </p:par>
                      </p:childTnLst>
                    </p:cTn>
                  </p:par>
                  <p:par>
                    <p:cTn id="795" fill="hold">
                      <p:stCondLst>
                        <p:cond delay="indefinite"/>
                      </p:stCondLst>
                      <p:childTnLst>
                        <p:par>
                          <p:cTn id="796" fill="hold">
                            <p:stCondLst>
                              <p:cond delay="0"/>
                            </p:stCondLst>
                            <p:childTnLst>
                              <p:par>
                                <p:cTn id="797" nodeType="clickEffect" fill="hold" presetClass="entr" presetID="1">
                                  <p:stCondLst>
                                    <p:cond delay="0"/>
                                  </p:stCondLst>
                                  <p:childTnLst>
                                    <p:set>
                                      <p:cBhvr>
                                        <p:cTn id="798" dur="1" fill="hold">
                                          <p:stCondLst>
                                            <p:cond delay="0"/>
                                          </p:stCondLst>
                                        </p:cTn>
                                        <p:tgtEl>
                                          <p:spTgt spid="564">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6"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Error Handling and Debugging</a:t>
            </a:r>
            <a:endParaRPr b="0" lang="en-US" sz="2400" spc="-1" strike="noStrike">
              <a:latin typeface="Arial"/>
            </a:endParaRPr>
          </a:p>
        </p:txBody>
      </p:sp>
      <p:sp>
        <p:nvSpPr>
          <p:cNvPr id="567" name="PlaceHolder 2"/>
          <p:cNvSpPr>
            <a:spLocks noGrp="1"/>
          </p:cNvSpPr>
          <p:nvPr>
            <p:ph/>
          </p:nvPr>
        </p:nvSpPr>
        <p:spPr>
          <a:xfrm>
            <a:off x="630000" y="1257840"/>
            <a:ext cx="7883280" cy="3029760"/>
          </a:xfrm>
          <a:prstGeom prst="rect">
            <a:avLst/>
          </a:prstGeom>
          <a:noFill/>
          <a:ln w="0">
            <a:noFill/>
          </a:ln>
        </p:spPr>
        <p:txBody>
          <a:bodyPr lIns="0" rIns="68400" tIns="35280" bIns="34200" anchor="t">
            <a:noAutofit/>
          </a:bodyPr>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Most errors fall into one of four types</a:t>
            </a:r>
            <a:endParaRPr b="0" lang="en-US" sz="2000" spc="-1" strike="noStrike">
              <a:latin typeface="Arial"/>
            </a:endParaRPr>
          </a:p>
          <a:p>
            <a:pPr lvl="1" marL="68580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Process Errors</a:t>
            </a:r>
            <a:endParaRPr b="0" lang="en-US" sz="2000" spc="-1" strike="noStrike">
              <a:latin typeface="Arial"/>
            </a:endParaRPr>
          </a:p>
          <a:p>
            <a:pPr lvl="1" marL="68580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Syntax Errors</a:t>
            </a:r>
            <a:endParaRPr b="0" lang="en-US" sz="2000" spc="-1" strike="noStrike">
              <a:latin typeface="Arial"/>
            </a:endParaRPr>
          </a:p>
          <a:p>
            <a:pPr lvl="1" marL="68580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Validation Errors</a:t>
            </a:r>
            <a:endParaRPr b="0" lang="en-US" sz="2000" spc="-1" strike="noStrike">
              <a:latin typeface="Arial"/>
            </a:endParaRPr>
          </a:p>
          <a:p>
            <a:pPr lvl="1" marL="68580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Passthrough Errors</a:t>
            </a:r>
            <a:endParaRPr b="0" lang="en-US" sz="2000" spc="-1" strike="noStrike">
              <a:latin typeface="Arial"/>
            </a:endParaRPr>
          </a:p>
          <a:p>
            <a:pPr>
              <a:lnSpc>
                <a:spcPct val="115000"/>
              </a:lnSpc>
              <a:tabLst>
                <a:tab algn="l" pos="0"/>
              </a:tabLst>
            </a:pPr>
            <a:endParaRPr b="0" lang="en-US" sz="2000" spc="-1" strike="noStrike">
              <a:latin typeface="Arial"/>
            </a:endParaRPr>
          </a:p>
        </p:txBody>
      </p:sp>
      <p:sp>
        <p:nvSpPr>
          <p:cNvPr id="568"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D1A031D1-B770-4E21-9B74-6C745A20EC81}"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799" dur="indefinite" restart="never" nodeType="tmRoot">
          <p:childTnLst>
            <p:seq>
              <p:cTn id="800" dur="indefinite" nodeType="mainSeq">
                <p:childTnLst>
                  <p:par>
                    <p:cTn id="801" fill="hold">
                      <p:stCondLst>
                        <p:cond delay="indefinite"/>
                      </p:stCondLst>
                      <p:childTnLst>
                        <p:par>
                          <p:cTn id="802" fill="hold">
                            <p:stCondLst>
                              <p:cond delay="0"/>
                            </p:stCondLst>
                            <p:childTnLst>
                              <p:par>
                                <p:cTn id="803" nodeType="clickEffect" fill="hold" presetClass="entr" presetID="1">
                                  <p:stCondLst>
                                    <p:cond delay="0"/>
                                  </p:stCondLst>
                                  <p:childTnLst>
                                    <p:set>
                                      <p:cBhvr>
                                        <p:cTn id="804" dur="1" fill="hold">
                                          <p:stCondLst>
                                            <p:cond delay="0"/>
                                          </p:stCondLst>
                                        </p:cTn>
                                        <p:tgtEl>
                                          <p:spTgt spid="567">
                                            <p:txEl>
                                              <p:pRg st="0" end="0"/>
                                            </p:txEl>
                                          </p:spTgt>
                                        </p:tgtEl>
                                        <p:attrNameLst>
                                          <p:attrName>style.visibility</p:attrName>
                                        </p:attrNameLst>
                                      </p:cBhvr>
                                      <p:to>
                                        <p:strVal val="visible"/>
                                      </p:to>
                                    </p:set>
                                  </p:childTnLst>
                                </p:cTn>
                              </p:par>
                            </p:childTnLst>
                          </p:cTn>
                        </p:par>
                      </p:childTnLst>
                    </p:cTn>
                  </p:par>
                  <p:par>
                    <p:cTn id="805" fill="hold">
                      <p:stCondLst>
                        <p:cond delay="indefinite"/>
                      </p:stCondLst>
                      <p:childTnLst>
                        <p:par>
                          <p:cTn id="806" fill="hold">
                            <p:stCondLst>
                              <p:cond delay="0"/>
                            </p:stCondLst>
                            <p:childTnLst>
                              <p:par>
                                <p:cTn id="807" nodeType="clickEffect" fill="hold" presetClass="entr" presetID="1">
                                  <p:stCondLst>
                                    <p:cond delay="0"/>
                                  </p:stCondLst>
                                  <p:childTnLst>
                                    <p:set>
                                      <p:cBhvr>
                                        <p:cTn id="808" dur="1" fill="hold">
                                          <p:stCondLst>
                                            <p:cond delay="0"/>
                                          </p:stCondLst>
                                        </p:cTn>
                                        <p:tgtEl>
                                          <p:spTgt spid="567">
                                            <p:txEl>
                                              <p:pRg st="1" end="1"/>
                                            </p:txEl>
                                          </p:spTgt>
                                        </p:tgtEl>
                                        <p:attrNameLst>
                                          <p:attrName>style.visibility</p:attrName>
                                        </p:attrNameLst>
                                      </p:cBhvr>
                                      <p:to>
                                        <p:strVal val="visible"/>
                                      </p:to>
                                    </p:set>
                                  </p:childTnLst>
                                </p:cTn>
                              </p:par>
                            </p:childTnLst>
                          </p:cTn>
                        </p:par>
                      </p:childTnLst>
                    </p:cTn>
                  </p:par>
                  <p:par>
                    <p:cTn id="809" fill="hold">
                      <p:stCondLst>
                        <p:cond delay="indefinite"/>
                      </p:stCondLst>
                      <p:childTnLst>
                        <p:par>
                          <p:cTn id="810" fill="hold">
                            <p:stCondLst>
                              <p:cond delay="0"/>
                            </p:stCondLst>
                            <p:childTnLst>
                              <p:par>
                                <p:cTn id="811" nodeType="clickEffect" fill="hold" presetClass="entr" presetID="1">
                                  <p:stCondLst>
                                    <p:cond delay="0"/>
                                  </p:stCondLst>
                                  <p:childTnLst>
                                    <p:set>
                                      <p:cBhvr>
                                        <p:cTn id="812" dur="1" fill="hold">
                                          <p:stCondLst>
                                            <p:cond delay="0"/>
                                          </p:stCondLst>
                                        </p:cTn>
                                        <p:tgtEl>
                                          <p:spTgt spid="567">
                                            <p:txEl>
                                              <p:pRg st="2" end="2"/>
                                            </p:txEl>
                                          </p:spTgt>
                                        </p:tgtEl>
                                        <p:attrNameLst>
                                          <p:attrName>style.visibility</p:attrName>
                                        </p:attrNameLst>
                                      </p:cBhvr>
                                      <p:to>
                                        <p:strVal val="visible"/>
                                      </p:to>
                                    </p:set>
                                  </p:childTnLst>
                                </p:cTn>
                              </p:par>
                            </p:childTnLst>
                          </p:cTn>
                        </p:par>
                      </p:childTnLst>
                    </p:cTn>
                  </p:par>
                  <p:par>
                    <p:cTn id="813" fill="hold">
                      <p:stCondLst>
                        <p:cond delay="indefinite"/>
                      </p:stCondLst>
                      <p:childTnLst>
                        <p:par>
                          <p:cTn id="814" fill="hold">
                            <p:stCondLst>
                              <p:cond delay="0"/>
                            </p:stCondLst>
                            <p:childTnLst>
                              <p:par>
                                <p:cTn id="815" nodeType="clickEffect" fill="hold" presetClass="entr" presetID="1">
                                  <p:stCondLst>
                                    <p:cond delay="0"/>
                                  </p:stCondLst>
                                  <p:childTnLst>
                                    <p:set>
                                      <p:cBhvr>
                                        <p:cTn id="816" dur="1" fill="hold">
                                          <p:stCondLst>
                                            <p:cond delay="0"/>
                                          </p:stCondLst>
                                        </p:cTn>
                                        <p:tgtEl>
                                          <p:spTgt spid="567">
                                            <p:txEl>
                                              <p:pRg st="3" end="3"/>
                                            </p:txEl>
                                          </p:spTgt>
                                        </p:tgtEl>
                                        <p:attrNameLst>
                                          <p:attrName>style.visibility</p:attrName>
                                        </p:attrNameLst>
                                      </p:cBhvr>
                                      <p:to>
                                        <p:strVal val="visible"/>
                                      </p:to>
                                    </p:set>
                                  </p:childTnLst>
                                </p:cTn>
                              </p:par>
                            </p:childTnLst>
                          </p:cTn>
                        </p:par>
                      </p:childTnLst>
                    </p:cTn>
                  </p:par>
                  <p:par>
                    <p:cTn id="817" fill="hold">
                      <p:stCondLst>
                        <p:cond delay="indefinite"/>
                      </p:stCondLst>
                      <p:childTnLst>
                        <p:par>
                          <p:cTn id="818" fill="hold">
                            <p:stCondLst>
                              <p:cond delay="0"/>
                            </p:stCondLst>
                            <p:childTnLst>
                              <p:par>
                                <p:cTn id="819" nodeType="clickEffect" fill="hold" presetClass="entr" presetID="1">
                                  <p:stCondLst>
                                    <p:cond delay="0"/>
                                  </p:stCondLst>
                                  <p:childTnLst>
                                    <p:set>
                                      <p:cBhvr>
                                        <p:cTn id="820" dur="1" fill="hold">
                                          <p:stCondLst>
                                            <p:cond delay="0"/>
                                          </p:stCondLst>
                                        </p:cTn>
                                        <p:tgtEl>
                                          <p:spTgt spid="567">
                                            <p:txEl>
                                              <p:pRg st="4" end="4"/>
                                            </p:txEl>
                                          </p:spTgt>
                                        </p:tgtEl>
                                        <p:attrNameLst>
                                          <p:attrName>style.visibility</p:attrName>
                                        </p:attrNameLst>
                                      </p:cBhvr>
                                      <p:to>
                                        <p:strVal val="visible"/>
                                      </p:to>
                                    </p:set>
                                  </p:childTnLst>
                                </p:cTn>
                              </p:par>
                            </p:childTnLst>
                          </p:cTn>
                        </p:par>
                      </p:childTnLst>
                    </p:cTn>
                  </p:par>
                  <p:par>
                    <p:cTn id="821" fill="hold">
                      <p:stCondLst>
                        <p:cond delay="indefinite"/>
                      </p:stCondLst>
                      <p:childTnLst>
                        <p:par>
                          <p:cTn id="822" fill="hold">
                            <p:stCondLst>
                              <p:cond delay="0"/>
                            </p:stCondLst>
                            <p:childTnLst>
                              <p:par>
                                <p:cTn id="823" nodeType="clickEffect" fill="hold" presetClass="entr" presetID="1">
                                  <p:stCondLst>
                                    <p:cond delay="0"/>
                                  </p:stCondLst>
                                  <p:childTnLst>
                                    <p:set>
                                      <p:cBhvr>
                                        <p:cTn id="824" dur="1" fill="hold">
                                          <p:stCondLst>
                                            <p:cond delay="0"/>
                                          </p:stCondLst>
                                        </p:cTn>
                                        <p:tgtEl>
                                          <p:spTgt spid="567">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9"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Process Errors</a:t>
            </a:r>
            <a:endParaRPr b="0" lang="en-US" sz="2400" spc="-1" strike="noStrike">
              <a:latin typeface="Arial"/>
            </a:endParaRPr>
          </a:p>
        </p:txBody>
      </p:sp>
      <p:sp>
        <p:nvSpPr>
          <p:cNvPr id="570" name="PlaceHolder 2"/>
          <p:cNvSpPr>
            <a:spLocks noGrp="1"/>
          </p:cNvSpPr>
          <p:nvPr>
            <p:ph/>
          </p:nvPr>
        </p:nvSpPr>
        <p:spPr>
          <a:xfrm>
            <a:off x="630000" y="1396080"/>
            <a:ext cx="7883280" cy="2878560"/>
          </a:xfrm>
          <a:prstGeom prst="rect">
            <a:avLst/>
          </a:prstGeom>
          <a:noFill/>
          <a:ln w="0">
            <a:noFill/>
          </a:ln>
        </p:spPr>
        <p:txBody>
          <a:bodyPr lIns="0" rIns="68400" tIns="35280" bIns="34200" anchor="t">
            <a:noAutofit/>
          </a:bodyPr>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Errors due to process not being followed</a:t>
            </a:r>
            <a:endParaRPr b="0" lang="en-US" sz="2000" spc="-1" strike="noStrike">
              <a:latin typeface="Arial"/>
            </a:endParaRPr>
          </a:p>
          <a:p>
            <a:pPr>
              <a:lnSpc>
                <a:spcPct val="115000"/>
              </a:lnSpc>
              <a:tabLst>
                <a:tab algn="l" pos="0"/>
              </a:tabLst>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e.g.,</a:t>
            </a:r>
            <a:endParaRPr b="0" lang="en-US" sz="2000" spc="-1" strike="noStrike">
              <a:latin typeface="Arial"/>
            </a:endParaRPr>
          </a:p>
          <a:p>
            <a:pPr lvl="1" marL="68580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Running </a:t>
            </a:r>
            <a:r>
              <a:rPr b="1" lang="en-US" sz="2000" spc="-1" strike="noStrike">
                <a:solidFill>
                  <a:srgbClr val="000000"/>
                </a:solidFill>
                <a:latin typeface="Consolas"/>
                <a:ea typeface="Consolas"/>
              </a:rPr>
              <a:t>apply</a:t>
            </a:r>
            <a:r>
              <a:rPr b="0" lang="en-US" sz="2000" spc="-1" strike="noStrike">
                <a:solidFill>
                  <a:srgbClr val="000000"/>
                </a:solidFill>
                <a:latin typeface="Helvetica Neue Light"/>
                <a:ea typeface="Helvetica Neue Light"/>
              </a:rPr>
              <a:t> before </a:t>
            </a:r>
            <a:r>
              <a:rPr b="1" lang="en-US" sz="2000" spc="-1" strike="noStrike">
                <a:solidFill>
                  <a:srgbClr val="000000"/>
                </a:solidFill>
                <a:latin typeface="Consolas"/>
                <a:ea typeface="Consolas"/>
              </a:rPr>
              <a:t>init</a:t>
            </a:r>
            <a:endParaRPr b="0" lang="en-US" sz="2000" spc="-1" strike="noStrike">
              <a:latin typeface="Arial"/>
            </a:endParaRPr>
          </a:p>
          <a:p>
            <a:pPr lvl="1" marL="68580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Variables not fully populated</a:t>
            </a:r>
            <a:endParaRPr b="0" lang="en-US" sz="2000" spc="-1" strike="noStrike">
              <a:latin typeface="Arial"/>
            </a:endParaRPr>
          </a:p>
        </p:txBody>
      </p:sp>
      <p:sp>
        <p:nvSpPr>
          <p:cNvPr id="571"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F0A8FBD0-ECAA-491C-8D7D-CBB29A66E4E2}"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825" dur="indefinite" restart="never" nodeType="tmRoot">
          <p:childTnLst>
            <p:seq>
              <p:cTn id="826" dur="indefinite" nodeType="mainSeq">
                <p:childTnLst>
                  <p:par>
                    <p:cTn id="827" fill="hold">
                      <p:stCondLst>
                        <p:cond delay="indefinite"/>
                      </p:stCondLst>
                      <p:childTnLst>
                        <p:par>
                          <p:cTn id="828" fill="hold">
                            <p:stCondLst>
                              <p:cond delay="0"/>
                            </p:stCondLst>
                            <p:childTnLst>
                              <p:par>
                                <p:cTn id="829" nodeType="clickEffect" fill="hold" presetClass="entr" presetID="10">
                                  <p:stCondLst>
                                    <p:cond delay="0"/>
                                  </p:stCondLst>
                                  <p:childTnLst>
                                    <p:set>
                                      <p:cBhvr>
                                        <p:cTn id="830" dur="1" fill="hold">
                                          <p:stCondLst>
                                            <p:cond delay="0"/>
                                          </p:stCondLst>
                                        </p:cTn>
                                        <p:tgtEl>
                                          <p:spTgt spid="570">
                                            <p:txEl>
                                              <p:pRg st="0" end="0"/>
                                            </p:txEl>
                                          </p:spTgt>
                                        </p:tgtEl>
                                        <p:attrNameLst>
                                          <p:attrName>style.visibility</p:attrName>
                                        </p:attrNameLst>
                                      </p:cBhvr>
                                      <p:to>
                                        <p:strVal val="visible"/>
                                      </p:to>
                                    </p:set>
                                    <p:animEffect filter="fade" transition="in">
                                      <p:cBhvr additive="repl">
                                        <p:cTn id="831" dur="1000"/>
                                        <p:tgtEl>
                                          <p:spTgt spid="570">
                                            <p:txEl>
                                              <p:pRg st="0" end="0"/>
                                            </p:txEl>
                                          </p:spTgt>
                                        </p:tgtEl>
                                      </p:cBhvr>
                                    </p:animEffect>
                                  </p:childTnLst>
                                </p:cTn>
                              </p:par>
                            </p:childTnLst>
                          </p:cTn>
                        </p:par>
                      </p:childTnLst>
                    </p:cTn>
                  </p:par>
                  <p:par>
                    <p:cTn id="832" fill="hold">
                      <p:stCondLst>
                        <p:cond delay="indefinite"/>
                      </p:stCondLst>
                      <p:childTnLst>
                        <p:par>
                          <p:cTn id="833" fill="hold">
                            <p:stCondLst>
                              <p:cond delay="0"/>
                            </p:stCondLst>
                            <p:childTnLst>
                              <p:par>
                                <p:cTn id="834" nodeType="clickEffect" fill="hold" presetClass="entr" presetID="10">
                                  <p:stCondLst>
                                    <p:cond delay="0"/>
                                  </p:stCondLst>
                                  <p:childTnLst>
                                    <p:set>
                                      <p:cBhvr>
                                        <p:cTn id="835" dur="1" fill="hold">
                                          <p:stCondLst>
                                            <p:cond delay="0"/>
                                          </p:stCondLst>
                                        </p:cTn>
                                        <p:tgtEl>
                                          <p:spTgt spid="570">
                                            <p:txEl>
                                              <p:pRg st="2" end="2"/>
                                            </p:txEl>
                                          </p:spTgt>
                                        </p:tgtEl>
                                        <p:attrNameLst>
                                          <p:attrName>style.visibility</p:attrName>
                                        </p:attrNameLst>
                                      </p:cBhvr>
                                      <p:to>
                                        <p:strVal val="visible"/>
                                      </p:to>
                                    </p:set>
                                    <p:animEffect filter="fade" transition="in">
                                      <p:cBhvr additive="repl">
                                        <p:cTn id="836" dur="1000"/>
                                        <p:tgtEl>
                                          <p:spTgt spid="570">
                                            <p:txEl>
                                              <p:pRg st="2" end="2"/>
                                            </p:txEl>
                                          </p:spTgt>
                                        </p:tgtEl>
                                      </p:cBhvr>
                                    </p:animEffect>
                                  </p:childTnLst>
                                </p:cTn>
                              </p:par>
                            </p:childTnLst>
                          </p:cTn>
                        </p:par>
                      </p:childTnLst>
                    </p:cTn>
                  </p:par>
                  <p:par>
                    <p:cTn id="837" fill="hold">
                      <p:stCondLst>
                        <p:cond delay="indefinite"/>
                      </p:stCondLst>
                      <p:childTnLst>
                        <p:par>
                          <p:cTn id="838" fill="hold">
                            <p:stCondLst>
                              <p:cond delay="0"/>
                            </p:stCondLst>
                            <p:childTnLst>
                              <p:par>
                                <p:cTn id="839" nodeType="clickEffect" fill="hold" presetClass="entr" presetID="10">
                                  <p:stCondLst>
                                    <p:cond delay="0"/>
                                  </p:stCondLst>
                                  <p:childTnLst>
                                    <p:set>
                                      <p:cBhvr>
                                        <p:cTn id="840" dur="1" fill="hold">
                                          <p:stCondLst>
                                            <p:cond delay="0"/>
                                          </p:stCondLst>
                                        </p:cTn>
                                        <p:tgtEl>
                                          <p:spTgt spid="570">
                                            <p:txEl>
                                              <p:pRg st="3" end="3"/>
                                            </p:txEl>
                                          </p:spTgt>
                                        </p:tgtEl>
                                        <p:attrNameLst>
                                          <p:attrName>style.visibility</p:attrName>
                                        </p:attrNameLst>
                                      </p:cBhvr>
                                      <p:to>
                                        <p:strVal val="visible"/>
                                      </p:to>
                                    </p:set>
                                    <p:animEffect filter="fade" transition="in">
                                      <p:cBhvr additive="repl">
                                        <p:cTn id="841" dur="1000"/>
                                        <p:tgtEl>
                                          <p:spTgt spid="570">
                                            <p:txEl>
                                              <p:pRg st="3" end="3"/>
                                            </p:txEl>
                                          </p:spTgt>
                                        </p:tgtEl>
                                      </p:cBhvr>
                                    </p:animEffect>
                                  </p:childTnLst>
                                </p:cTn>
                              </p:par>
                            </p:childTnLst>
                          </p:cTn>
                        </p:par>
                      </p:childTnLst>
                    </p:cTn>
                  </p:par>
                  <p:par>
                    <p:cTn id="842" fill="hold">
                      <p:stCondLst>
                        <p:cond delay="indefinite"/>
                      </p:stCondLst>
                      <p:childTnLst>
                        <p:par>
                          <p:cTn id="843" fill="hold">
                            <p:stCondLst>
                              <p:cond delay="0"/>
                            </p:stCondLst>
                            <p:childTnLst>
                              <p:par>
                                <p:cTn id="844" nodeType="clickEffect" fill="hold" presetClass="entr" presetID="10">
                                  <p:stCondLst>
                                    <p:cond delay="0"/>
                                  </p:stCondLst>
                                  <p:childTnLst>
                                    <p:set>
                                      <p:cBhvr>
                                        <p:cTn id="845" dur="1" fill="hold">
                                          <p:stCondLst>
                                            <p:cond delay="0"/>
                                          </p:stCondLst>
                                        </p:cTn>
                                        <p:tgtEl>
                                          <p:spTgt spid="570">
                                            <p:txEl>
                                              <p:pRg st="4" end="4"/>
                                            </p:txEl>
                                          </p:spTgt>
                                        </p:tgtEl>
                                        <p:attrNameLst>
                                          <p:attrName>style.visibility</p:attrName>
                                        </p:attrNameLst>
                                      </p:cBhvr>
                                      <p:to>
                                        <p:strVal val="visible"/>
                                      </p:to>
                                    </p:set>
                                    <p:animEffect filter="fade" transition="in">
                                      <p:cBhvr additive="repl">
                                        <p:cTn id="846" dur="1000"/>
                                        <p:tgtEl>
                                          <p:spTgt spid="570">
                                            <p:txEl>
                                              <p:pRg st="4" end="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2"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Syntax Errors</a:t>
            </a:r>
            <a:endParaRPr b="0" lang="en-US" sz="2400" spc="-1" strike="noStrike">
              <a:latin typeface="Arial"/>
            </a:endParaRPr>
          </a:p>
        </p:txBody>
      </p:sp>
      <p:sp>
        <p:nvSpPr>
          <p:cNvPr id="573" name="PlaceHolder 2"/>
          <p:cNvSpPr>
            <a:spLocks noGrp="1"/>
          </p:cNvSpPr>
          <p:nvPr>
            <p:ph/>
          </p:nvPr>
        </p:nvSpPr>
        <p:spPr>
          <a:xfrm>
            <a:off x="626760" y="1742400"/>
            <a:ext cx="7883280" cy="2878560"/>
          </a:xfrm>
          <a:prstGeom prst="rect">
            <a:avLst/>
          </a:prstGeom>
          <a:noFill/>
          <a:ln w="0">
            <a:noFill/>
          </a:ln>
        </p:spPr>
        <p:txBody>
          <a:bodyPr lIns="0" rIns="68400" tIns="35280" bIns="34200" anchor="t">
            <a:noAutofit/>
          </a:bodyPr>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Caused by an error in syntax, e.g.,</a:t>
            </a:r>
            <a:endParaRPr b="0" lang="en-US" sz="2000" spc="-1" strike="noStrike">
              <a:latin typeface="Arial"/>
            </a:endParaRPr>
          </a:p>
          <a:p>
            <a:pPr lvl="1" marL="68580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HCL codebase syntax or parameter errors</a:t>
            </a:r>
            <a:endParaRPr b="0" lang="en-US" sz="2000" spc="-1" strike="noStrike">
              <a:latin typeface="Arial"/>
            </a:endParaRPr>
          </a:p>
          <a:p>
            <a:pPr marL="685800">
              <a:lnSpc>
                <a:spcPct val="115000"/>
              </a:lnSpc>
              <a:tabLst>
                <a:tab algn="l" pos="0"/>
              </a:tabLst>
            </a:pPr>
            <a:endParaRPr b="0" lang="en-US" sz="2000" spc="-1" strike="noStrike">
              <a:latin typeface="Arial"/>
            </a:endParaRPr>
          </a:p>
          <a:p>
            <a:pPr lvl="1" marL="68580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Incorrect usage of built in functions</a:t>
            </a:r>
            <a:endParaRPr b="0" lang="en-US" sz="2000" spc="-1" strike="noStrike">
              <a:latin typeface="Arial"/>
            </a:endParaRPr>
          </a:p>
          <a:p>
            <a:pPr marL="685800">
              <a:lnSpc>
                <a:spcPct val="115000"/>
              </a:lnSpc>
              <a:tabLst>
                <a:tab algn="l" pos="0"/>
              </a:tabLst>
            </a:pPr>
            <a:endParaRPr b="0" lang="en-US" sz="2000" spc="-1" strike="noStrike">
              <a:latin typeface="Arial"/>
            </a:endParaRPr>
          </a:p>
          <a:p>
            <a:pPr lvl="1" marL="68580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Type errors</a:t>
            </a:r>
            <a:endParaRPr b="0" lang="en-US" sz="2000" spc="-1" strike="noStrike">
              <a:latin typeface="Arial"/>
            </a:endParaRPr>
          </a:p>
        </p:txBody>
      </p:sp>
      <p:sp>
        <p:nvSpPr>
          <p:cNvPr id="574"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7BE277D8-DE3F-44B5-B618-344C7F7FD845}"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847" dur="indefinite" restart="never" nodeType="tmRoot">
          <p:childTnLst>
            <p:seq>
              <p:cTn id="848" dur="indefinite" nodeType="mainSeq">
                <p:childTnLst>
                  <p:par>
                    <p:cTn id="849" fill="hold">
                      <p:stCondLst>
                        <p:cond delay="indefinite"/>
                      </p:stCondLst>
                      <p:childTnLst>
                        <p:par>
                          <p:cTn id="850" fill="hold">
                            <p:stCondLst>
                              <p:cond delay="0"/>
                            </p:stCondLst>
                            <p:childTnLst>
                              <p:par>
                                <p:cTn id="851" nodeType="clickEffect" fill="hold" presetClass="entr" presetID="1">
                                  <p:stCondLst>
                                    <p:cond delay="0"/>
                                  </p:stCondLst>
                                  <p:childTnLst>
                                    <p:set>
                                      <p:cBhvr>
                                        <p:cTn id="852" dur="1" fill="hold">
                                          <p:stCondLst>
                                            <p:cond delay="0"/>
                                          </p:stCondLst>
                                        </p:cTn>
                                        <p:tgtEl>
                                          <p:spTgt spid="573">
                                            <p:txEl>
                                              <p:pRg st="0" end="0"/>
                                            </p:txEl>
                                          </p:spTgt>
                                        </p:tgtEl>
                                        <p:attrNameLst>
                                          <p:attrName>style.visibility</p:attrName>
                                        </p:attrNameLst>
                                      </p:cBhvr>
                                      <p:to>
                                        <p:strVal val="visible"/>
                                      </p:to>
                                    </p:set>
                                  </p:childTnLst>
                                </p:cTn>
                              </p:par>
                            </p:childTnLst>
                          </p:cTn>
                        </p:par>
                      </p:childTnLst>
                    </p:cTn>
                  </p:par>
                  <p:par>
                    <p:cTn id="853" fill="hold">
                      <p:stCondLst>
                        <p:cond delay="indefinite"/>
                      </p:stCondLst>
                      <p:childTnLst>
                        <p:par>
                          <p:cTn id="854" fill="hold">
                            <p:stCondLst>
                              <p:cond delay="0"/>
                            </p:stCondLst>
                            <p:childTnLst>
                              <p:par>
                                <p:cTn id="855" nodeType="clickEffect" fill="hold" presetClass="entr" presetID="1">
                                  <p:stCondLst>
                                    <p:cond delay="0"/>
                                  </p:stCondLst>
                                  <p:childTnLst>
                                    <p:set>
                                      <p:cBhvr>
                                        <p:cTn id="856" dur="1" fill="hold">
                                          <p:stCondLst>
                                            <p:cond delay="0"/>
                                          </p:stCondLst>
                                        </p:cTn>
                                        <p:tgtEl>
                                          <p:spTgt spid="573">
                                            <p:txEl>
                                              <p:pRg st="1" end="1"/>
                                            </p:txEl>
                                          </p:spTgt>
                                        </p:tgtEl>
                                        <p:attrNameLst>
                                          <p:attrName>style.visibility</p:attrName>
                                        </p:attrNameLst>
                                      </p:cBhvr>
                                      <p:to>
                                        <p:strVal val="visible"/>
                                      </p:to>
                                    </p:set>
                                  </p:childTnLst>
                                </p:cTn>
                              </p:par>
                            </p:childTnLst>
                          </p:cTn>
                        </p:par>
                      </p:childTnLst>
                    </p:cTn>
                  </p:par>
                  <p:par>
                    <p:cTn id="857" fill="hold">
                      <p:stCondLst>
                        <p:cond delay="indefinite"/>
                      </p:stCondLst>
                      <p:childTnLst>
                        <p:par>
                          <p:cTn id="858" fill="hold">
                            <p:stCondLst>
                              <p:cond delay="0"/>
                            </p:stCondLst>
                            <p:childTnLst>
                              <p:par>
                                <p:cTn id="859" nodeType="clickEffect" fill="hold" presetClass="entr" presetID="1">
                                  <p:stCondLst>
                                    <p:cond delay="0"/>
                                  </p:stCondLst>
                                  <p:childTnLst>
                                    <p:set>
                                      <p:cBhvr>
                                        <p:cTn id="860" dur="1" fill="hold">
                                          <p:stCondLst>
                                            <p:cond delay="0"/>
                                          </p:stCondLst>
                                        </p:cTn>
                                        <p:tgtEl>
                                          <p:spTgt spid="573">
                                            <p:txEl>
                                              <p:pRg st="3" end="3"/>
                                            </p:txEl>
                                          </p:spTgt>
                                        </p:tgtEl>
                                        <p:attrNameLst>
                                          <p:attrName>style.visibility</p:attrName>
                                        </p:attrNameLst>
                                      </p:cBhvr>
                                      <p:to>
                                        <p:strVal val="visible"/>
                                      </p:to>
                                    </p:set>
                                  </p:childTnLst>
                                </p:cTn>
                              </p:par>
                            </p:childTnLst>
                          </p:cTn>
                        </p:par>
                      </p:childTnLst>
                    </p:cTn>
                  </p:par>
                  <p:par>
                    <p:cTn id="861" fill="hold">
                      <p:stCondLst>
                        <p:cond delay="indefinite"/>
                      </p:stCondLst>
                      <p:childTnLst>
                        <p:par>
                          <p:cTn id="862" fill="hold">
                            <p:stCondLst>
                              <p:cond delay="0"/>
                            </p:stCondLst>
                            <p:childTnLst>
                              <p:par>
                                <p:cTn id="863" nodeType="clickEffect" fill="hold" presetClass="entr" presetID="1">
                                  <p:stCondLst>
                                    <p:cond delay="0"/>
                                  </p:stCondLst>
                                  <p:childTnLst>
                                    <p:set>
                                      <p:cBhvr>
                                        <p:cTn id="864" dur="1" fill="hold">
                                          <p:stCondLst>
                                            <p:cond delay="0"/>
                                          </p:stCondLst>
                                        </p:cTn>
                                        <p:tgtEl>
                                          <p:spTgt spid="573">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5"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Validation Errors</a:t>
            </a:r>
            <a:endParaRPr b="0" lang="en-US" sz="2400" spc="-1" strike="noStrike">
              <a:latin typeface="Arial"/>
            </a:endParaRPr>
          </a:p>
        </p:txBody>
      </p:sp>
      <p:sp>
        <p:nvSpPr>
          <p:cNvPr id="576" name="PlaceHolder 2"/>
          <p:cNvSpPr>
            <a:spLocks noGrp="1"/>
          </p:cNvSpPr>
          <p:nvPr>
            <p:ph/>
          </p:nvPr>
        </p:nvSpPr>
        <p:spPr>
          <a:xfrm>
            <a:off x="630000" y="1816560"/>
            <a:ext cx="7883280" cy="2537640"/>
          </a:xfrm>
          <a:prstGeom prst="rect">
            <a:avLst/>
          </a:prstGeom>
          <a:noFill/>
          <a:ln w="0">
            <a:noFill/>
          </a:ln>
        </p:spPr>
        <p:txBody>
          <a:bodyPr lIns="0" rIns="68400" tIns="35280" bIns="34200" anchor="t">
            <a:noAutofit/>
          </a:bodyPr>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Preliminary validation built into provider occurring before plan</a:t>
            </a:r>
            <a:endParaRPr b="0" lang="en-US" sz="2000" spc="-1" strike="noStrike">
              <a:latin typeface="Arial"/>
            </a:endParaRPr>
          </a:p>
          <a:p>
            <a:pPr>
              <a:lnSpc>
                <a:spcPct val="115000"/>
              </a:lnSpc>
              <a:tabLst>
                <a:tab algn="l" pos="0"/>
              </a:tabLst>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Usually more detailed</a:t>
            </a:r>
            <a:endParaRPr b="0" lang="en-US" sz="2000" spc="-1" strike="noStrike">
              <a:latin typeface="Arial"/>
            </a:endParaRPr>
          </a:p>
        </p:txBody>
      </p:sp>
      <p:sp>
        <p:nvSpPr>
          <p:cNvPr id="577"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24D642E4-38DB-4162-907D-25C41E4D8A4D}" type="slidenum">
              <a:rPr b="0" lang="en-US" sz="2000" spc="-1" strike="noStrike">
                <a:solidFill>
                  <a:srgbClr val="ffffff"/>
                </a:solidFill>
                <a:latin typeface="Helvetica Neue Light"/>
                <a:ea typeface="Helvetica Neue Light"/>
              </a:rPr>
              <a:t>&lt;number&gt;</a:t>
            </a:fld>
            <a:endParaRPr b="0" lang="en-US" sz="2000" spc="-1" strike="noStrike">
              <a:latin typeface="Times New Roman"/>
            </a:endParaRPr>
          </a:p>
        </p:txBody>
      </p:sp>
    </p:spTree>
  </p:cSld>
  <mc:AlternateContent>
    <mc:Choice Requires="p14">
      <p:transition spd="slow" p14:dur="2000"/>
    </mc:Choice>
    <mc:Fallback>
      <p:transition spd="slow"/>
    </mc:Fallback>
  </mc:AlternateContent>
  <p:timing>
    <p:tnLst>
      <p:par>
        <p:cTn id="865" dur="indefinite" restart="never" nodeType="tmRoot">
          <p:childTnLst>
            <p:seq>
              <p:cTn id="866" dur="indefinite" nodeType="mainSeq">
                <p:childTnLst>
                  <p:par>
                    <p:cTn id="867" fill="hold">
                      <p:stCondLst>
                        <p:cond delay="indefinite"/>
                      </p:stCondLst>
                      <p:childTnLst>
                        <p:par>
                          <p:cTn id="868" fill="hold">
                            <p:stCondLst>
                              <p:cond delay="0"/>
                            </p:stCondLst>
                            <p:childTnLst>
                              <p:par>
                                <p:cTn id="869" nodeType="clickEffect" fill="hold" presetClass="entr" presetID="1">
                                  <p:stCondLst>
                                    <p:cond delay="0"/>
                                  </p:stCondLst>
                                  <p:childTnLst>
                                    <p:set>
                                      <p:cBhvr>
                                        <p:cTn id="870" dur="1" fill="hold">
                                          <p:stCondLst>
                                            <p:cond delay="0"/>
                                          </p:stCondLst>
                                        </p:cTn>
                                        <p:tgtEl>
                                          <p:spTgt spid="576">
                                            <p:txEl>
                                              <p:pRg st="0" end="0"/>
                                            </p:txEl>
                                          </p:spTgt>
                                        </p:tgtEl>
                                        <p:attrNameLst>
                                          <p:attrName>style.visibility</p:attrName>
                                        </p:attrNameLst>
                                      </p:cBhvr>
                                      <p:to>
                                        <p:strVal val="visible"/>
                                      </p:to>
                                    </p:set>
                                  </p:childTnLst>
                                </p:cTn>
                              </p:par>
                            </p:childTnLst>
                          </p:cTn>
                        </p:par>
                      </p:childTnLst>
                    </p:cTn>
                  </p:par>
                  <p:par>
                    <p:cTn id="871" fill="hold">
                      <p:stCondLst>
                        <p:cond delay="indefinite"/>
                      </p:stCondLst>
                      <p:childTnLst>
                        <p:par>
                          <p:cTn id="872" fill="hold">
                            <p:stCondLst>
                              <p:cond delay="0"/>
                            </p:stCondLst>
                            <p:childTnLst>
                              <p:par>
                                <p:cTn id="873" nodeType="clickEffect" fill="hold" presetClass="entr" presetID="1">
                                  <p:stCondLst>
                                    <p:cond delay="0"/>
                                  </p:stCondLst>
                                  <p:childTnLst>
                                    <p:set>
                                      <p:cBhvr>
                                        <p:cTn id="874" dur="1" fill="hold">
                                          <p:stCondLst>
                                            <p:cond delay="0"/>
                                          </p:stCondLst>
                                        </p:cTn>
                                        <p:tgtEl>
                                          <p:spTgt spid="576">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8"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Provider Errors / Passthrough</a:t>
            </a:r>
            <a:endParaRPr b="0" lang="en-US" sz="2400" spc="-1" strike="noStrike">
              <a:latin typeface="Arial"/>
            </a:endParaRPr>
          </a:p>
        </p:txBody>
      </p:sp>
      <p:sp>
        <p:nvSpPr>
          <p:cNvPr id="579" name="PlaceHolder 2"/>
          <p:cNvSpPr>
            <a:spLocks noGrp="1"/>
          </p:cNvSpPr>
          <p:nvPr>
            <p:ph/>
          </p:nvPr>
        </p:nvSpPr>
        <p:spPr>
          <a:xfrm>
            <a:off x="630000" y="1571400"/>
            <a:ext cx="7883280" cy="2878560"/>
          </a:xfrm>
          <a:prstGeom prst="rect">
            <a:avLst/>
          </a:prstGeom>
          <a:noFill/>
          <a:ln w="0">
            <a:noFill/>
          </a:ln>
        </p:spPr>
        <p:txBody>
          <a:bodyPr lIns="0" rIns="68400" tIns="35280" bIns="34200" anchor="t">
            <a:noAutofit/>
          </a:bodyPr>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Errors received from provider or third party API while in process of refresh, plan, apply, etc.</a:t>
            </a:r>
            <a:endParaRPr b="0" lang="en-US" sz="2000" spc="-1" strike="noStrike">
              <a:latin typeface="Arial"/>
            </a:endParaRPr>
          </a:p>
          <a:p>
            <a:pPr>
              <a:lnSpc>
                <a:spcPct val="115000"/>
              </a:lnSpc>
              <a:tabLst>
                <a:tab algn="l" pos="0"/>
              </a:tabLst>
            </a:pPr>
            <a:endParaRPr b="0" lang="en-US" sz="2000" spc="-1" strike="noStrike">
              <a:latin typeface="Arial"/>
            </a:endParaRPr>
          </a:p>
          <a:p>
            <a:pPr lvl="1" marL="68580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Usually most difficult to troubleshoot</a:t>
            </a:r>
            <a:endParaRPr b="0" lang="en-US" sz="2000" spc="-1" strike="noStrike">
              <a:latin typeface="Arial"/>
            </a:endParaRPr>
          </a:p>
          <a:p>
            <a:pPr marL="343080">
              <a:lnSpc>
                <a:spcPct val="115000"/>
              </a:lnSpc>
              <a:tabLst>
                <a:tab algn="l" pos="0"/>
              </a:tabLst>
            </a:pPr>
            <a:endParaRPr b="0" lang="en-US" sz="2000" spc="-1" strike="noStrike">
              <a:latin typeface="Arial"/>
            </a:endParaRPr>
          </a:p>
          <a:p>
            <a:pPr lvl="1" marL="68580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Requires knowledge of provider’s tech (e.g., AWS)</a:t>
            </a:r>
            <a:endParaRPr b="0" lang="en-US" sz="2000" spc="-1" strike="noStrike">
              <a:latin typeface="Arial"/>
            </a:endParaRPr>
          </a:p>
        </p:txBody>
      </p:sp>
      <p:sp>
        <p:nvSpPr>
          <p:cNvPr id="580"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205E32E2-DDA6-4A6E-A933-36AA0C21EEE4}"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875" dur="indefinite" restart="never" nodeType="tmRoot">
          <p:childTnLst>
            <p:seq>
              <p:cTn id="876" dur="indefinite" nodeType="mainSeq">
                <p:childTnLst>
                  <p:par>
                    <p:cTn id="877" fill="hold">
                      <p:stCondLst>
                        <p:cond delay="indefinite"/>
                      </p:stCondLst>
                      <p:childTnLst>
                        <p:par>
                          <p:cTn id="878" fill="hold">
                            <p:stCondLst>
                              <p:cond delay="0"/>
                            </p:stCondLst>
                            <p:childTnLst>
                              <p:par>
                                <p:cTn id="879" nodeType="clickEffect" fill="hold" presetClass="entr" presetID="1">
                                  <p:stCondLst>
                                    <p:cond delay="0"/>
                                  </p:stCondLst>
                                  <p:childTnLst>
                                    <p:set>
                                      <p:cBhvr>
                                        <p:cTn id="880" dur="1" fill="hold">
                                          <p:stCondLst>
                                            <p:cond delay="0"/>
                                          </p:stCondLst>
                                        </p:cTn>
                                        <p:tgtEl>
                                          <p:spTgt spid="579">
                                            <p:txEl>
                                              <p:pRg st="0" end="0"/>
                                            </p:txEl>
                                          </p:spTgt>
                                        </p:tgtEl>
                                        <p:attrNameLst>
                                          <p:attrName>style.visibility</p:attrName>
                                        </p:attrNameLst>
                                      </p:cBhvr>
                                      <p:to>
                                        <p:strVal val="visible"/>
                                      </p:to>
                                    </p:set>
                                  </p:childTnLst>
                                </p:cTn>
                              </p:par>
                            </p:childTnLst>
                          </p:cTn>
                        </p:par>
                      </p:childTnLst>
                    </p:cTn>
                  </p:par>
                  <p:par>
                    <p:cTn id="881" fill="hold">
                      <p:stCondLst>
                        <p:cond delay="indefinite"/>
                      </p:stCondLst>
                      <p:childTnLst>
                        <p:par>
                          <p:cTn id="882" fill="hold">
                            <p:stCondLst>
                              <p:cond delay="0"/>
                            </p:stCondLst>
                            <p:childTnLst>
                              <p:par>
                                <p:cTn id="883" nodeType="clickEffect" fill="hold" presetClass="entr" presetID="1">
                                  <p:stCondLst>
                                    <p:cond delay="0"/>
                                  </p:stCondLst>
                                  <p:childTnLst>
                                    <p:set>
                                      <p:cBhvr>
                                        <p:cTn id="884" dur="1" fill="hold">
                                          <p:stCondLst>
                                            <p:cond delay="0"/>
                                          </p:stCondLst>
                                        </p:cTn>
                                        <p:tgtEl>
                                          <p:spTgt spid="579">
                                            <p:txEl>
                                              <p:pRg st="2" end="2"/>
                                            </p:txEl>
                                          </p:spTgt>
                                        </p:tgtEl>
                                        <p:attrNameLst>
                                          <p:attrName>style.visibility</p:attrName>
                                        </p:attrNameLst>
                                      </p:cBhvr>
                                      <p:to>
                                        <p:strVal val="visible"/>
                                      </p:to>
                                    </p:set>
                                  </p:childTnLst>
                                </p:cTn>
                              </p:par>
                            </p:childTnLst>
                          </p:cTn>
                        </p:par>
                      </p:childTnLst>
                    </p:cTn>
                  </p:par>
                  <p:par>
                    <p:cTn id="885" fill="hold">
                      <p:stCondLst>
                        <p:cond delay="indefinite"/>
                      </p:stCondLst>
                      <p:childTnLst>
                        <p:par>
                          <p:cTn id="886" fill="hold">
                            <p:stCondLst>
                              <p:cond delay="0"/>
                            </p:stCondLst>
                            <p:childTnLst>
                              <p:par>
                                <p:cTn id="887" nodeType="clickEffect" fill="hold" presetClass="entr" presetID="1">
                                  <p:stCondLst>
                                    <p:cond delay="0"/>
                                  </p:stCondLst>
                                  <p:childTnLst>
                                    <p:set>
                                      <p:cBhvr>
                                        <p:cTn id="888" dur="1" fill="hold">
                                          <p:stCondLst>
                                            <p:cond delay="0"/>
                                          </p:stCondLst>
                                        </p:cTn>
                                        <p:tgtEl>
                                          <p:spTgt spid="579">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1"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Troubleshooting Commands</a:t>
            </a:r>
            <a:endParaRPr b="0" lang="en-US" sz="2400" spc="-1" strike="noStrike">
              <a:latin typeface="Arial"/>
            </a:endParaRPr>
          </a:p>
        </p:txBody>
      </p:sp>
      <p:sp>
        <p:nvSpPr>
          <p:cNvPr id="582" name="PlaceHolder 2"/>
          <p:cNvSpPr>
            <a:spLocks noGrp="1"/>
          </p:cNvSpPr>
          <p:nvPr>
            <p:ph/>
          </p:nvPr>
        </p:nvSpPr>
        <p:spPr>
          <a:xfrm>
            <a:off x="626760" y="1057320"/>
            <a:ext cx="7883280" cy="3563280"/>
          </a:xfrm>
          <a:prstGeom prst="rect">
            <a:avLst/>
          </a:prstGeom>
          <a:noFill/>
          <a:ln w="0">
            <a:noFill/>
          </a:ln>
        </p:spPr>
        <p:txBody>
          <a:bodyPr lIns="0" rIns="68400" tIns="35280" bIns="34200" anchor="t">
            <a:noAutofit/>
          </a:bodyPr>
          <a:p>
            <a:pPr marL="343080" indent="-279360">
              <a:lnSpc>
                <a:spcPct val="115000"/>
              </a:lnSpc>
              <a:buClr>
                <a:srgbClr val="000000"/>
              </a:buClr>
              <a:buFont typeface="Consolas"/>
              <a:buChar char="●"/>
            </a:pPr>
            <a:r>
              <a:rPr b="1" lang="en-US" sz="1800" spc="-1" strike="noStrike">
                <a:solidFill>
                  <a:srgbClr val="000000"/>
                </a:solidFill>
                <a:latin typeface="Consolas"/>
                <a:ea typeface="Consolas"/>
              </a:rPr>
              <a:t>terraform validate</a:t>
            </a:r>
            <a:endParaRPr b="0" lang="en-US" sz="1800" spc="-1" strike="noStrike">
              <a:latin typeface="Arial"/>
            </a:endParaRPr>
          </a:p>
          <a:p>
            <a:pPr>
              <a:lnSpc>
                <a:spcPct val="115000"/>
              </a:lnSpc>
            </a:pP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Performs a syntax check on all terraform files in the directory</a:t>
            </a:r>
            <a:br/>
            <a:r>
              <a:rPr b="0" lang="en-US" sz="1800" spc="-1" strike="noStrike">
                <a:solidFill>
                  <a:srgbClr val="000000"/>
                </a:solidFill>
                <a:latin typeface="Helvetica Neue Light"/>
                <a:ea typeface="Helvetica Neue Light"/>
              </a:rPr>
              <a:t> </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Displays an error if any of the files doesn't validate</a:t>
            </a:r>
            <a:endParaRPr b="0" lang="en-US" sz="1800" spc="-1" strike="noStrike">
              <a:latin typeface="Arial"/>
            </a:endParaRPr>
          </a:p>
          <a:p>
            <a:pPr>
              <a:lnSpc>
                <a:spcPct val="100000"/>
              </a:lnSpc>
            </a:pP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Does </a:t>
            </a:r>
            <a:r>
              <a:rPr b="0" i="1" lang="en-US" sz="1800" spc="-1" strike="noStrike">
                <a:solidFill>
                  <a:srgbClr val="000000"/>
                </a:solidFill>
                <a:latin typeface="Helvetica Neue Light"/>
                <a:ea typeface="Helvetica Neue Light"/>
              </a:rPr>
              <a:t>NOT</a:t>
            </a:r>
            <a:r>
              <a:rPr b="0" lang="en-US" sz="1800" spc="-1" strike="noStrike">
                <a:solidFill>
                  <a:srgbClr val="000000"/>
                </a:solidFill>
                <a:latin typeface="Helvetica Neue Light"/>
                <a:ea typeface="Helvetica Neue Light"/>
              </a:rPr>
              <a:t> check formatting</a:t>
            </a:r>
            <a:endParaRPr b="0" lang="en-US" sz="1800" spc="-1" strike="noStrike">
              <a:latin typeface="Arial"/>
            </a:endParaRPr>
          </a:p>
          <a:p>
            <a:pPr>
              <a:lnSpc>
                <a:spcPct val="100000"/>
              </a:lnSpc>
            </a:pP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What does it check…?</a:t>
            </a:r>
            <a:endParaRPr b="0" lang="en-US" sz="1800" spc="-1" strike="noStrike">
              <a:latin typeface="Arial"/>
            </a:endParaRPr>
          </a:p>
        </p:txBody>
      </p:sp>
      <p:sp>
        <p:nvSpPr>
          <p:cNvPr id="583"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3B49B3CE-4AF2-4204-8975-B04713B56E51}"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889" dur="indefinite" restart="never" nodeType="tmRoot">
          <p:childTnLst>
            <p:seq>
              <p:cTn id="890" dur="indefinite" nodeType="mainSeq">
                <p:childTnLst>
                  <p:par>
                    <p:cTn id="891" fill="hold">
                      <p:stCondLst>
                        <p:cond delay="indefinite"/>
                      </p:stCondLst>
                      <p:childTnLst>
                        <p:par>
                          <p:cTn id="892" fill="hold">
                            <p:stCondLst>
                              <p:cond delay="0"/>
                            </p:stCondLst>
                            <p:childTnLst>
                              <p:par>
                                <p:cTn id="893" nodeType="clickEffect" fill="hold" presetClass="entr" presetID="1">
                                  <p:stCondLst>
                                    <p:cond delay="0"/>
                                  </p:stCondLst>
                                  <p:childTnLst>
                                    <p:set>
                                      <p:cBhvr>
                                        <p:cTn id="894" dur="1" fill="hold">
                                          <p:stCondLst>
                                            <p:cond delay="0"/>
                                          </p:stCondLst>
                                        </p:cTn>
                                        <p:tgtEl>
                                          <p:spTgt spid="582">
                                            <p:txEl>
                                              <p:pRg st="0" end="0"/>
                                            </p:txEl>
                                          </p:spTgt>
                                        </p:tgtEl>
                                        <p:attrNameLst>
                                          <p:attrName>style.visibility</p:attrName>
                                        </p:attrNameLst>
                                      </p:cBhvr>
                                      <p:to>
                                        <p:strVal val="visible"/>
                                      </p:to>
                                    </p:set>
                                  </p:childTnLst>
                                </p:cTn>
                              </p:par>
                            </p:childTnLst>
                          </p:cTn>
                        </p:par>
                      </p:childTnLst>
                    </p:cTn>
                  </p:par>
                  <p:par>
                    <p:cTn id="895" fill="hold">
                      <p:stCondLst>
                        <p:cond delay="indefinite"/>
                      </p:stCondLst>
                      <p:childTnLst>
                        <p:par>
                          <p:cTn id="896" fill="hold">
                            <p:stCondLst>
                              <p:cond delay="0"/>
                            </p:stCondLst>
                            <p:childTnLst>
                              <p:par>
                                <p:cTn id="897" nodeType="clickEffect" fill="hold" presetClass="entr" presetID="1">
                                  <p:stCondLst>
                                    <p:cond delay="0"/>
                                  </p:stCondLst>
                                  <p:childTnLst>
                                    <p:set>
                                      <p:cBhvr>
                                        <p:cTn id="898" dur="1" fill="hold">
                                          <p:stCondLst>
                                            <p:cond delay="0"/>
                                          </p:stCondLst>
                                        </p:cTn>
                                        <p:tgtEl>
                                          <p:spTgt spid="582">
                                            <p:txEl>
                                              <p:pRg st="2" end="2"/>
                                            </p:txEl>
                                          </p:spTgt>
                                        </p:tgtEl>
                                        <p:attrNameLst>
                                          <p:attrName>style.visibility</p:attrName>
                                        </p:attrNameLst>
                                      </p:cBhvr>
                                      <p:to>
                                        <p:strVal val="visible"/>
                                      </p:to>
                                    </p:set>
                                  </p:childTnLst>
                                </p:cTn>
                              </p:par>
                            </p:childTnLst>
                          </p:cTn>
                        </p:par>
                      </p:childTnLst>
                    </p:cTn>
                  </p:par>
                  <p:par>
                    <p:cTn id="899" fill="hold">
                      <p:stCondLst>
                        <p:cond delay="indefinite"/>
                      </p:stCondLst>
                      <p:childTnLst>
                        <p:par>
                          <p:cTn id="900" fill="hold">
                            <p:stCondLst>
                              <p:cond delay="0"/>
                            </p:stCondLst>
                            <p:childTnLst>
                              <p:par>
                                <p:cTn id="901" nodeType="clickEffect" fill="hold" presetClass="entr" presetID="1">
                                  <p:stCondLst>
                                    <p:cond delay="0"/>
                                  </p:stCondLst>
                                  <p:childTnLst>
                                    <p:set>
                                      <p:cBhvr>
                                        <p:cTn id="902" dur="1" fill="hold">
                                          <p:stCondLst>
                                            <p:cond delay="0"/>
                                          </p:stCondLst>
                                        </p:cTn>
                                        <p:tgtEl>
                                          <p:spTgt spid="582">
                                            <p:txEl>
                                              <p:pRg st="3" end="3"/>
                                            </p:txEl>
                                          </p:spTgt>
                                        </p:tgtEl>
                                        <p:attrNameLst>
                                          <p:attrName>style.visibility</p:attrName>
                                        </p:attrNameLst>
                                      </p:cBhvr>
                                      <p:to>
                                        <p:strVal val="visible"/>
                                      </p:to>
                                    </p:set>
                                  </p:childTnLst>
                                </p:cTn>
                              </p:par>
                            </p:childTnLst>
                          </p:cTn>
                        </p:par>
                      </p:childTnLst>
                    </p:cTn>
                  </p:par>
                  <p:par>
                    <p:cTn id="903" fill="hold">
                      <p:stCondLst>
                        <p:cond delay="indefinite"/>
                      </p:stCondLst>
                      <p:childTnLst>
                        <p:par>
                          <p:cTn id="904" fill="hold">
                            <p:stCondLst>
                              <p:cond delay="0"/>
                            </p:stCondLst>
                            <p:childTnLst>
                              <p:par>
                                <p:cTn id="905" nodeType="clickEffect" fill="hold" presetClass="entr" presetID="1">
                                  <p:stCondLst>
                                    <p:cond delay="0"/>
                                  </p:stCondLst>
                                  <p:childTnLst>
                                    <p:set>
                                      <p:cBhvr>
                                        <p:cTn id="906" dur="1" fill="hold">
                                          <p:stCondLst>
                                            <p:cond delay="0"/>
                                          </p:stCondLst>
                                        </p:cTn>
                                        <p:tgtEl>
                                          <p:spTgt spid="582">
                                            <p:txEl>
                                              <p:pRg st="5" end="5"/>
                                            </p:txEl>
                                          </p:spTgt>
                                        </p:tgtEl>
                                        <p:attrNameLst>
                                          <p:attrName>style.visibility</p:attrName>
                                        </p:attrNameLst>
                                      </p:cBhvr>
                                      <p:to>
                                        <p:strVal val="visible"/>
                                      </p:to>
                                    </p:set>
                                  </p:childTnLst>
                                </p:cTn>
                              </p:par>
                            </p:childTnLst>
                          </p:cTn>
                        </p:par>
                      </p:childTnLst>
                    </p:cTn>
                  </p:par>
                  <p:par>
                    <p:cTn id="907" fill="hold">
                      <p:stCondLst>
                        <p:cond delay="indefinite"/>
                      </p:stCondLst>
                      <p:childTnLst>
                        <p:par>
                          <p:cTn id="908" fill="hold">
                            <p:stCondLst>
                              <p:cond delay="0"/>
                            </p:stCondLst>
                            <p:childTnLst>
                              <p:par>
                                <p:cTn id="909" nodeType="clickEffect" fill="hold" presetClass="entr" presetID="1">
                                  <p:stCondLst>
                                    <p:cond delay="0"/>
                                  </p:stCondLst>
                                  <p:childTnLst>
                                    <p:set>
                                      <p:cBhvr>
                                        <p:cTn id="910" dur="1" fill="hold">
                                          <p:stCondLst>
                                            <p:cond delay="0"/>
                                          </p:stCondLst>
                                        </p:cTn>
                                        <p:tgtEl>
                                          <p:spTgt spid="582">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4"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Consolas"/>
                <a:ea typeface="Consolas"/>
              </a:rPr>
              <a:t>terraform validate</a:t>
            </a:r>
            <a:endParaRPr b="0" lang="en-US" sz="2400" spc="-1" strike="noStrike">
              <a:latin typeface="Arial"/>
            </a:endParaRPr>
          </a:p>
        </p:txBody>
      </p:sp>
      <p:sp>
        <p:nvSpPr>
          <p:cNvPr id="585" name="PlaceHolder 2"/>
          <p:cNvSpPr>
            <a:spLocks noGrp="1"/>
          </p:cNvSpPr>
          <p:nvPr>
            <p:ph/>
          </p:nvPr>
        </p:nvSpPr>
        <p:spPr>
          <a:xfrm>
            <a:off x="626760" y="1057320"/>
            <a:ext cx="7883280" cy="3563280"/>
          </a:xfrm>
          <a:prstGeom prst="rect">
            <a:avLst/>
          </a:prstGeom>
          <a:noFill/>
          <a:ln w="0">
            <a:noFill/>
          </a:ln>
        </p:spPr>
        <p:txBody>
          <a:bodyPr lIns="0" rIns="68400" tIns="35280" bIns="34200" anchor="t">
            <a:noAutofit/>
          </a:bodyPr>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Invalid HCL syntax (e.g., missing quote or equal sign)</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Invalid HCL references (e.g., variable name or attribute which doesn't exist)</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Same provider/module/resource declared multiple times</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Invalid module name</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Interpolation used in places where it's unsupported (e.g., variable, </a:t>
            </a:r>
            <a:r>
              <a:rPr b="1" lang="en-US" sz="1800" spc="-1" strike="noStrike">
                <a:solidFill>
                  <a:srgbClr val="000000"/>
                </a:solidFill>
                <a:latin typeface="Consolas"/>
                <a:ea typeface="Consolas"/>
              </a:rPr>
              <a:t>depends_on</a:t>
            </a:r>
            <a:r>
              <a:rPr b="0" lang="en-US" sz="1800" spc="-1" strike="noStrike">
                <a:solidFill>
                  <a:srgbClr val="000000"/>
                </a:solidFill>
                <a:latin typeface="Helvetica Neue Light"/>
                <a:ea typeface="Helvetica Neue Light"/>
              </a:rPr>
              <a:t>, </a:t>
            </a:r>
            <a:r>
              <a:rPr b="1" lang="en-US" sz="1800" spc="-1" strike="noStrike">
                <a:solidFill>
                  <a:srgbClr val="000000"/>
                </a:solidFill>
                <a:latin typeface="Consolas"/>
                <a:ea typeface="Consolas"/>
              </a:rPr>
              <a:t>module.source</a:t>
            </a:r>
            <a:r>
              <a:rPr b="0" lang="en-US" sz="1800" spc="-1" strike="noStrike">
                <a:solidFill>
                  <a:srgbClr val="000000"/>
                </a:solidFill>
                <a:latin typeface="Helvetica Neue Light"/>
                <a:ea typeface="Helvetica Neue Light"/>
              </a:rPr>
              <a:t>, </a:t>
            </a:r>
            <a:r>
              <a:rPr b="1" lang="en-US" sz="1800" spc="-1" strike="noStrike">
                <a:solidFill>
                  <a:srgbClr val="000000"/>
                </a:solidFill>
                <a:latin typeface="Consolas"/>
                <a:ea typeface="Consolas"/>
              </a:rPr>
              <a:t>provider</a:t>
            </a:r>
            <a:r>
              <a:rPr b="0" lang="en-US" sz="1800" spc="-1" strike="noStrike">
                <a:solidFill>
                  <a:srgbClr val="000000"/>
                </a:solidFill>
                <a:latin typeface="Helvetica Neue Light"/>
                <a:ea typeface="Helvetica Neue Light"/>
              </a:rPr>
              <a:t>)</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Missing value for a variable (none of </a:t>
            </a:r>
            <a:r>
              <a:rPr b="1" lang="en-US" sz="1800" spc="-1" strike="noStrike">
                <a:solidFill>
                  <a:srgbClr val="000000"/>
                </a:solidFill>
                <a:latin typeface="Consolas"/>
                <a:ea typeface="Consolas"/>
              </a:rPr>
              <a:t>-var foo=...</a:t>
            </a:r>
            <a:r>
              <a:rPr b="0" lang="en-US" sz="1800" spc="-1" strike="noStrike">
                <a:solidFill>
                  <a:srgbClr val="000000"/>
                </a:solidFill>
                <a:latin typeface="Helvetica Neue Light"/>
                <a:ea typeface="Helvetica Neue Light"/>
              </a:rPr>
              <a:t> flag, </a:t>
            </a:r>
            <a:r>
              <a:rPr b="1" lang="en-US" sz="1800" spc="-1" strike="noStrike">
                <a:solidFill>
                  <a:srgbClr val="000000"/>
                </a:solidFill>
                <a:latin typeface="Consolas"/>
                <a:ea typeface="Consolas"/>
              </a:rPr>
              <a:t>-var-file=foo.vars</a:t>
            </a:r>
            <a:r>
              <a:rPr b="0" lang="en-US" sz="1800" spc="-1" strike="noStrike">
                <a:solidFill>
                  <a:srgbClr val="000000"/>
                </a:solidFill>
                <a:latin typeface="Helvetica Neue Light"/>
                <a:ea typeface="Helvetica Neue Light"/>
              </a:rPr>
              <a:t> flag, </a:t>
            </a:r>
            <a:r>
              <a:rPr b="1" lang="en-US" sz="1800" spc="-1" strike="noStrike">
                <a:solidFill>
                  <a:srgbClr val="000000"/>
                </a:solidFill>
                <a:latin typeface="Consolas"/>
                <a:ea typeface="Consolas"/>
              </a:rPr>
              <a:t>TF_VAR_foo</a:t>
            </a:r>
            <a:r>
              <a:rPr b="0" lang="en-US" sz="1800" spc="-1" strike="noStrike">
                <a:solidFill>
                  <a:srgbClr val="000000"/>
                </a:solidFill>
                <a:latin typeface="Helvetica Neue Light"/>
                <a:ea typeface="Helvetica Neue Light"/>
              </a:rPr>
              <a:t> environment variable, terraform.tfvars, or default value in the configuration)</a:t>
            </a:r>
            <a:endParaRPr b="0" lang="en-US" sz="1800" spc="-1" strike="noStrike">
              <a:latin typeface="Arial"/>
            </a:endParaRPr>
          </a:p>
        </p:txBody>
      </p:sp>
      <p:sp>
        <p:nvSpPr>
          <p:cNvPr id="586"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99D5FB2B-58AB-45D9-9DE0-2A74BC07EAD5}"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911" dur="indefinite" restart="never" nodeType="tmRoot">
          <p:childTnLst>
            <p:seq>
              <p:cTn id="912" dur="indefinite" nodeType="mainSeq">
                <p:childTnLst>
                  <p:par>
                    <p:cTn id="913" fill="hold">
                      <p:stCondLst>
                        <p:cond delay="indefinite"/>
                      </p:stCondLst>
                      <p:childTnLst>
                        <p:par>
                          <p:cTn id="914" fill="hold">
                            <p:stCondLst>
                              <p:cond delay="0"/>
                            </p:stCondLst>
                            <p:childTnLst>
                              <p:par>
                                <p:cTn id="915" nodeType="clickEffect" fill="hold" presetClass="entr" presetID="1">
                                  <p:stCondLst>
                                    <p:cond delay="0"/>
                                  </p:stCondLst>
                                  <p:childTnLst>
                                    <p:set>
                                      <p:cBhvr>
                                        <p:cTn id="916" dur="1" fill="hold">
                                          <p:stCondLst>
                                            <p:cond delay="0"/>
                                          </p:stCondLst>
                                        </p:cTn>
                                        <p:tgtEl>
                                          <p:spTgt spid="585">
                                            <p:txEl>
                                              <p:pRg st="0" end="0"/>
                                            </p:txEl>
                                          </p:spTgt>
                                        </p:tgtEl>
                                        <p:attrNameLst>
                                          <p:attrName>style.visibility</p:attrName>
                                        </p:attrNameLst>
                                      </p:cBhvr>
                                      <p:to>
                                        <p:strVal val="visible"/>
                                      </p:to>
                                    </p:set>
                                  </p:childTnLst>
                                </p:cTn>
                              </p:par>
                            </p:childTnLst>
                          </p:cTn>
                        </p:par>
                      </p:childTnLst>
                    </p:cTn>
                  </p:par>
                  <p:par>
                    <p:cTn id="917" fill="hold">
                      <p:stCondLst>
                        <p:cond delay="indefinite"/>
                      </p:stCondLst>
                      <p:childTnLst>
                        <p:par>
                          <p:cTn id="918" fill="hold">
                            <p:stCondLst>
                              <p:cond delay="0"/>
                            </p:stCondLst>
                            <p:childTnLst>
                              <p:par>
                                <p:cTn id="919" nodeType="clickEffect" fill="hold" presetClass="entr" presetID="1">
                                  <p:stCondLst>
                                    <p:cond delay="0"/>
                                  </p:stCondLst>
                                  <p:childTnLst>
                                    <p:set>
                                      <p:cBhvr>
                                        <p:cTn id="920" dur="1" fill="hold">
                                          <p:stCondLst>
                                            <p:cond delay="0"/>
                                          </p:stCondLst>
                                        </p:cTn>
                                        <p:tgtEl>
                                          <p:spTgt spid="585">
                                            <p:txEl>
                                              <p:pRg st="1" end="1"/>
                                            </p:txEl>
                                          </p:spTgt>
                                        </p:tgtEl>
                                        <p:attrNameLst>
                                          <p:attrName>style.visibility</p:attrName>
                                        </p:attrNameLst>
                                      </p:cBhvr>
                                      <p:to>
                                        <p:strVal val="visible"/>
                                      </p:to>
                                    </p:set>
                                  </p:childTnLst>
                                </p:cTn>
                              </p:par>
                            </p:childTnLst>
                          </p:cTn>
                        </p:par>
                      </p:childTnLst>
                    </p:cTn>
                  </p:par>
                  <p:par>
                    <p:cTn id="921" fill="hold">
                      <p:stCondLst>
                        <p:cond delay="indefinite"/>
                      </p:stCondLst>
                      <p:childTnLst>
                        <p:par>
                          <p:cTn id="922" fill="hold">
                            <p:stCondLst>
                              <p:cond delay="0"/>
                            </p:stCondLst>
                            <p:childTnLst>
                              <p:par>
                                <p:cTn id="923" nodeType="clickEffect" fill="hold" presetClass="entr" presetID="1">
                                  <p:stCondLst>
                                    <p:cond delay="0"/>
                                  </p:stCondLst>
                                  <p:childTnLst>
                                    <p:set>
                                      <p:cBhvr>
                                        <p:cTn id="924" dur="1" fill="hold">
                                          <p:stCondLst>
                                            <p:cond delay="0"/>
                                          </p:stCondLst>
                                        </p:cTn>
                                        <p:tgtEl>
                                          <p:spTgt spid="585">
                                            <p:txEl>
                                              <p:pRg st="2" end="2"/>
                                            </p:txEl>
                                          </p:spTgt>
                                        </p:tgtEl>
                                        <p:attrNameLst>
                                          <p:attrName>style.visibility</p:attrName>
                                        </p:attrNameLst>
                                      </p:cBhvr>
                                      <p:to>
                                        <p:strVal val="visible"/>
                                      </p:to>
                                    </p:set>
                                  </p:childTnLst>
                                </p:cTn>
                              </p:par>
                            </p:childTnLst>
                          </p:cTn>
                        </p:par>
                      </p:childTnLst>
                    </p:cTn>
                  </p:par>
                  <p:par>
                    <p:cTn id="925" fill="hold">
                      <p:stCondLst>
                        <p:cond delay="indefinite"/>
                      </p:stCondLst>
                      <p:childTnLst>
                        <p:par>
                          <p:cTn id="926" fill="hold">
                            <p:stCondLst>
                              <p:cond delay="0"/>
                            </p:stCondLst>
                            <p:childTnLst>
                              <p:par>
                                <p:cTn id="927" nodeType="clickEffect" fill="hold" presetClass="entr" presetID="1">
                                  <p:stCondLst>
                                    <p:cond delay="0"/>
                                  </p:stCondLst>
                                  <p:childTnLst>
                                    <p:set>
                                      <p:cBhvr>
                                        <p:cTn id="928" dur="1" fill="hold">
                                          <p:stCondLst>
                                            <p:cond delay="0"/>
                                          </p:stCondLst>
                                        </p:cTn>
                                        <p:tgtEl>
                                          <p:spTgt spid="585">
                                            <p:txEl>
                                              <p:pRg st="3" end="3"/>
                                            </p:txEl>
                                          </p:spTgt>
                                        </p:tgtEl>
                                        <p:attrNameLst>
                                          <p:attrName>style.visibility</p:attrName>
                                        </p:attrNameLst>
                                      </p:cBhvr>
                                      <p:to>
                                        <p:strVal val="visible"/>
                                      </p:to>
                                    </p:set>
                                  </p:childTnLst>
                                </p:cTn>
                              </p:par>
                            </p:childTnLst>
                          </p:cTn>
                        </p:par>
                      </p:childTnLst>
                    </p:cTn>
                  </p:par>
                  <p:par>
                    <p:cTn id="929" fill="hold">
                      <p:stCondLst>
                        <p:cond delay="indefinite"/>
                      </p:stCondLst>
                      <p:childTnLst>
                        <p:par>
                          <p:cTn id="930" fill="hold">
                            <p:stCondLst>
                              <p:cond delay="0"/>
                            </p:stCondLst>
                            <p:childTnLst>
                              <p:par>
                                <p:cTn id="931" nodeType="clickEffect" fill="hold" presetClass="entr" presetID="1">
                                  <p:stCondLst>
                                    <p:cond delay="0"/>
                                  </p:stCondLst>
                                  <p:childTnLst>
                                    <p:set>
                                      <p:cBhvr>
                                        <p:cTn id="932" dur="1" fill="hold">
                                          <p:stCondLst>
                                            <p:cond delay="0"/>
                                          </p:stCondLst>
                                        </p:cTn>
                                        <p:tgtEl>
                                          <p:spTgt spid="585">
                                            <p:txEl>
                                              <p:pRg st="4" end="4"/>
                                            </p:txEl>
                                          </p:spTgt>
                                        </p:tgtEl>
                                        <p:attrNameLst>
                                          <p:attrName>style.visibility</p:attrName>
                                        </p:attrNameLst>
                                      </p:cBhvr>
                                      <p:to>
                                        <p:strVal val="visible"/>
                                      </p:to>
                                    </p:set>
                                  </p:childTnLst>
                                </p:cTn>
                              </p:par>
                            </p:childTnLst>
                          </p:cTn>
                        </p:par>
                      </p:childTnLst>
                    </p:cTn>
                  </p:par>
                  <p:par>
                    <p:cTn id="933" fill="hold">
                      <p:stCondLst>
                        <p:cond delay="indefinite"/>
                      </p:stCondLst>
                      <p:childTnLst>
                        <p:par>
                          <p:cTn id="934" fill="hold">
                            <p:stCondLst>
                              <p:cond delay="0"/>
                            </p:stCondLst>
                            <p:childTnLst>
                              <p:par>
                                <p:cTn id="935" nodeType="clickEffect" fill="hold" presetClass="entr" presetID="1">
                                  <p:stCondLst>
                                    <p:cond delay="0"/>
                                  </p:stCondLst>
                                  <p:childTnLst>
                                    <p:set>
                                      <p:cBhvr>
                                        <p:cTn id="936" dur="1" fill="hold">
                                          <p:stCondLst>
                                            <p:cond delay="0"/>
                                          </p:stCondLst>
                                        </p:cTn>
                                        <p:tgtEl>
                                          <p:spTgt spid="585">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7"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Troubleshooting: </a:t>
            </a:r>
            <a:r>
              <a:rPr b="1" lang="en-US" sz="2400" spc="-1" strike="noStrike">
                <a:solidFill>
                  <a:srgbClr val="233445"/>
                </a:solidFill>
                <a:latin typeface="Consolas"/>
                <a:ea typeface="Consolas"/>
              </a:rPr>
              <a:t>terraform fmt</a:t>
            </a:r>
            <a:endParaRPr b="0" lang="en-US" sz="2400" spc="-1" strike="noStrike">
              <a:latin typeface="Arial"/>
            </a:endParaRPr>
          </a:p>
        </p:txBody>
      </p:sp>
      <p:sp>
        <p:nvSpPr>
          <p:cNvPr id="588" name="PlaceHolder 2"/>
          <p:cNvSpPr>
            <a:spLocks noGrp="1"/>
          </p:cNvSpPr>
          <p:nvPr>
            <p:ph/>
          </p:nvPr>
        </p:nvSpPr>
        <p:spPr>
          <a:xfrm>
            <a:off x="626760" y="1514880"/>
            <a:ext cx="7883280" cy="3105360"/>
          </a:xfrm>
          <a:prstGeom prst="rect">
            <a:avLst/>
          </a:prstGeom>
          <a:noFill/>
          <a:ln w="0">
            <a:noFill/>
          </a:ln>
        </p:spPr>
        <p:txBody>
          <a:bodyPr lIns="0" rIns="68400" tIns="35280" bIns="34200" anchor="t">
            <a:noAutofit/>
          </a:bodyPr>
          <a:p>
            <a:pPr marL="343080" indent="-291960">
              <a:lnSpc>
                <a:spcPct val="115000"/>
              </a:lnSpc>
              <a:buClr>
                <a:srgbClr val="000000"/>
              </a:buClr>
              <a:buFont typeface="Consolas"/>
              <a:buChar char="●"/>
            </a:pPr>
            <a:r>
              <a:rPr b="0" lang="en-US" sz="2000" spc="-1" strike="noStrike">
                <a:solidFill>
                  <a:srgbClr val="000000"/>
                </a:solidFill>
                <a:latin typeface="Helvetica Neue Light"/>
                <a:ea typeface="Helvetica Neue Light"/>
              </a:rPr>
              <a:t>Rewrites Terraform files in a canonical format/style</a:t>
            </a:r>
            <a:endParaRPr b="0" lang="en-US" sz="2000" spc="-1" strike="noStrike">
              <a:latin typeface="Arial"/>
            </a:endParaRPr>
          </a:p>
          <a:p>
            <a:pPr marL="343080" indent="-291960">
              <a:lnSpc>
                <a:spcPct val="115000"/>
              </a:lnSpc>
              <a:buClr>
                <a:srgbClr val="000000"/>
              </a:buClr>
              <a:buFont typeface="Courier"/>
              <a:buChar char="●"/>
            </a:pPr>
            <a:r>
              <a:rPr b="0" lang="en-US" sz="2000" spc="-1" strike="noStrike">
                <a:solidFill>
                  <a:srgbClr val="000000"/>
                </a:solidFill>
                <a:latin typeface="Helvetica Neue Light"/>
                <a:ea typeface="Helvetica Neue Light"/>
              </a:rPr>
              <a:t>By default, scans the current directory for configuration files</a:t>
            </a:r>
            <a:endParaRPr b="0" lang="en-US" sz="2000" spc="-1" strike="noStrike">
              <a:latin typeface="Arial"/>
            </a:endParaRPr>
          </a:p>
          <a:p>
            <a:pPr lvl="1" marL="685800" indent="-291960">
              <a:lnSpc>
                <a:spcPct val="115000"/>
              </a:lnSpc>
              <a:buClr>
                <a:srgbClr val="000000"/>
              </a:buClr>
              <a:buFont typeface="Courier"/>
              <a:buChar char="○"/>
            </a:pPr>
            <a:r>
              <a:rPr b="0" lang="en-US" sz="2000" spc="-1" strike="noStrike">
                <a:solidFill>
                  <a:srgbClr val="000000"/>
                </a:solidFill>
                <a:latin typeface="Helvetica Neue Light"/>
                <a:ea typeface="Helvetica Neue Light"/>
              </a:rPr>
              <a:t>If the dir argument is provided then it will scan that given directory instead</a:t>
            </a:r>
            <a:endParaRPr b="0" lang="en-US" sz="2000" spc="-1" strike="noStrike">
              <a:latin typeface="Arial"/>
            </a:endParaRPr>
          </a:p>
          <a:p>
            <a:pPr lvl="1" marL="685800" indent="-291960">
              <a:lnSpc>
                <a:spcPct val="115000"/>
              </a:lnSpc>
              <a:buClr>
                <a:srgbClr val="000000"/>
              </a:buClr>
              <a:buFont typeface="Courier"/>
              <a:buChar char="○"/>
            </a:pPr>
            <a:r>
              <a:rPr b="0" lang="en-US" sz="2000" spc="-1" strike="noStrike">
                <a:solidFill>
                  <a:srgbClr val="000000"/>
                </a:solidFill>
                <a:latin typeface="Helvetica Neue Light"/>
                <a:ea typeface="Helvetica Neue Light"/>
              </a:rPr>
              <a:t>If dir is a single dash (-) then </a:t>
            </a:r>
            <a:r>
              <a:rPr b="1" lang="en-US" sz="2000" spc="-1" strike="noStrike">
                <a:solidFill>
                  <a:srgbClr val="000000"/>
                </a:solidFill>
                <a:latin typeface="Consolas"/>
                <a:ea typeface="Consolas"/>
              </a:rPr>
              <a:t>fmt</a:t>
            </a:r>
            <a:r>
              <a:rPr b="0" lang="en-US" sz="2000" spc="-1" strike="noStrike">
                <a:solidFill>
                  <a:srgbClr val="000000"/>
                </a:solidFill>
                <a:latin typeface="Helvetica Neue Light"/>
                <a:ea typeface="Helvetica Neue Light"/>
              </a:rPr>
              <a:t> will read from standard input</a:t>
            </a:r>
            <a:endParaRPr b="0" lang="en-US" sz="2000" spc="-1" strike="noStrike">
              <a:latin typeface="Arial"/>
            </a:endParaRPr>
          </a:p>
          <a:p>
            <a:pPr lvl="1" marL="685800" indent="-291960">
              <a:lnSpc>
                <a:spcPct val="115000"/>
              </a:lnSpc>
              <a:buClr>
                <a:srgbClr val="000000"/>
              </a:buClr>
              <a:buFont typeface="Courier"/>
              <a:buChar char="○"/>
            </a:pPr>
            <a:r>
              <a:rPr b="0" lang="en-US" sz="2000" spc="-1" strike="noStrike">
                <a:solidFill>
                  <a:srgbClr val="000000"/>
                </a:solidFill>
                <a:latin typeface="Helvetica Neue Light"/>
                <a:ea typeface="Helvetica Neue Light"/>
              </a:rPr>
              <a:t>Use the </a:t>
            </a:r>
            <a:r>
              <a:rPr b="1" lang="en-US" sz="2000" spc="-1" strike="noStrike">
                <a:solidFill>
                  <a:srgbClr val="000000"/>
                </a:solidFill>
                <a:latin typeface="Helvetica Neue Light"/>
                <a:ea typeface="Helvetica Neue Light"/>
              </a:rPr>
              <a:t>-recursive</a:t>
            </a:r>
            <a:r>
              <a:rPr b="0" lang="en-US" sz="2000" spc="-1" strike="noStrike">
                <a:solidFill>
                  <a:srgbClr val="000000"/>
                </a:solidFill>
                <a:latin typeface="Helvetica Neue Light"/>
                <a:ea typeface="Helvetica Neue Light"/>
              </a:rPr>
              <a:t> flag to format all .tf files in nested directories</a:t>
            </a:r>
            <a:endParaRPr b="0" lang="en-US" sz="2000" spc="-1" strike="noStrike">
              <a:latin typeface="Arial"/>
            </a:endParaRPr>
          </a:p>
        </p:txBody>
      </p:sp>
      <p:sp>
        <p:nvSpPr>
          <p:cNvPr id="589"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248F8C28-60E6-4754-989C-F1041227C742}"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937" dur="indefinite" restart="never" nodeType="tmRoot">
          <p:childTnLst>
            <p:seq>
              <p:cTn id="938" dur="indefinite" nodeType="mainSeq">
                <p:childTnLst>
                  <p:par>
                    <p:cTn id="939" fill="hold">
                      <p:stCondLst>
                        <p:cond delay="indefinite"/>
                      </p:stCondLst>
                      <p:childTnLst>
                        <p:par>
                          <p:cTn id="940" fill="hold">
                            <p:stCondLst>
                              <p:cond delay="0"/>
                            </p:stCondLst>
                            <p:childTnLst>
                              <p:par>
                                <p:cTn id="941" nodeType="clickEffect" fill="hold" presetClass="entr" presetID="1">
                                  <p:stCondLst>
                                    <p:cond delay="0"/>
                                  </p:stCondLst>
                                  <p:childTnLst>
                                    <p:set>
                                      <p:cBhvr>
                                        <p:cTn id="942" dur="1" fill="hold">
                                          <p:stCondLst>
                                            <p:cond delay="0"/>
                                          </p:stCondLst>
                                        </p:cTn>
                                        <p:tgtEl>
                                          <p:spTgt spid="588">
                                            <p:txEl>
                                              <p:pRg st="0" end="0"/>
                                            </p:txEl>
                                          </p:spTgt>
                                        </p:tgtEl>
                                        <p:attrNameLst>
                                          <p:attrName>style.visibility</p:attrName>
                                        </p:attrNameLst>
                                      </p:cBhvr>
                                      <p:to>
                                        <p:strVal val="visible"/>
                                      </p:to>
                                    </p:set>
                                  </p:childTnLst>
                                </p:cTn>
                              </p:par>
                            </p:childTnLst>
                          </p:cTn>
                        </p:par>
                      </p:childTnLst>
                    </p:cTn>
                  </p:par>
                  <p:par>
                    <p:cTn id="943" fill="hold">
                      <p:stCondLst>
                        <p:cond delay="indefinite"/>
                      </p:stCondLst>
                      <p:childTnLst>
                        <p:par>
                          <p:cTn id="944" fill="hold">
                            <p:stCondLst>
                              <p:cond delay="0"/>
                            </p:stCondLst>
                            <p:childTnLst>
                              <p:par>
                                <p:cTn id="945" nodeType="clickEffect" fill="hold" presetClass="entr" presetID="1">
                                  <p:stCondLst>
                                    <p:cond delay="0"/>
                                  </p:stCondLst>
                                  <p:childTnLst>
                                    <p:set>
                                      <p:cBhvr>
                                        <p:cTn id="946" dur="1" fill="hold">
                                          <p:stCondLst>
                                            <p:cond delay="0"/>
                                          </p:stCondLst>
                                        </p:cTn>
                                        <p:tgtEl>
                                          <p:spTgt spid="588">
                                            <p:txEl>
                                              <p:pRg st="1" end="1"/>
                                            </p:txEl>
                                          </p:spTgt>
                                        </p:tgtEl>
                                        <p:attrNameLst>
                                          <p:attrName>style.visibility</p:attrName>
                                        </p:attrNameLst>
                                      </p:cBhvr>
                                      <p:to>
                                        <p:strVal val="visible"/>
                                      </p:to>
                                    </p:set>
                                  </p:childTnLst>
                                </p:cTn>
                              </p:par>
                            </p:childTnLst>
                          </p:cTn>
                        </p:par>
                      </p:childTnLst>
                    </p:cTn>
                  </p:par>
                  <p:par>
                    <p:cTn id="947" fill="hold">
                      <p:stCondLst>
                        <p:cond delay="indefinite"/>
                      </p:stCondLst>
                      <p:childTnLst>
                        <p:par>
                          <p:cTn id="948" fill="hold">
                            <p:stCondLst>
                              <p:cond delay="0"/>
                            </p:stCondLst>
                            <p:childTnLst>
                              <p:par>
                                <p:cTn id="949" nodeType="clickEffect" fill="hold" presetClass="entr" presetID="1">
                                  <p:stCondLst>
                                    <p:cond delay="0"/>
                                  </p:stCondLst>
                                  <p:childTnLst>
                                    <p:set>
                                      <p:cBhvr>
                                        <p:cTn id="950" dur="1" fill="hold">
                                          <p:stCondLst>
                                            <p:cond delay="0"/>
                                          </p:stCondLst>
                                        </p:cTn>
                                        <p:tgtEl>
                                          <p:spTgt spid="588">
                                            <p:txEl>
                                              <p:pRg st="2" end="2"/>
                                            </p:txEl>
                                          </p:spTgt>
                                        </p:tgtEl>
                                        <p:attrNameLst>
                                          <p:attrName>style.visibility</p:attrName>
                                        </p:attrNameLst>
                                      </p:cBhvr>
                                      <p:to>
                                        <p:strVal val="visible"/>
                                      </p:to>
                                    </p:set>
                                  </p:childTnLst>
                                </p:cTn>
                              </p:par>
                            </p:childTnLst>
                          </p:cTn>
                        </p:par>
                      </p:childTnLst>
                    </p:cTn>
                  </p:par>
                  <p:par>
                    <p:cTn id="951" fill="hold">
                      <p:stCondLst>
                        <p:cond delay="indefinite"/>
                      </p:stCondLst>
                      <p:childTnLst>
                        <p:par>
                          <p:cTn id="952" fill="hold">
                            <p:stCondLst>
                              <p:cond delay="0"/>
                            </p:stCondLst>
                            <p:childTnLst>
                              <p:par>
                                <p:cTn id="953" nodeType="clickEffect" fill="hold" presetClass="entr" presetID="1">
                                  <p:stCondLst>
                                    <p:cond delay="0"/>
                                  </p:stCondLst>
                                  <p:childTnLst>
                                    <p:set>
                                      <p:cBhvr>
                                        <p:cTn id="954" dur="1" fill="hold">
                                          <p:stCondLst>
                                            <p:cond delay="0"/>
                                          </p:stCondLst>
                                        </p:cTn>
                                        <p:tgtEl>
                                          <p:spTgt spid="588">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0"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Troubleshooting: </a:t>
            </a:r>
            <a:r>
              <a:rPr b="1" lang="en-US" sz="2400" spc="-1" strike="noStrike">
                <a:solidFill>
                  <a:srgbClr val="233445"/>
                </a:solidFill>
                <a:latin typeface="Consolas"/>
                <a:ea typeface="Consolas"/>
              </a:rPr>
              <a:t>terraform graph</a:t>
            </a:r>
            <a:endParaRPr b="0" lang="en-US" sz="2400" spc="-1" strike="noStrike">
              <a:latin typeface="Arial"/>
            </a:endParaRPr>
          </a:p>
        </p:txBody>
      </p:sp>
      <p:sp>
        <p:nvSpPr>
          <p:cNvPr id="591" name="PlaceHolder 2"/>
          <p:cNvSpPr>
            <a:spLocks noGrp="1"/>
          </p:cNvSpPr>
          <p:nvPr>
            <p:ph/>
          </p:nvPr>
        </p:nvSpPr>
        <p:spPr>
          <a:xfrm>
            <a:off x="626760" y="1269360"/>
            <a:ext cx="7883280" cy="3351240"/>
          </a:xfrm>
          <a:prstGeom prst="rect">
            <a:avLst/>
          </a:prstGeom>
          <a:noFill/>
          <a:ln w="0">
            <a:noFill/>
          </a:ln>
        </p:spPr>
        <p:txBody>
          <a:bodyPr lIns="0" rIns="68400" tIns="35280" bIns="34200" anchor="t">
            <a:noAutofit/>
          </a:bodyPr>
          <a:p>
            <a:pPr marL="343080" indent="-291960">
              <a:lnSpc>
                <a:spcPct val="115000"/>
              </a:lnSpc>
              <a:buClr>
                <a:srgbClr val="000000"/>
              </a:buClr>
              <a:buFont typeface="Consolas"/>
              <a:buChar char="●"/>
            </a:pPr>
            <a:r>
              <a:rPr b="0" lang="en-US" sz="2000" spc="-1" strike="noStrike">
                <a:solidFill>
                  <a:srgbClr val="000000"/>
                </a:solidFill>
                <a:latin typeface="Helvetica Neue Light"/>
                <a:ea typeface="Helvetica Neue Light"/>
              </a:rPr>
              <a:t>Generates a visual representation of either a configuration or execution plan</a:t>
            </a:r>
            <a:endParaRPr b="0" lang="en-US" sz="2000" spc="-1" strike="noStrike">
              <a:latin typeface="Arial"/>
            </a:endParaRPr>
          </a:p>
          <a:p>
            <a:pPr lvl="1" marL="68580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Output is in DOT format, which can be used by GraphViz to generate charts: </a:t>
            </a:r>
            <a:r>
              <a:rPr b="0" lang="en-US" sz="2000" spc="-1" strike="noStrike" u="sng">
                <a:solidFill>
                  <a:srgbClr val="0000ff"/>
                </a:solidFill>
                <a:uFillTx/>
                <a:latin typeface="Helvetica Neue Light"/>
                <a:ea typeface="Helvetica Neue Light"/>
                <a:hlinkClick r:id="rId1"/>
              </a:rPr>
              <a:t>https://www.terraform.io/docs/internals/graph.html</a:t>
            </a:r>
            <a:r>
              <a:rPr b="0" lang="en-US" sz="2000" spc="-1" strike="noStrike">
                <a:solidFill>
                  <a:srgbClr val="000000"/>
                </a:solidFill>
                <a:latin typeface="Helvetica Neue Light"/>
                <a:ea typeface="Helvetica Neue Light"/>
              </a:rPr>
              <a:t> </a:t>
            </a:r>
            <a:endParaRPr b="0" lang="en-US" sz="2000" spc="-1" strike="noStrike">
              <a:latin typeface="Arial"/>
            </a:endParaRPr>
          </a:p>
          <a:p>
            <a:pPr>
              <a:lnSpc>
                <a:spcPct val="115000"/>
              </a:lnSpc>
              <a:tabLst>
                <a:tab algn="l" pos="0"/>
              </a:tabLst>
            </a:pPr>
            <a:endParaRPr b="0" lang="en-US" sz="2000" spc="-1" strike="noStrike">
              <a:latin typeface="Arial"/>
            </a:endParaRPr>
          </a:p>
          <a:p>
            <a:pPr marL="343080" indent="-291960">
              <a:lnSpc>
                <a:spcPct val="115000"/>
              </a:lnSpc>
              <a:buClr>
                <a:srgbClr val="000000"/>
              </a:buClr>
              <a:buFont typeface="Helvetica Neue Light"/>
              <a:buChar char="●"/>
              <a:tabLst>
                <a:tab algn="l" pos="0"/>
              </a:tabLst>
            </a:pPr>
            <a:r>
              <a:rPr b="0" lang="en-US" sz="2000" spc="-1" strike="noStrike">
                <a:solidFill>
                  <a:srgbClr val="000000"/>
                </a:solidFill>
                <a:latin typeface="Helvetica Neue Light"/>
                <a:ea typeface="Helvetica Neue Light"/>
              </a:rPr>
              <a:t>e.g.,</a:t>
            </a:r>
            <a:endParaRPr b="0" lang="en-US" sz="2000" spc="-1" strike="noStrike">
              <a:latin typeface="Arial"/>
            </a:endParaRPr>
          </a:p>
          <a:p>
            <a:pPr marL="685800">
              <a:lnSpc>
                <a:spcPct val="115000"/>
              </a:lnSpc>
              <a:tabLst>
                <a:tab algn="l" pos="0"/>
              </a:tabLst>
            </a:pPr>
            <a:r>
              <a:rPr b="1" lang="en-US" sz="2000" spc="-1" strike="noStrike">
                <a:solidFill>
                  <a:srgbClr val="000000"/>
                </a:solidFill>
                <a:latin typeface="Consolas"/>
                <a:ea typeface="Consolas"/>
              </a:rPr>
              <a:t>terraform graph | dot -Tsvg &gt; graph.svg</a:t>
            </a:r>
            <a:endParaRPr b="0" lang="en-US" sz="2000" spc="-1" strike="noStrike">
              <a:latin typeface="Arial"/>
            </a:endParaRPr>
          </a:p>
        </p:txBody>
      </p:sp>
      <p:sp>
        <p:nvSpPr>
          <p:cNvPr id="592"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936D884A-CE8B-4CCE-A047-3BEEF013E2CB}"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955" dur="indefinite" restart="never" nodeType="tmRoot">
          <p:childTnLst>
            <p:seq>
              <p:cTn id="956" dur="indefinite" nodeType="mainSeq">
                <p:childTnLst>
                  <p:par>
                    <p:cTn id="957" fill="hold">
                      <p:stCondLst>
                        <p:cond delay="indefinite"/>
                      </p:stCondLst>
                      <p:childTnLst>
                        <p:par>
                          <p:cTn id="958" fill="hold">
                            <p:stCondLst>
                              <p:cond delay="0"/>
                            </p:stCondLst>
                            <p:childTnLst>
                              <p:par>
                                <p:cTn id="959" nodeType="clickEffect" fill="hold" presetClass="entr" presetID="1">
                                  <p:stCondLst>
                                    <p:cond delay="0"/>
                                  </p:stCondLst>
                                  <p:childTnLst>
                                    <p:set>
                                      <p:cBhvr>
                                        <p:cTn id="960" dur="1" fill="hold">
                                          <p:stCondLst>
                                            <p:cond delay="0"/>
                                          </p:stCondLst>
                                        </p:cTn>
                                        <p:tgtEl>
                                          <p:spTgt spid="591">
                                            <p:txEl>
                                              <p:pRg st="0" end="0"/>
                                            </p:txEl>
                                          </p:spTgt>
                                        </p:tgtEl>
                                        <p:attrNameLst>
                                          <p:attrName>style.visibility</p:attrName>
                                        </p:attrNameLst>
                                      </p:cBhvr>
                                      <p:to>
                                        <p:strVal val="visible"/>
                                      </p:to>
                                    </p:set>
                                  </p:childTnLst>
                                </p:cTn>
                              </p:par>
                            </p:childTnLst>
                          </p:cTn>
                        </p:par>
                      </p:childTnLst>
                    </p:cTn>
                  </p:par>
                  <p:par>
                    <p:cTn id="961" fill="hold">
                      <p:stCondLst>
                        <p:cond delay="indefinite"/>
                      </p:stCondLst>
                      <p:childTnLst>
                        <p:par>
                          <p:cTn id="962" fill="hold">
                            <p:stCondLst>
                              <p:cond delay="0"/>
                            </p:stCondLst>
                            <p:childTnLst>
                              <p:par>
                                <p:cTn id="963" nodeType="clickEffect" fill="hold" presetClass="entr" presetID="1">
                                  <p:stCondLst>
                                    <p:cond delay="0"/>
                                  </p:stCondLst>
                                  <p:childTnLst>
                                    <p:set>
                                      <p:cBhvr>
                                        <p:cTn id="964" dur="1" fill="hold">
                                          <p:stCondLst>
                                            <p:cond delay="0"/>
                                          </p:stCondLst>
                                        </p:cTn>
                                        <p:tgtEl>
                                          <p:spTgt spid="591">
                                            <p:txEl>
                                              <p:pRg st="1" end="1"/>
                                            </p:txEl>
                                          </p:spTgt>
                                        </p:tgtEl>
                                        <p:attrNameLst>
                                          <p:attrName>style.visibility</p:attrName>
                                        </p:attrNameLst>
                                      </p:cBhvr>
                                      <p:to>
                                        <p:strVal val="visible"/>
                                      </p:to>
                                    </p:set>
                                  </p:childTnLst>
                                </p:cTn>
                              </p:par>
                            </p:childTnLst>
                          </p:cTn>
                        </p:par>
                      </p:childTnLst>
                    </p:cTn>
                  </p:par>
                  <p:par>
                    <p:cTn id="965" fill="hold">
                      <p:stCondLst>
                        <p:cond delay="indefinite"/>
                      </p:stCondLst>
                      <p:childTnLst>
                        <p:par>
                          <p:cTn id="966" fill="hold">
                            <p:stCondLst>
                              <p:cond delay="0"/>
                            </p:stCondLst>
                            <p:childTnLst>
                              <p:par>
                                <p:cTn id="967" nodeType="clickEffect" fill="hold" presetClass="entr" presetID="1">
                                  <p:stCondLst>
                                    <p:cond delay="0"/>
                                  </p:stCondLst>
                                  <p:childTnLst>
                                    <p:set>
                                      <p:cBhvr>
                                        <p:cTn id="968" dur="1" fill="hold">
                                          <p:stCondLst>
                                            <p:cond delay="0"/>
                                          </p:stCondLst>
                                        </p:cTn>
                                        <p:tgtEl>
                                          <p:spTgt spid="591">
                                            <p:txEl>
                                              <p:pRg st="3" end="3"/>
                                            </p:txEl>
                                          </p:spTgt>
                                        </p:tgtEl>
                                        <p:attrNameLst>
                                          <p:attrName>style.visibility</p:attrName>
                                        </p:attrNameLst>
                                      </p:cBhvr>
                                      <p:to>
                                        <p:strVal val="visible"/>
                                      </p:to>
                                    </p:set>
                                  </p:childTnLst>
                                </p:cTn>
                              </p:par>
                            </p:childTnLst>
                          </p:cTn>
                        </p:par>
                      </p:childTnLst>
                    </p:cTn>
                  </p:par>
                  <p:par>
                    <p:cTn id="969" fill="hold">
                      <p:stCondLst>
                        <p:cond delay="indefinite"/>
                      </p:stCondLst>
                      <p:childTnLst>
                        <p:par>
                          <p:cTn id="970" fill="hold">
                            <p:stCondLst>
                              <p:cond delay="0"/>
                            </p:stCondLst>
                            <p:childTnLst>
                              <p:par>
                                <p:cTn id="971" nodeType="clickEffect" fill="hold" presetClass="entr" presetID="1">
                                  <p:stCondLst>
                                    <p:cond delay="0"/>
                                  </p:stCondLst>
                                  <p:childTnLst>
                                    <p:set>
                                      <p:cBhvr>
                                        <p:cTn id="972" dur="1" fill="hold">
                                          <p:stCondLst>
                                            <p:cond delay="0"/>
                                          </p:stCondLst>
                                        </p:cTn>
                                        <p:tgtEl>
                                          <p:spTgt spid="591">
                                            <p:txEl>
                                              <p:pRg st="4" end="4"/>
                                            </p:txEl>
                                          </p:spTgt>
                                        </p:tgtEl>
                                        <p:attrNameLst>
                                          <p:attrName>style.visibility</p:attrName>
                                        </p:attrNameLst>
                                      </p:cBhvr>
                                      <p:to>
                                        <p:strVal val="visible"/>
                                      </p:to>
                                    </p:set>
                                  </p:childTnLst>
                                </p:cTn>
                              </p:par>
                            </p:childTnLst>
                          </p:cTn>
                        </p:par>
                      </p:childTnLst>
                    </p:cTn>
                  </p:par>
                  <p:par>
                    <p:cTn id="973" fill="hold">
                      <p:stCondLst>
                        <p:cond delay="indefinite"/>
                      </p:stCondLst>
                      <p:childTnLst>
                        <p:par>
                          <p:cTn id="974" fill="hold">
                            <p:stCondLst>
                              <p:cond delay="0"/>
                            </p:stCondLst>
                            <p:childTnLst>
                              <p:par>
                                <p:cTn id="975" nodeType="clickEffect" fill="hold" presetClass="entr" presetID="1">
                                  <p:stCondLst>
                                    <p:cond delay="0"/>
                                  </p:stCondLst>
                                  <p:childTnLst>
                                    <p:set>
                                      <p:cBhvr>
                                        <p:cTn id="976" dur="1" fill="hold">
                                          <p:stCondLst>
                                            <p:cond delay="0"/>
                                          </p:stCondLst>
                                        </p:cTn>
                                        <p:tgtEl>
                                          <p:spTgt spid="591">
                                            <p:txEl>
                                              <p:pRg st="0" end="0"/>
                                            </p:txEl>
                                          </p:spTgt>
                                        </p:tgtEl>
                                        <p:attrNameLst>
                                          <p:attrName>style.visibility</p:attrName>
                                        </p:attrNameLst>
                                      </p:cBhvr>
                                      <p:to>
                                        <p:strVal val="visible"/>
                                      </p:to>
                                    </p:set>
                                  </p:childTnLst>
                                </p:cTn>
                              </p:par>
                            </p:childTnLst>
                          </p:cTn>
                        </p:par>
                      </p:childTnLst>
                    </p:cTn>
                  </p:par>
                  <p:par>
                    <p:cTn id="977" fill="hold">
                      <p:stCondLst>
                        <p:cond delay="indefinite"/>
                      </p:stCondLst>
                      <p:childTnLst>
                        <p:par>
                          <p:cTn id="978" fill="hold">
                            <p:stCondLst>
                              <p:cond delay="0"/>
                            </p:stCondLst>
                            <p:childTnLst>
                              <p:par>
                                <p:cTn id="979" nodeType="clickEffect" fill="hold" presetClass="entr" presetID="1">
                                  <p:stCondLst>
                                    <p:cond delay="0"/>
                                  </p:stCondLst>
                                  <p:childTnLst>
                                    <p:set>
                                      <p:cBhvr>
                                        <p:cTn id="980" dur="1" fill="hold">
                                          <p:stCondLst>
                                            <p:cond delay="0"/>
                                          </p:stCondLst>
                                        </p:cTn>
                                        <p:tgtEl>
                                          <p:spTgt spid="591">
                                            <p:txEl>
                                              <p:pRg st="1" end="1"/>
                                            </p:txEl>
                                          </p:spTgt>
                                        </p:tgtEl>
                                        <p:attrNameLst>
                                          <p:attrName>style.visibility</p:attrName>
                                        </p:attrNameLst>
                                      </p:cBhvr>
                                      <p:to>
                                        <p:strVal val="visible"/>
                                      </p:to>
                                    </p:set>
                                  </p:childTnLst>
                                </p:cTn>
                              </p:par>
                            </p:childTnLst>
                          </p:cTn>
                        </p:par>
                      </p:childTnLst>
                    </p:cTn>
                  </p:par>
                  <p:par>
                    <p:cTn id="981" fill="hold">
                      <p:stCondLst>
                        <p:cond delay="indefinite"/>
                      </p:stCondLst>
                      <p:childTnLst>
                        <p:par>
                          <p:cTn id="982" fill="hold">
                            <p:stCondLst>
                              <p:cond delay="0"/>
                            </p:stCondLst>
                            <p:childTnLst>
                              <p:par>
                                <p:cTn id="983" nodeType="clickEffect" fill="hold" presetClass="entr" presetID="1">
                                  <p:stCondLst>
                                    <p:cond delay="0"/>
                                  </p:stCondLst>
                                  <p:childTnLst>
                                    <p:set>
                                      <p:cBhvr>
                                        <p:cTn id="984" dur="1" fill="hold">
                                          <p:stCondLst>
                                            <p:cond delay="0"/>
                                          </p:stCondLst>
                                        </p:cTn>
                                        <p:tgtEl>
                                          <p:spTgt spid="591">
                                            <p:txEl>
                                              <p:pRg st="3" end="3"/>
                                            </p:txEl>
                                          </p:spTgt>
                                        </p:tgtEl>
                                        <p:attrNameLst>
                                          <p:attrName>style.visibility</p:attrName>
                                        </p:attrNameLst>
                                      </p:cBhvr>
                                      <p:to>
                                        <p:strVal val="visible"/>
                                      </p:to>
                                    </p:set>
                                  </p:childTnLst>
                                </p:cTn>
                              </p:par>
                            </p:childTnLst>
                          </p:cTn>
                        </p:par>
                      </p:childTnLst>
                    </p:cTn>
                  </p:par>
                  <p:par>
                    <p:cTn id="985" fill="hold">
                      <p:stCondLst>
                        <p:cond delay="indefinite"/>
                      </p:stCondLst>
                      <p:childTnLst>
                        <p:par>
                          <p:cTn id="986" fill="hold">
                            <p:stCondLst>
                              <p:cond delay="0"/>
                            </p:stCondLst>
                            <p:childTnLst>
                              <p:par>
                                <p:cTn id="987" nodeType="clickEffect" fill="hold" presetClass="entr" presetID="1">
                                  <p:stCondLst>
                                    <p:cond delay="0"/>
                                  </p:stCondLst>
                                  <p:childTnLst>
                                    <p:set>
                                      <p:cBhvr>
                                        <p:cTn id="988" dur="1" fill="hold">
                                          <p:stCondLst>
                                            <p:cond delay="0"/>
                                          </p:stCondLst>
                                        </p:cTn>
                                        <p:tgtEl>
                                          <p:spTgt spid="591">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PlaceHolder 1"/>
          <p:cNvSpPr>
            <a:spLocks noGrp="1"/>
          </p:cNvSpPr>
          <p:nvPr>
            <p:ph type="title"/>
          </p:nvPr>
        </p:nvSpPr>
        <p:spPr>
          <a:xfrm>
            <a:off x="714240" y="243000"/>
            <a:ext cx="8423280" cy="680400"/>
          </a:xfrm>
          <a:prstGeom prst="rect">
            <a:avLst/>
          </a:prstGeom>
          <a:noFill/>
          <a:ln w="0">
            <a:noFill/>
          </a:ln>
        </p:spPr>
        <p:txBody>
          <a:bodyPr lIns="68400" rIns="68400" tIns="34200" bIns="34200" anchor="ctr">
            <a:noAutofit/>
          </a:bodyPr>
          <a:p>
            <a:pPr>
              <a:lnSpc>
                <a:spcPct val="90000"/>
              </a:lnSpc>
            </a:pPr>
            <a:r>
              <a:rPr b="1" lang="en-US" sz="2400" spc="-1" strike="noStrike">
                <a:solidFill>
                  <a:srgbClr val="233445"/>
                </a:solidFill>
                <a:latin typeface="Helvetica Neue"/>
                <a:ea typeface="Helvetica Neue"/>
              </a:rPr>
              <a:t>Virtual Training Expectations for Me</a:t>
            </a:r>
            <a:endParaRPr b="0" lang="en-US" sz="2400" spc="-1" strike="noStrike">
              <a:latin typeface="Arial"/>
            </a:endParaRPr>
          </a:p>
        </p:txBody>
      </p:sp>
      <p:sp>
        <p:nvSpPr>
          <p:cNvPr id="354" name="PlaceHolder 2"/>
          <p:cNvSpPr>
            <a:spLocks noGrp="1"/>
          </p:cNvSpPr>
          <p:nvPr>
            <p:ph/>
          </p:nvPr>
        </p:nvSpPr>
        <p:spPr>
          <a:xfrm>
            <a:off x="621000" y="1134000"/>
            <a:ext cx="7883280" cy="3509280"/>
          </a:xfrm>
          <a:prstGeom prst="rect">
            <a:avLst/>
          </a:prstGeom>
          <a:noFill/>
          <a:ln w="0">
            <a:noFill/>
          </a:ln>
        </p:spPr>
        <p:txBody>
          <a:bodyPr lIns="67680" rIns="68400" tIns="35280" bIns="34200" anchor="t">
            <a:noAutofit/>
          </a:bodyPr>
          <a:p>
            <a:pPr>
              <a:lnSpc>
                <a:spcPct val="150000"/>
              </a:lnSpc>
              <a:tabLst>
                <a:tab algn="l" pos="0"/>
              </a:tabLst>
            </a:pPr>
            <a:r>
              <a:rPr b="0" lang="en-US" sz="1800" spc="-1" strike="noStrike">
                <a:solidFill>
                  <a:srgbClr val="3f3f3f"/>
                </a:solidFill>
                <a:latin typeface="Helvetica Neue Light"/>
                <a:ea typeface="Helvetica Neue Light"/>
              </a:rPr>
              <a:t>I pledge to:</a:t>
            </a:r>
            <a:endParaRPr b="0" lang="en-US" sz="1800" spc="-1" strike="noStrike">
              <a:latin typeface="Arial"/>
            </a:endParaRPr>
          </a:p>
          <a:p>
            <a:pPr lvl="1" marL="685800" indent="-285840">
              <a:lnSpc>
                <a:spcPct val="150000"/>
              </a:lnSpc>
              <a:buClr>
                <a:srgbClr val="3f3f3f"/>
              </a:buClr>
              <a:buFont typeface="Helvetica Neue Light"/>
              <a:buChar char="•"/>
              <a:tabLst>
                <a:tab algn="l" pos="0"/>
              </a:tabLst>
            </a:pPr>
            <a:r>
              <a:rPr b="0" lang="en-US" sz="1800" spc="-1" strike="noStrike">
                <a:solidFill>
                  <a:srgbClr val="3f3f3f"/>
                </a:solidFill>
                <a:latin typeface="Helvetica Neue Light"/>
                <a:ea typeface="Helvetica Neue Light"/>
              </a:rPr>
              <a:t>Make this as interesting and interactive as possible</a:t>
            </a:r>
            <a:endParaRPr b="0" lang="en-US" sz="1800" spc="-1" strike="noStrike">
              <a:latin typeface="Arial"/>
            </a:endParaRPr>
          </a:p>
          <a:p>
            <a:pPr lvl="1" marL="685800" indent="-285840">
              <a:lnSpc>
                <a:spcPct val="150000"/>
              </a:lnSpc>
              <a:buClr>
                <a:srgbClr val="3f3f3f"/>
              </a:buClr>
              <a:buFont typeface="Helvetica Neue Light"/>
              <a:buChar char="•"/>
              <a:tabLst>
                <a:tab algn="l" pos="0"/>
              </a:tabLst>
            </a:pPr>
            <a:r>
              <a:rPr b="0" lang="en-US" sz="1800" spc="-1" strike="noStrike">
                <a:solidFill>
                  <a:srgbClr val="3f3f3f"/>
                </a:solidFill>
                <a:latin typeface="Helvetica Neue Light"/>
                <a:ea typeface="Helvetica Neue Light"/>
              </a:rPr>
              <a:t>Ask questions in order to stimulate discussion</a:t>
            </a:r>
            <a:endParaRPr b="0" lang="en-US" sz="1800" spc="-1" strike="noStrike">
              <a:latin typeface="Arial"/>
            </a:endParaRPr>
          </a:p>
          <a:p>
            <a:pPr lvl="1" marL="685800" indent="-285840">
              <a:lnSpc>
                <a:spcPct val="150000"/>
              </a:lnSpc>
              <a:buClr>
                <a:srgbClr val="3f3f3f"/>
              </a:buClr>
              <a:buFont typeface="Helvetica Neue Light"/>
              <a:buChar char="•"/>
              <a:tabLst>
                <a:tab algn="l" pos="0"/>
              </a:tabLst>
            </a:pPr>
            <a:r>
              <a:rPr b="0" lang="en-US" sz="1800" spc="-1" strike="noStrike">
                <a:solidFill>
                  <a:srgbClr val="3f3f3f"/>
                </a:solidFill>
                <a:latin typeface="Helvetica Neue Light"/>
                <a:ea typeface="Helvetica Neue Light"/>
              </a:rPr>
              <a:t>Use whatever resources I have at hand to explain the material</a:t>
            </a:r>
            <a:endParaRPr b="0" lang="en-US" sz="1800" spc="-1" strike="noStrike">
              <a:latin typeface="Arial"/>
            </a:endParaRPr>
          </a:p>
          <a:p>
            <a:pPr lvl="1" marL="685800" indent="-285840">
              <a:lnSpc>
                <a:spcPct val="150000"/>
              </a:lnSpc>
              <a:buClr>
                <a:srgbClr val="3f3f3f"/>
              </a:buClr>
              <a:buFont typeface="Helvetica Neue Light"/>
              <a:buChar char="•"/>
              <a:tabLst>
                <a:tab algn="l" pos="0"/>
              </a:tabLst>
            </a:pPr>
            <a:r>
              <a:rPr b="0" lang="en-US" sz="1800" spc="-1" strike="noStrike">
                <a:solidFill>
                  <a:srgbClr val="3f3f3f"/>
                </a:solidFill>
                <a:latin typeface="Helvetica Neue Light"/>
                <a:ea typeface="Helvetica Neue Light"/>
              </a:rPr>
              <a:t>Try my best to manage verbal responses so that everyone who wants to speak can do so</a:t>
            </a:r>
            <a:endParaRPr b="0" lang="en-US" sz="1800" spc="-1" strike="noStrike">
              <a:latin typeface="Arial"/>
            </a:endParaRPr>
          </a:p>
          <a:p>
            <a:pPr lvl="1" marL="685800" indent="-276120">
              <a:lnSpc>
                <a:spcPct val="150000"/>
              </a:lnSpc>
              <a:buClr>
                <a:srgbClr val="3f3f3f"/>
              </a:buClr>
              <a:buFont typeface="Helvetica Neue Light"/>
              <a:buChar char="•"/>
              <a:tabLst>
                <a:tab algn="l" pos="0"/>
              </a:tabLst>
            </a:pPr>
            <a:r>
              <a:rPr b="0" lang="en-US" sz="1800" spc="-1" strike="noStrike">
                <a:solidFill>
                  <a:srgbClr val="3f3f3f"/>
                </a:solidFill>
                <a:latin typeface="Helvetica Neue Light"/>
                <a:ea typeface="Helvetica Neue Light"/>
              </a:rPr>
              <a:t>Use an on-screen timer for breaks so you know when to be back</a:t>
            </a:r>
            <a:endParaRPr b="0" lang="en-US" sz="1800" spc="-1" strike="noStrike">
              <a:latin typeface="Arial"/>
            </a:endParaRPr>
          </a:p>
        </p:txBody>
      </p:sp>
      <p:sp>
        <p:nvSpPr>
          <p:cNvPr id="355" name="PlaceHolder 3"/>
          <p:cNvSpPr>
            <a:spLocks noGrp="1"/>
          </p:cNvSpPr>
          <p:nvPr>
            <p:ph type="sldNum"/>
          </p:nvPr>
        </p:nvSpPr>
        <p:spPr>
          <a:xfrm>
            <a:off x="8505000" y="4902840"/>
            <a:ext cx="624960" cy="223200"/>
          </a:xfrm>
          <a:prstGeom prst="rect">
            <a:avLst/>
          </a:prstGeom>
          <a:noFill/>
          <a:ln w="0">
            <a:noFill/>
          </a:ln>
        </p:spPr>
        <p:txBody>
          <a:bodyPr lIns="68400" rIns="68400" tIns="34200" bIns="34200" anchor="ctr">
            <a:noAutofit/>
          </a:bodyPr>
          <a:p>
            <a:pPr algn="ctr">
              <a:lnSpc>
                <a:spcPct val="100000"/>
              </a:lnSpc>
              <a:tabLst>
                <a:tab algn="l" pos="0"/>
              </a:tabLst>
            </a:pPr>
            <a:fld id="{3048A42A-8153-40B0-8ED6-3B156CCFAFB8}"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33" dur="indefinite" restart="never" nodeType="tmRoot">
          <p:childTnLst>
            <p:seq>
              <p:cTn id="34" dur="indefinite" nodeType="mainSeq">
                <p:childTnLst>
                  <p:par>
                    <p:cTn id="35" fill="hold">
                      <p:stCondLst>
                        <p:cond delay="indefinite"/>
                      </p:stCondLst>
                      <p:childTnLst>
                        <p:par>
                          <p:cTn id="36" fill="hold">
                            <p:stCondLst>
                              <p:cond delay="0"/>
                            </p:stCondLst>
                            <p:childTnLst>
                              <p:par>
                                <p:cTn id="37" nodeType="clickEffect" fill="hold" presetClass="entr" presetID="1">
                                  <p:stCondLst>
                                    <p:cond delay="0"/>
                                  </p:stCondLst>
                                  <p:childTnLst>
                                    <p:set>
                                      <p:cBhvr>
                                        <p:cTn id="38" dur="1" fill="hold">
                                          <p:stCondLst>
                                            <p:cond delay="0"/>
                                          </p:stCondLst>
                                        </p:cTn>
                                        <p:tgtEl>
                                          <p:spTgt spid="354">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nodeType="clickEffect" fill="hold" presetClass="entr" presetID="1">
                                  <p:stCondLst>
                                    <p:cond delay="0"/>
                                  </p:stCondLst>
                                  <p:childTnLst>
                                    <p:set>
                                      <p:cBhvr>
                                        <p:cTn id="42" dur="1" fill="hold">
                                          <p:stCondLst>
                                            <p:cond delay="0"/>
                                          </p:stCondLst>
                                        </p:cTn>
                                        <p:tgtEl>
                                          <p:spTgt spid="354">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nodeType="clickEffect" fill="hold" presetClass="entr" presetID="1">
                                  <p:stCondLst>
                                    <p:cond delay="0"/>
                                  </p:stCondLst>
                                  <p:childTnLst>
                                    <p:set>
                                      <p:cBhvr>
                                        <p:cTn id="46" dur="1" fill="hold">
                                          <p:stCondLst>
                                            <p:cond delay="0"/>
                                          </p:stCondLst>
                                        </p:cTn>
                                        <p:tgtEl>
                                          <p:spTgt spid="354">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nodeType="clickEffect" fill="hold" presetClass="entr" presetID="1">
                                  <p:stCondLst>
                                    <p:cond delay="0"/>
                                  </p:stCondLst>
                                  <p:childTnLst>
                                    <p:set>
                                      <p:cBhvr>
                                        <p:cTn id="50" dur="1" fill="hold">
                                          <p:stCondLst>
                                            <p:cond delay="0"/>
                                          </p:stCondLst>
                                        </p:cTn>
                                        <p:tgtEl>
                                          <p:spTgt spid="354">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nodeType="clickEffect" fill="hold" presetClass="entr" presetID="1">
                                  <p:stCondLst>
                                    <p:cond delay="0"/>
                                  </p:stCondLst>
                                  <p:childTnLst>
                                    <p:set>
                                      <p:cBhvr>
                                        <p:cTn id="54" dur="1" fill="hold">
                                          <p:stCondLst>
                                            <p:cond delay="0"/>
                                          </p:stCondLst>
                                        </p:cTn>
                                        <p:tgtEl>
                                          <p:spTgt spid="354">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nodeType="clickEffect" fill="hold" presetClass="entr" presetID="1">
                                  <p:stCondLst>
                                    <p:cond delay="0"/>
                                  </p:stCondLst>
                                  <p:childTnLst>
                                    <p:set>
                                      <p:cBhvr>
                                        <p:cTn id="58" dur="1" fill="hold">
                                          <p:stCondLst>
                                            <p:cond delay="0"/>
                                          </p:stCondLst>
                                        </p:cTn>
                                        <p:tgtEl>
                                          <p:spTgt spid="354">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3"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Troubleshooting: </a:t>
            </a:r>
            <a:r>
              <a:rPr b="1" lang="en-US" sz="2400" spc="-1" strike="noStrike">
                <a:solidFill>
                  <a:srgbClr val="233445"/>
                </a:solidFill>
                <a:latin typeface="Consolas"/>
                <a:ea typeface="Consolas"/>
              </a:rPr>
              <a:t>terraform console</a:t>
            </a:r>
            <a:endParaRPr b="0" lang="en-US" sz="2400" spc="-1" strike="noStrike">
              <a:latin typeface="Arial"/>
            </a:endParaRPr>
          </a:p>
        </p:txBody>
      </p:sp>
      <p:sp>
        <p:nvSpPr>
          <p:cNvPr id="594" name="PlaceHolder 2"/>
          <p:cNvSpPr>
            <a:spLocks noGrp="1"/>
          </p:cNvSpPr>
          <p:nvPr>
            <p:ph/>
          </p:nvPr>
        </p:nvSpPr>
        <p:spPr>
          <a:xfrm>
            <a:off x="630000" y="1349280"/>
            <a:ext cx="7883280" cy="2901240"/>
          </a:xfrm>
          <a:prstGeom prst="rect">
            <a:avLst/>
          </a:prstGeom>
          <a:noFill/>
          <a:ln w="0">
            <a:noFill/>
          </a:ln>
        </p:spPr>
        <p:txBody>
          <a:bodyPr lIns="0" rIns="68400" tIns="35280" bIns="34200" anchor="t">
            <a:noAutofit/>
          </a:bodyPr>
          <a:p>
            <a:pPr marL="343080" indent="-291960">
              <a:lnSpc>
                <a:spcPct val="115000"/>
              </a:lnSpc>
              <a:buClr>
                <a:srgbClr val="000000"/>
              </a:buClr>
              <a:buFont typeface="Consolas"/>
              <a:buChar char="●"/>
            </a:pPr>
            <a:r>
              <a:rPr b="0" lang="en-US" sz="2000" spc="-1" strike="noStrike">
                <a:solidFill>
                  <a:srgbClr val="000000"/>
                </a:solidFill>
                <a:latin typeface="Helvetica Neue Light"/>
                <a:ea typeface="Helvetica Neue Light"/>
              </a:rPr>
              <a:t>Creates an interactive console for testing interpolations</a:t>
            </a:r>
            <a:endParaRPr b="0" lang="en-US" sz="2000" spc="-1" strike="noStrike">
              <a:latin typeface="Arial"/>
            </a:endParaRPr>
          </a:p>
          <a:p>
            <a:pPr lvl="1" marL="68580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Similar to running the Python interpreter in interactive mode</a:t>
            </a:r>
            <a:endParaRPr b="0" lang="en-US" sz="2000" spc="-1" strike="noStrike">
              <a:latin typeface="Arial"/>
            </a:endParaRPr>
          </a:p>
          <a:p>
            <a:pPr>
              <a:lnSpc>
                <a:spcPct val="115000"/>
              </a:lnSpc>
            </a:pPr>
            <a:endParaRPr b="0" lang="en-US" sz="2000" spc="-1" strike="noStrike">
              <a:latin typeface="Arial"/>
            </a:endParaRPr>
          </a:p>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Great for testing complex conditionals</a:t>
            </a:r>
            <a:endParaRPr b="0" lang="en-US" sz="2000" spc="-1" strike="noStrike">
              <a:latin typeface="Arial"/>
            </a:endParaRPr>
          </a:p>
        </p:txBody>
      </p:sp>
      <p:sp>
        <p:nvSpPr>
          <p:cNvPr id="595"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9CD19BD2-7C1E-417B-ABB4-617E99CEF896}"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989" dur="indefinite" restart="never" nodeType="tmRoot">
          <p:childTnLst>
            <p:seq>
              <p:cTn id="990" dur="indefinite" nodeType="mainSeq">
                <p:childTnLst>
                  <p:par>
                    <p:cTn id="991" fill="hold">
                      <p:stCondLst>
                        <p:cond delay="indefinite"/>
                      </p:stCondLst>
                      <p:childTnLst>
                        <p:par>
                          <p:cTn id="992" fill="hold">
                            <p:stCondLst>
                              <p:cond delay="0"/>
                            </p:stCondLst>
                            <p:childTnLst>
                              <p:par>
                                <p:cTn id="993" nodeType="clickEffect" fill="hold" presetClass="entr" presetID="1">
                                  <p:stCondLst>
                                    <p:cond delay="0"/>
                                  </p:stCondLst>
                                  <p:childTnLst>
                                    <p:set>
                                      <p:cBhvr>
                                        <p:cTn id="994" dur="1" fill="hold">
                                          <p:stCondLst>
                                            <p:cond delay="0"/>
                                          </p:stCondLst>
                                        </p:cTn>
                                        <p:tgtEl>
                                          <p:spTgt spid="594">
                                            <p:txEl>
                                              <p:pRg st="0" end="0"/>
                                            </p:txEl>
                                          </p:spTgt>
                                        </p:tgtEl>
                                        <p:attrNameLst>
                                          <p:attrName>style.visibility</p:attrName>
                                        </p:attrNameLst>
                                      </p:cBhvr>
                                      <p:to>
                                        <p:strVal val="visible"/>
                                      </p:to>
                                    </p:set>
                                  </p:childTnLst>
                                </p:cTn>
                              </p:par>
                            </p:childTnLst>
                          </p:cTn>
                        </p:par>
                      </p:childTnLst>
                    </p:cTn>
                  </p:par>
                  <p:par>
                    <p:cTn id="995" fill="hold">
                      <p:stCondLst>
                        <p:cond delay="indefinite"/>
                      </p:stCondLst>
                      <p:childTnLst>
                        <p:par>
                          <p:cTn id="996" fill="hold">
                            <p:stCondLst>
                              <p:cond delay="0"/>
                            </p:stCondLst>
                            <p:childTnLst>
                              <p:par>
                                <p:cTn id="997" nodeType="clickEffect" fill="hold" presetClass="entr" presetID="1">
                                  <p:stCondLst>
                                    <p:cond delay="0"/>
                                  </p:stCondLst>
                                  <p:childTnLst>
                                    <p:set>
                                      <p:cBhvr>
                                        <p:cTn id="998" dur="1" fill="hold">
                                          <p:stCondLst>
                                            <p:cond delay="0"/>
                                          </p:stCondLst>
                                        </p:cTn>
                                        <p:tgtEl>
                                          <p:spTgt spid="594">
                                            <p:txEl>
                                              <p:pRg st="1" end="1"/>
                                            </p:txEl>
                                          </p:spTgt>
                                        </p:tgtEl>
                                        <p:attrNameLst>
                                          <p:attrName>style.visibility</p:attrName>
                                        </p:attrNameLst>
                                      </p:cBhvr>
                                      <p:to>
                                        <p:strVal val="visible"/>
                                      </p:to>
                                    </p:set>
                                  </p:childTnLst>
                                </p:cTn>
                              </p:par>
                            </p:childTnLst>
                          </p:cTn>
                        </p:par>
                      </p:childTnLst>
                    </p:cTn>
                  </p:par>
                  <p:par>
                    <p:cTn id="999" fill="hold">
                      <p:stCondLst>
                        <p:cond delay="indefinite"/>
                      </p:stCondLst>
                      <p:childTnLst>
                        <p:par>
                          <p:cTn id="1000" fill="hold">
                            <p:stCondLst>
                              <p:cond delay="0"/>
                            </p:stCondLst>
                            <p:childTnLst>
                              <p:par>
                                <p:cTn id="1001" nodeType="clickEffect" fill="hold" presetClass="entr" presetID="1">
                                  <p:stCondLst>
                                    <p:cond delay="0"/>
                                  </p:stCondLst>
                                  <p:childTnLst>
                                    <p:set>
                                      <p:cBhvr>
                                        <p:cTn id="1002" dur="1" fill="hold">
                                          <p:stCondLst>
                                            <p:cond delay="0"/>
                                          </p:stCondLst>
                                        </p:cTn>
                                        <p:tgtEl>
                                          <p:spTgt spid="594">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6"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Exercise 7: Error Handling, Troubleshooting</a:t>
            </a:r>
            <a:endParaRPr b="0" lang="en-US" sz="2400" spc="-1" strike="noStrike">
              <a:latin typeface="Arial"/>
            </a:endParaRPr>
          </a:p>
        </p:txBody>
      </p:sp>
      <p:sp>
        <p:nvSpPr>
          <p:cNvPr id="597" name="PlaceHolder 2"/>
          <p:cNvSpPr>
            <a:spLocks noGrp="1"/>
          </p:cNvSpPr>
          <p:nvPr>
            <p:ph/>
          </p:nvPr>
        </p:nvSpPr>
        <p:spPr>
          <a:xfrm>
            <a:off x="626760" y="1111320"/>
            <a:ext cx="7883280" cy="3509280"/>
          </a:xfrm>
          <a:prstGeom prst="rect">
            <a:avLst/>
          </a:prstGeom>
          <a:noFill/>
          <a:ln w="0">
            <a:noFill/>
          </a:ln>
        </p:spPr>
        <p:txBody>
          <a:bodyPr lIns="0" rIns="68400" tIns="35280" bIns="34200" anchor="t">
            <a:noAutofit/>
          </a:bodyPr>
          <a:p>
            <a:pPr marL="343080">
              <a:lnSpc>
                <a:spcPct val="90000"/>
              </a:lnSpc>
              <a:tabLst>
                <a:tab algn="l" pos="0"/>
              </a:tabLst>
            </a:pPr>
            <a:endParaRPr b="0" lang="en-US" sz="3200" spc="-1" strike="noStrike">
              <a:latin typeface="Arial"/>
            </a:endParaRPr>
          </a:p>
          <a:p>
            <a:pPr marL="343080">
              <a:lnSpc>
                <a:spcPct val="90000"/>
              </a:lnSpc>
              <a:tabLst>
                <a:tab algn="l" pos="0"/>
              </a:tabLst>
            </a:pPr>
            <a:endParaRPr b="0" lang="en-US" sz="3200" spc="-1" strike="noStrike">
              <a:latin typeface="Arial"/>
            </a:endParaRPr>
          </a:p>
          <a:p>
            <a:pPr marL="343080" algn="ctr">
              <a:lnSpc>
                <a:spcPct val="90000"/>
              </a:lnSpc>
              <a:tabLst>
                <a:tab algn="l" pos="0"/>
              </a:tabLst>
            </a:pPr>
            <a:r>
              <a:rPr b="0" lang="en-US" sz="4500" spc="-1" strike="noStrike" u="sng">
                <a:solidFill>
                  <a:srgbClr val="0000ff"/>
                </a:solidFill>
                <a:uFillTx/>
                <a:latin typeface="Helvetica Neue Light"/>
                <a:ea typeface="Helvetica Neue Light"/>
                <a:hlinkClick r:id="rId1"/>
              </a:rPr>
              <a:t>Exercise 7</a:t>
            </a:r>
            <a:endParaRPr b="0" lang="en-US" sz="4500" spc="-1" strike="noStrike">
              <a:latin typeface="Arial"/>
            </a:endParaRPr>
          </a:p>
          <a:p>
            <a:pPr marL="343080">
              <a:lnSpc>
                <a:spcPct val="90000"/>
              </a:lnSpc>
              <a:tabLst>
                <a:tab algn="l" pos="0"/>
              </a:tabLst>
            </a:pPr>
            <a:endParaRPr b="0" lang="en-US" sz="4500" spc="-1" strike="noStrike">
              <a:latin typeface="Arial"/>
            </a:endParaRPr>
          </a:p>
        </p:txBody>
      </p:sp>
      <p:sp>
        <p:nvSpPr>
          <p:cNvPr id="598"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D385A37F-9668-407D-93AD-FC75A8FA36EF}"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9"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Interpolation</a:t>
            </a:r>
            <a:endParaRPr b="0" lang="en-US" sz="2400" spc="-1" strike="noStrike">
              <a:latin typeface="Arial"/>
            </a:endParaRPr>
          </a:p>
        </p:txBody>
      </p:sp>
      <p:sp>
        <p:nvSpPr>
          <p:cNvPr id="600" name="PlaceHolder 2"/>
          <p:cNvSpPr>
            <a:spLocks noGrp="1"/>
          </p:cNvSpPr>
          <p:nvPr>
            <p:ph/>
          </p:nvPr>
        </p:nvSpPr>
        <p:spPr>
          <a:xfrm>
            <a:off x="630000" y="1355040"/>
            <a:ext cx="7883280" cy="3071160"/>
          </a:xfrm>
          <a:prstGeom prst="rect">
            <a:avLst/>
          </a:prstGeom>
          <a:noFill/>
          <a:ln w="0">
            <a:noFill/>
          </a:ln>
        </p:spPr>
        <p:txBody>
          <a:bodyPr lIns="0" rIns="68400" tIns="35280" bIns="34200" anchor="t">
            <a:noAutofit/>
          </a:bodyPr>
          <a:p>
            <a:pPr marL="34308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Embedded within strings in Terraform, whether you're using the HCL or JSON, you can interpolate other values.</a:t>
            </a:r>
            <a:endParaRPr b="0" lang="en-US" sz="1800" spc="-1" strike="noStrike">
              <a:latin typeface="Arial"/>
            </a:endParaRPr>
          </a:p>
          <a:p>
            <a:pPr marL="34308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Allows you to reference variables, attributes of resources, call functions, etc.</a:t>
            </a:r>
            <a:endParaRPr b="0" lang="en-US" sz="1800" spc="-1" strike="noStrike">
              <a:latin typeface="Arial"/>
            </a:endParaRPr>
          </a:p>
          <a:p>
            <a:pPr marL="34308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Simple math like </a:t>
            </a:r>
            <a:endParaRPr b="0" lang="en-US" sz="1800" spc="-1" strike="noStrike">
              <a:latin typeface="Arial"/>
            </a:endParaRPr>
          </a:p>
          <a:p>
            <a:pPr lvl="1" marL="685800" indent="-279360">
              <a:lnSpc>
                <a:spcPct val="115000"/>
              </a:lnSpc>
              <a:buClr>
                <a:srgbClr val="000000"/>
              </a:buClr>
              <a:buFont typeface="Consolas"/>
              <a:buChar char="○"/>
            </a:pPr>
            <a:r>
              <a:rPr b="1" lang="en-US" sz="1800" spc="-1" strike="noStrike">
                <a:solidFill>
                  <a:srgbClr val="000000"/>
                </a:solidFill>
                <a:latin typeface="Consolas"/>
                <a:ea typeface="Consolas"/>
              </a:rPr>
              <a:t>${count.index + 1}</a:t>
            </a:r>
            <a:endParaRPr b="0" lang="en-US" sz="1800" spc="-1" strike="noStrike">
              <a:latin typeface="Arial"/>
            </a:endParaRPr>
          </a:p>
          <a:p>
            <a:pPr marL="34308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Allows for conditional statements</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u="sng">
                <a:solidFill>
                  <a:srgbClr val="0000ff"/>
                </a:solidFill>
                <a:uFillTx/>
                <a:latin typeface="Helvetica Neue Light"/>
                <a:ea typeface="Helvetica Neue Light"/>
                <a:hlinkClick r:id="rId1"/>
              </a:rPr>
              <a:t>https://www.terraform.io/docs/configuration-0-11/interpolation.html</a:t>
            </a:r>
            <a:endParaRPr b="0" lang="en-US" sz="1800" spc="-1" strike="noStrike">
              <a:latin typeface="Arial"/>
            </a:endParaRPr>
          </a:p>
          <a:p>
            <a:pPr>
              <a:lnSpc>
                <a:spcPct val="115000"/>
              </a:lnSpc>
              <a:tabLst>
                <a:tab algn="l" pos="0"/>
              </a:tabLst>
            </a:pPr>
            <a:endParaRPr b="0" lang="en-US" sz="1800" spc="-1" strike="noStrike">
              <a:latin typeface="Arial"/>
            </a:endParaRPr>
          </a:p>
        </p:txBody>
      </p:sp>
      <p:sp>
        <p:nvSpPr>
          <p:cNvPr id="601"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D9C3C577-14A6-46F7-962B-D6020CA628B1}"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1003" dur="indefinite" restart="never" nodeType="tmRoot">
          <p:childTnLst>
            <p:seq>
              <p:cTn id="1004" dur="indefinite" nodeType="mainSeq">
                <p:childTnLst>
                  <p:par>
                    <p:cTn id="1005" fill="hold">
                      <p:stCondLst>
                        <p:cond delay="indefinite"/>
                      </p:stCondLst>
                      <p:childTnLst>
                        <p:par>
                          <p:cTn id="1006" fill="hold">
                            <p:stCondLst>
                              <p:cond delay="0"/>
                            </p:stCondLst>
                            <p:childTnLst>
                              <p:par>
                                <p:cTn id="1007" nodeType="clickEffect" fill="hold" presetClass="entr" presetID="1">
                                  <p:stCondLst>
                                    <p:cond delay="0"/>
                                  </p:stCondLst>
                                  <p:childTnLst>
                                    <p:set>
                                      <p:cBhvr>
                                        <p:cTn id="1008" dur="1" fill="hold">
                                          <p:stCondLst>
                                            <p:cond delay="0"/>
                                          </p:stCondLst>
                                        </p:cTn>
                                        <p:tgtEl>
                                          <p:spTgt spid="600">
                                            <p:txEl>
                                              <p:pRg st="0" end="0"/>
                                            </p:txEl>
                                          </p:spTgt>
                                        </p:tgtEl>
                                        <p:attrNameLst>
                                          <p:attrName>style.visibility</p:attrName>
                                        </p:attrNameLst>
                                      </p:cBhvr>
                                      <p:to>
                                        <p:strVal val="visible"/>
                                      </p:to>
                                    </p:set>
                                  </p:childTnLst>
                                </p:cTn>
                              </p:par>
                            </p:childTnLst>
                          </p:cTn>
                        </p:par>
                      </p:childTnLst>
                    </p:cTn>
                  </p:par>
                  <p:par>
                    <p:cTn id="1009" fill="hold">
                      <p:stCondLst>
                        <p:cond delay="indefinite"/>
                      </p:stCondLst>
                      <p:childTnLst>
                        <p:par>
                          <p:cTn id="1010" fill="hold">
                            <p:stCondLst>
                              <p:cond delay="0"/>
                            </p:stCondLst>
                            <p:childTnLst>
                              <p:par>
                                <p:cTn id="1011" nodeType="clickEffect" fill="hold" presetClass="entr" presetID="1">
                                  <p:stCondLst>
                                    <p:cond delay="0"/>
                                  </p:stCondLst>
                                  <p:childTnLst>
                                    <p:set>
                                      <p:cBhvr>
                                        <p:cTn id="1012" dur="1" fill="hold">
                                          <p:stCondLst>
                                            <p:cond delay="0"/>
                                          </p:stCondLst>
                                        </p:cTn>
                                        <p:tgtEl>
                                          <p:spTgt spid="600">
                                            <p:txEl>
                                              <p:pRg st="1" end="1"/>
                                            </p:txEl>
                                          </p:spTgt>
                                        </p:tgtEl>
                                        <p:attrNameLst>
                                          <p:attrName>style.visibility</p:attrName>
                                        </p:attrNameLst>
                                      </p:cBhvr>
                                      <p:to>
                                        <p:strVal val="visible"/>
                                      </p:to>
                                    </p:set>
                                  </p:childTnLst>
                                </p:cTn>
                              </p:par>
                            </p:childTnLst>
                          </p:cTn>
                        </p:par>
                      </p:childTnLst>
                    </p:cTn>
                  </p:par>
                  <p:par>
                    <p:cTn id="1013" fill="hold">
                      <p:stCondLst>
                        <p:cond delay="indefinite"/>
                      </p:stCondLst>
                      <p:childTnLst>
                        <p:par>
                          <p:cTn id="1014" fill="hold">
                            <p:stCondLst>
                              <p:cond delay="0"/>
                            </p:stCondLst>
                            <p:childTnLst>
                              <p:par>
                                <p:cTn id="1015" nodeType="clickEffect" fill="hold" presetClass="entr" presetID="1">
                                  <p:stCondLst>
                                    <p:cond delay="0"/>
                                  </p:stCondLst>
                                  <p:childTnLst>
                                    <p:set>
                                      <p:cBhvr>
                                        <p:cTn id="1016" dur="1" fill="hold">
                                          <p:stCondLst>
                                            <p:cond delay="0"/>
                                          </p:stCondLst>
                                        </p:cTn>
                                        <p:tgtEl>
                                          <p:spTgt spid="600">
                                            <p:txEl>
                                              <p:pRg st="2" end="2"/>
                                            </p:txEl>
                                          </p:spTgt>
                                        </p:tgtEl>
                                        <p:attrNameLst>
                                          <p:attrName>style.visibility</p:attrName>
                                        </p:attrNameLst>
                                      </p:cBhvr>
                                      <p:to>
                                        <p:strVal val="visible"/>
                                      </p:to>
                                    </p:set>
                                  </p:childTnLst>
                                </p:cTn>
                              </p:par>
                            </p:childTnLst>
                          </p:cTn>
                        </p:par>
                      </p:childTnLst>
                    </p:cTn>
                  </p:par>
                  <p:par>
                    <p:cTn id="1017" fill="hold">
                      <p:stCondLst>
                        <p:cond delay="indefinite"/>
                      </p:stCondLst>
                      <p:childTnLst>
                        <p:par>
                          <p:cTn id="1018" fill="hold">
                            <p:stCondLst>
                              <p:cond delay="0"/>
                            </p:stCondLst>
                            <p:childTnLst>
                              <p:par>
                                <p:cTn id="1019" nodeType="clickEffect" fill="hold" presetClass="entr" presetID="1">
                                  <p:stCondLst>
                                    <p:cond delay="0"/>
                                  </p:stCondLst>
                                  <p:childTnLst>
                                    <p:set>
                                      <p:cBhvr>
                                        <p:cTn id="1020" dur="1" fill="hold">
                                          <p:stCondLst>
                                            <p:cond delay="0"/>
                                          </p:stCondLst>
                                        </p:cTn>
                                        <p:tgtEl>
                                          <p:spTgt spid="600">
                                            <p:txEl>
                                              <p:pRg st="3" end="3"/>
                                            </p:txEl>
                                          </p:spTgt>
                                        </p:tgtEl>
                                        <p:attrNameLst>
                                          <p:attrName>style.visibility</p:attrName>
                                        </p:attrNameLst>
                                      </p:cBhvr>
                                      <p:to>
                                        <p:strVal val="visible"/>
                                      </p:to>
                                    </p:set>
                                  </p:childTnLst>
                                </p:cTn>
                              </p:par>
                            </p:childTnLst>
                          </p:cTn>
                        </p:par>
                      </p:childTnLst>
                    </p:cTn>
                  </p:par>
                  <p:par>
                    <p:cTn id="1021" fill="hold">
                      <p:stCondLst>
                        <p:cond delay="indefinite"/>
                      </p:stCondLst>
                      <p:childTnLst>
                        <p:par>
                          <p:cTn id="1022" fill="hold">
                            <p:stCondLst>
                              <p:cond delay="0"/>
                            </p:stCondLst>
                            <p:childTnLst>
                              <p:par>
                                <p:cTn id="1023" nodeType="clickEffect" fill="hold" presetClass="entr" presetID="1">
                                  <p:stCondLst>
                                    <p:cond delay="0"/>
                                  </p:stCondLst>
                                  <p:childTnLst>
                                    <p:set>
                                      <p:cBhvr>
                                        <p:cTn id="1024" dur="1" fill="hold">
                                          <p:stCondLst>
                                            <p:cond delay="0"/>
                                          </p:stCondLst>
                                        </p:cTn>
                                        <p:tgtEl>
                                          <p:spTgt spid="600">
                                            <p:txEl>
                                              <p:pRg st="4" end="4"/>
                                            </p:txEl>
                                          </p:spTgt>
                                        </p:tgtEl>
                                        <p:attrNameLst>
                                          <p:attrName>style.visibility</p:attrName>
                                        </p:attrNameLst>
                                      </p:cBhvr>
                                      <p:to>
                                        <p:strVal val="visible"/>
                                      </p:to>
                                    </p:set>
                                  </p:childTnLst>
                                </p:cTn>
                              </p:par>
                            </p:childTnLst>
                          </p:cTn>
                        </p:par>
                      </p:childTnLst>
                    </p:cTn>
                  </p:par>
                  <p:par>
                    <p:cTn id="1025" fill="hold">
                      <p:stCondLst>
                        <p:cond delay="indefinite"/>
                      </p:stCondLst>
                      <p:childTnLst>
                        <p:par>
                          <p:cTn id="1026" fill="hold">
                            <p:stCondLst>
                              <p:cond delay="0"/>
                            </p:stCondLst>
                            <p:childTnLst>
                              <p:par>
                                <p:cTn id="1027" nodeType="clickEffect" fill="hold" presetClass="entr" presetID="1">
                                  <p:stCondLst>
                                    <p:cond delay="0"/>
                                  </p:stCondLst>
                                  <p:childTnLst>
                                    <p:set>
                                      <p:cBhvr>
                                        <p:cTn id="1028" dur="1" fill="hold">
                                          <p:stCondLst>
                                            <p:cond delay="0"/>
                                          </p:stCondLst>
                                        </p:cTn>
                                        <p:tgtEl>
                                          <p:spTgt spid="600">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2"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Built-in Functions</a:t>
            </a:r>
            <a:endParaRPr b="0" lang="en-US" sz="2400" spc="-1" strike="noStrike">
              <a:latin typeface="Arial"/>
            </a:endParaRPr>
          </a:p>
        </p:txBody>
      </p:sp>
      <p:sp>
        <p:nvSpPr>
          <p:cNvPr id="603" name="PlaceHolder 2"/>
          <p:cNvSpPr>
            <a:spLocks noGrp="1"/>
          </p:cNvSpPr>
          <p:nvPr>
            <p:ph/>
          </p:nvPr>
        </p:nvSpPr>
        <p:spPr>
          <a:xfrm>
            <a:off x="630000" y="1298880"/>
            <a:ext cx="7883280" cy="2802960"/>
          </a:xfrm>
          <a:prstGeom prst="rect">
            <a:avLst/>
          </a:prstGeom>
          <a:noFill/>
          <a:ln w="0">
            <a:noFill/>
          </a:ln>
        </p:spPr>
        <p:txBody>
          <a:bodyPr lIns="0" rIns="68400" tIns="35280" bIns="34200" anchor="t">
            <a:noAutofit/>
          </a:bodyPr>
          <a:p>
            <a:pPr marL="34308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Built-in functions:</a:t>
            </a:r>
            <a:endParaRPr b="0" lang="en-US" sz="1800" spc="-1" strike="noStrike">
              <a:latin typeface="Arial"/>
            </a:endParaRPr>
          </a:p>
          <a:p>
            <a:pPr lvl="1" marL="68580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Terraform ships with built-in functions</a:t>
            </a:r>
            <a:endParaRPr b="0" lang="en-US" sz="1800" spc="-1" strike="noStrike">
              <a:latin typeface="Arial"/>
            </a:endParaRPr>
          </a:p>
          <a:p>
            <a:pPr lvl="1" marL="68580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Called with the syntax </a:t>
            </a:r>
            <a:r>
              <a:rPr b="1" lang="en-US" sz="1800" spc="-1" strike="noStrike">
                <a:solidFill>
                  <a:srgbClr val="000000"/>
                </a:solidFill>
                <a:latin typeface="Consolas"/>
                <a:ea typeface="Consolas"/>
              </a:rPr>
              <a:t>name(arg, arg2, ...)</a:t>
            </a:r>
            <a:endParaRPr b="0" lang="en-US" sz="1800" spc="-1" strike="noStrike">
              <a:latin typeface="Arial"/>
            </a:endParaRPr>
          </a:p>
          <a:p>
            <a:pPr lvl="1" marL="68580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e.g., to read a file:</a:t>
            </a:r>
            <a:endParaRPr b="0" lang="en-US" sz="1800" spc="-1" strike="noStrike">
              <a:latin typeface="Arial"/>
            </a:endParaRPr>
          </a:p>
          <a:p>
            <a:pPr marL="1028880">
              <a:lnSpc>
                <a:spcPct val="115000"/>
              </a:lnSpc>
              <a:tabLst>
                <a:tab algn="l" pos="0"/>
              </a:tabLst>
            </a:pPr>
            <a:r>
              <a:rPr b="1" lang="en-US" sz="1800" spc="-1" strike="noStrike">
                <a:solidFill>
                  <a:srgbClr val="000000"/>
                </a:solidFill>
                <a:latin typeface="Consolas"/>
                <a:ea typeface="Consolas"/>
              </a:rPr>
              <a:t>${file("path.txt")}</a:t>
            </a:r>
            <a:endParaRPr b="0" lang="en-US" sz="1800" spc="-1" strike="noStrike">
              <a:latin typeface="Arial"/>
            </a:endParaRPr>
          </a:p>
          <a:p>
            <a:pPr lvl="1" marL="685800" indent="-279360">
              <a:lnSpc>
                <a:spcPct val="115000"/>
              </a:lnSpc>
              <a:buClr>
                <a:srgbClr val="000000"/>
              </a:buClr>
              <a:buFont typeface="Courier New"/>
              <a:buChar char="○"/>
              <a:tabLst>
                <a:tab algn="l" pos="0"/>
              </a:tabLst>
            </a:pPr>
            <a:r>
              <a:rPr b="0" lang="en-US" sz="1800" spc="-1" strike="noStrike" u="sng">
                <a:solidFill>
                  <a:srgbClr val="0000ff"/>
                </a:solidFill>
                <a:uFillTx/>
                <a:latin typeface="Helvetica Neue Light"/>
                <a:ea typeface="Helvetica Neue Light"/>
                <a:hlinkClick r:id="rId1"/>
              </a:rPr>
              <a:t>https://www.terraform.io/docs/configuration-0-11/interpolation.html#built-in-functions</a:t>
            </a:r>
            <a:r>
              <a:rPr b="0" lang="en-US" sz="1800" spc="-1" strike="noStrike">
                <a:solidFill>
                  <a:srgbClr val="000000"/>
                </a:solidFill>
                <a:latin typeface="Helvetica Neue Light"/>
                <a:ea typeface="Helvetica Neue Light"/>
              </a:rPr>
              <a:t> </a:t>
            </a:r>
            <a:endParaRPr b="0" lang="en-US" sz="1800" spc="-1" strike="noStrike">
              <a:latin typeface="Arial"/>
            </a:endParaRPr>
          </a:p>
        </p:txBody>
      </p:sp>
      <p:sp>
        <p:nvSpPr>
          <p:cNvPr id="604"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D25A760B-B1D1-44B1-A77D-01FE92292BB2}"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1029" dur="indefinite" restart="never" nodeType="tmRoot">
          <p:childTnLst>
            <p:seq>
              <p:cTn id="1030" dur="indefinite" nodeType="mainSeq">
                <p:childTnLst>
                  <p:par>
                    <p:cTn id="1031" fill="hold">
                      <p:stCondLst>
                        <p:cond delay="indefinite"/>
                      </p:stCondLst>
                      <p:childTnLst>
                        <p:par>
                          <p:cTn id="1032" fill="hold">
                            <p:stCondLst>
                              <p:cond delay="0"/>
                            </p:stCondLst>
                            <p:childTnLst>
                              <p:par>
                                <p:cTn id="1033" nodeType="clickEffect" fill="hold" presetClass="entr" presetID="1">
                                  <p:stCondLst>
                                    <p:cond delay="0"/>
                                  </p:stCondLst>
                                  <p:childTnLst>
                                    <p:set>
                                      <p:cBhvr>
                                        <p:cTn id="1034" dur="1" fill="hold">
                                          <p:stCondLst>
                                            <p:cond delay="0"/>
                                          </p:stCondLst>
                                        </p:cTn>
                                        <p:tgtEl>
                                          <p:spTgt spid="603">
                                            <p:txEl>
                                              <p:pRg st="0" end="0"/>
                                            </p:txEl>
                                          </p:spTgt>
                                        </p:tgtEl>
                                        <p:attrNameLst>
                                          <p:attrName>style.visibility</p:attrName>
                                        </p:attrNameLst>
                                      </p:cBhvr>
                                      <p:to>
                                        <p:strVal val="visible"/>
                                      </p:to>
                                    </p:set>
                                  </p:childTnLst>
                                </p:cTn>
                              </p:par>
                            </p:childTnLst>
                          </p:cTn>
                        </p:par>
                      </p:childTnLst>
                    </p:cTn>
                  </p:par>
                  <p:par>
                    <p:cTn id="1035" fill="hold">
                      <p:stCondLst>
                        <p:cond delay="indefinite"/>
                      </p:stCondLst>
                      <p:childTnLst>
                        <p:par>
                          <p:cTn id="1036" fill="hold">
                            <p:stCondLst>
                              <p:cond delay="0"/>
                            </p:stCondLst>
                            <p:childTnLst>
                              <p:par>
                                <p:cTn id="1037" nodeType="clickEffect" fill="hold" presetClass="entr" presetID="1">
                                  <p:stCondLst>
                                    <p:cond delay="0"/>
                                  </p:stCondLst>
                                  <p:childTnLst>
                                    <p:set>
                                      <p:cBhvr>
                                        <p:cTn id="1038" dur="1" fill="hold">
                                          <p:stCondLst>
                                            <p:cond delay="0"/>
                                          </p:stCondLst>
                                        </p:cTn>
                                        <p:tgtEl>
                                          <p:spTgt spid="603">
                                            <p:txEl>
                                              <p:pRg st="1" end="1"/>
                                            </p:txEl>
                                          </p:spTgt>
                                        </p:tgtEl>
                                        <p:attrNameLst>
                                          <p:attrName>style.visibility</p:attrName>
                                        </p:attrNameLst>
                                      </p:cBhvr>
                                      <p:to>
                                        <p:strVal val="visible"/>
                                      </p:to>
                                    </p:set>
                                  </p:childTnLst>
                                </p:cTn>
                              </p:par>
                            </p:childTnLst>
                          </p:cTn>
                        </p:par>
                      </p:childTnLst>
                    </p:cTn>
                  </p:par>
                  <p:par>
                    <p:cTn id="1039" fill="hold">
                      <p:stCondLst>
                        <p:cond delay="indefinite"/>
                      </p:stCondLst>
                      <p:childTnLst>
                        <p:par>
                          <p:cTn id="1040" fill="hold">
                            <p:stCondLst>
                              <p:cond delay="0"/>
                            </p:stCondLst>
                            <p:childTnLst>
                              <p:par>
                                <p:cTn id="1041" nodeType="clickEffect" fill="hold" presetClass="entr" presetID="1">
                                  <p:stCondLst>
                                    <p:cond delay="0"/>
                                  </p:stCondLst>
                                  <p:childTnLst>
                                    <p:set>
                                      <p:cBhvr>
                                        <p:cTn id="1042" dur="1" fill="hold">
                                          <p:stCondLst>
                                            <p:cond delay="0"/>
                                          </p:stCondLst>
                                        </p:cTn>
                                        <p:tgtEl>
                                          <p:spTgt spid="603">
                                            <p:txEl>
                                              <p:pRg st="2" end="2"/>
                                            </p:txEl>
                                          </p:spTgt>
                                        </p:tgtEl>
                                        <p:attrNameLst>
                                          <p:attrName>style.visibility</p:attrName>
                                        </p:attrNameLst>
                                      </p:cBhvr>
                                      <p:to>
                                        <p:strVal val="visible"/>
                                      </p:to>
                                    </p:set>
                                  </p:childTnLst>
                                </p:cTn>
                              </p:par>
                            </p:childTnLst>
                          </p:cTn>
                        </p:par>
                      </p:childTnLst>
                    </p:cTn>
                  </p:par>
                  <p:par>
                    <p:cTn id="1043" fill="hold">
                      <p:stCondLst>
                        <p:cond delay="indefinite"/>
                      </p:stCondLst>
                      <p:childTnLst>
                        <p:par>
                          <p:cTn id="1044" fill="hold">
                            <p:stCondLst>
                              <p:cond delay="0"/>
                            </p:stCondLst>
                            <p:childTnLst>
                              <p:par>
                                <p:cTn id="1045" nodeType="clickEffect" fill="hold" presetClass="entr" presetID="1">
                                  <p:stCondLst>
                                    <p:cond delay="0"/>
                                  </p:stCondLst>
                                  <p:childTnLst>
                                    <p:set>
                                      <p:cBhvr>
                                        <p:cTn id="1046" dur="1" fill="hold">
                                          <p:stCondLst>
                                            <p:cond delay="0"/>
                                          </p:stCondLst>
                                        </p:cTn>
                                        <p:tgtEl>
                                          <p:spTgt spid="603">
                                            <p:txEl>
                                              <p:pRg st="3" end="3"/>
                                            </p:txEl>
                                          </p:spTgt>
                                        </p:tgtEl>
                                        <p:attrNameLst>
                                          <p:attrName>style.visibility</p:attrName>
                                        </p:attrNameLst>
                                      </p:cBhvr>
                                      <p:to>
                                        <p:strVal val="visible"/>
                                      </p:to>
                                    </p:set>
                                  </p:childTnLst>
                                </p:cTn>
                              </p:par>
                            </p:childTnLst>
                          </p:cTn>
                        </p:par>
                      </p:childTnLst>
                    </p:cTn>
                  </p:par>
                  <p:par>
                    <p:cTn id="1047" fill="hold">
                      <p:stCondLst>
                        <p:cond delay="indefinite"/>
                      </p:stCondLst>
                      <p:childTnLst>
                        <p:par>
                          <p:cTn id="1048" fill="hold">
                            <p:stCondLst>
                              <p:cond delay="0"/>
                            </p:stCondLst>
                            <p:childTnLst>
                              <p:par>
                                <p:cTn id="1049" nodeType="clickEffect" fill="hold" presetClass="entr" presetID="1">
                                  <p:stCondLst>
                                    <p:cond delay="0"/>
                                  </p:stCondLst>
                                  <p:childTnLst>
                                    <p:set>
                                      <p:cBhvr>
                                        <p:cTn id="1050" dur="1" fill="hold">
                                          <p:stCondLst>
                                            <p:cond delay="0"/>
                                          </p:stCondLst>
                                        </p:cTn>
                                        <p:tgtEl>
                                          <p:spTgt spid="603">
                                            <p:txEl>
                                              <p:pRg st="4" end="4"/>
                                            </p:txEl>
                                          </p:spTgt>
                                        </p:tgtEl>
                                        <p:attrNameLst>
                                          <p:attrName>style.visibility</p:attrName>
                                        </p:attrNameLst>
                                      </p:cBhvr>
                                      <p:to>
                                        <p:strVal val="visible"/>
                                      </p:to>
                                    </p:set>
                                  </p:childTnLst>
                                </p:cTn>
                              </p:par>
                            </p:childTnLst>
                          </p:cTn>
                        </p:par>
                      </p:childTnLst>
                    </p:cTn>
                  </p:par>
                  <p:par>
                    <p:cTn id="1051" fill="hold">
                      <p:stCondLst>
                        <p:cond delay="indefinite"/>
                      </p:stCondLst>
                      <p:childTnLst>
                        <p:par>
                          <p:cTn id="1052" fill="hold">
                            <p:stCondLst>
                              <p:cond delay="0"/>
                            </p:stCondLst>
                            <p:childTnLst>
                              <p:par>
                                <p:cTn id="1053" nodeType="clickEffect" fill="hold" presetClass="entr" presetID="1">
                                  <p:stCondLst>
                                    <p:cond delay="0"/>
                                  </p:stCondLst>
                                  <p:childTnLst>
                                    <p:set>
                                      <p:cBhvr>
                                        <p:cTn id="1054" dur="1" fill="hold">
                                          <p:stCondLst>
                                            <p:cond delay="0"/>
                                          </p:stCondLst>
                                        </p:cTn>
                                        <p:tgtEl>
                                          <p:spTgt spid="603">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5"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Conditionals</a:t>
            </a:r>
            <a:endParaRPr b="0" lang="en-US" sz="2400" spc="-1" strike="noStrike">
              <a:latin typeface="Arial"/>
            </a:endParaRPr>
          </a:p>
        </p:txBody>
      </p:sp>
      <p:sp>
        <p:nvSpPr>
          <p:cNvPr id="606" name="PlaceHolder 2"/>
          <p:cNvSpPr>
            <a:spLocks noGrp="1"/>
          </p:cNvSpPr>
          <p:nvPr>
            <p:ph/>
          </p:nvPr>
        </p:nvSpPr>
        <p:spPr>
          <a:xfrm>
            <a:off x="626760" y="1446840"/>
            <a:ext cx="7883280" cy="3174120"/>
          </a:xfrm>
          <a:prstGeom prst="rect">
            <a:avLst/>
          </a:prstGeom>
          <a:noFill/>
          <a:ln w="0">
            <a:noFill/>
          </a:ln>
        </p:spPr>
        <p:txBody>
          <a:bodyPr lIns="0" rIns="68400" tIns="35280" bIns="34200" anchor="t">
            <a:noAutofit/>
          </a:bodyPr>
          <a:p>
            <a:pPr marL="34308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Interpolations may contain conditionals to branch on the final value</a:t>
            </a:r>
            <a:endParaRPr b="0" lang="en-US" sz="1800" spc="-1" strike="noStrike">
              <a:latin typeface="Arial"/>
            </a:endParaRPr>
          </a:p>
          <a:p>
            <a:pPr>
              <a:lnSpc>
                <a:spcPct val="115000"/>
              </a:lnSpc>
              <a:tabLst>
                <a:tab algn="l" pos="0"/>
              </a:tabLst>
            </a:pPr>
            <a:endParaRPr b="0" lang="en-US" sz="1800" spc="-1" strike="noStrike">
              <a:latin typeface="Arial"/>
            </a:endParaRPr>
          </a:p>
          <a:p>
            <a:pPr marL="343080" indent="-279360">
              <a:lnSpc>
                <a:spcPct val="115000"/>
              </a:lnSpc>
              <a:buClr>
                <a:srgbClr val="000000"/>
              </a:buClr>
              <a:buFont typeface="Courier New"/>
              <a:buChar char="●"/>
              <a:tabLst>
                <a:tab algn="l" pos="0"/>
              </a:tabLst>
            </a:pPr>
            <a:r>
              <a:rPr b="0" lang="en-US" sz="1800" spc="-1" strike="noStrike">
                <a:solidFill>
                  <a:srgbClr val="000000"/>
                </a:solidFill>
                <a:latin typeface="Helvetica Neue Light"/>
                <a:ea typeface="Helvetica Neue Light"/>
              </a:rPr>
              <a:t>Syntax</a:t>
            </a:r>
            <a:endParaRPr b="0" lang="en-US" sz="1800" spc="-1" strike="noStrike">
              <a:latin typeface="Arial"/>
            </a:endParaRPr>
          </a:p>
          <a:p>
            <a:pPr marL="685800">
              <a:lnSpc>
                <a:spcPct val="115000"/>
              </a:lnSpc>
              <a:tabLst>
                <a:tab algn="l" pos="0"/>
              </a:tabLst>
            </a:pPr>
            <a:r>
              <a:rPr b="1" lang="en-US" sz="1800" spc="-1" strike="noStrike">
                <a:solidFill>
                  <a:srgbClr val="000000"/>
                </a:solidFill>
                <a:latin typeface="Consolas"/>
                <a:ea typeface="Consolas"/>
              </a:rPr>
              <a:t>CONDITION ? TRUEVAL : FALSEVAL</a:t>
            </a:r>
            <a:endParaRPr b="0" lang="en-US" sz="1800" spc="-1" strike="noStrike">
              <a:latin typeface="Arial"/>
            </a:endParaRPr>
          </a:p>
        </p:txBody>
      </p:sp>
      <p:sp>
        <p:nvSpPr>
          <p:cNvPr id="607"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64377FD4-BF2A-4BC1-AD9A-026179795D35}"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8"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Primitive Data Types</a:t>
            </a:r>
            <a:endParaRPr b="0" lang="en-US" sz="2400" spc="-1" strike="noStrike">
              <a:latin typeface="Arial"/>
            </a:endParaRPr>
          </a:p>
        </p:txBody>
      </p:sp>
      <p:sp>
        <p:nvSpPr>
          <p:cNvPr id="609" name="PlaceHolder 2"/>
          <p:cNvSpPr>
            <a:spLocks noGrp="1"/>
          </p:cNvSpPr>
          <p:nvPr>
            <p:ph/>
          </p:nvPr>
        </p:nvSpPr>
        <p:spPr>
          <a:xfrm>
            <a:off x="626760" y="1131480"/>
            <a:ext cx="7883280" cy="3489480"/>
          </a:xfrm>
          <a:prstGeom prst="rect">
            <a:avLst/>
          </a:prstGeom>
          <a:noFill/>
          <a:ln w="0">
            <a:noFill/>
          </a:ln>
        </p:spPr>
        <p:txBody>
          <a:bodyPr lIns="0" rIns="68400" tIns="35280" bIns="34200" anchor="t">
            <a:noAutofit/>
          </a:bodyPr>
          <a:p>
            <a:pPr marL="343080" indent="-279360">
              <a:lnSpc>
                <a:spcPct val="115000"/>
              </a:lnSpc>
              <a:buClr>
                <a:srgbClr val="000000"/>
              </a:buClr>
              <a:buFont typeface="Consolas"/>
              <a:buChar char="●"/>
            </a:pPr>
            <a:r>
              <a:rPr b="1" lang="en-US" sz="1800" spc="-1" strike="noStrike">
                <a:solidFill>
                  <a:srgbClr val="000000"/>
                </a:solidFill>
                <a:latin typeface="Consolas"/>
                <a:ea typeface="Consolas"/>
              </a:rPr>
              <a:t>String</a:t>
            </a:r>
            <a:endParaRPr b="0" lang="en-US" sz="1800" spc="-1" strike="noStrike">
              <a:latin typeface="Arial"/>
            </a:endParaRPr>
          </a:p>
          <a:p>
            <a:pPr lvl="1" marL="68580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Use the var prefix followed by the variable name</a:t>
            </a:r>
            <a:endParaRPr b="0" lang="en-US" sz="1800" spc="-1" strike="noStrike">
              <a:latin typeface="Arial"/>
            </a:endParaRPr>
          </a:p>
          <a:p>
            <a:pPr lvl="1" marL="68580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e.g., </a:t>
            </a:r>
            <a:r>
              <a:rPr b="1" lang="en-US" sz="1800" spc="-1" strike="noStrike">
                <a:solidFill>
                  <a:srgbClr val="000000"/>
                </a:solidFill>
                <a:latin typeface="Consolas"/>
                <a:ea typeface="Consolas"/>
              </a:rPr>
              <a:t>var.foo</a:t>
            </a:r>
            <a:r>
              <a:rPr b="0" lang="en-US" sz="1800" spc="-1" strike="noStrike">
                <a:solidFill>
                  <a:srgbClr val="000000"/>
                </a:solidFill>
                <a:latin typeface="Helvetica Neue Light"/>
                <a:ea typeface="Helvetica Neue Light"/>
              </a:rPr>
              <a:t> is how you would use the variable in HCL for interpolation or reference</a:t>
            </a:r>
            <a:endParaRPr b="0" lang="en-US" sz="1800" spc="-1" strike="noStrike">
              <a:latin typeface="Arial"/>
            </a:endParaRPr>
          </a:p>
          <a:p>
            <a:pPr marL="343080" indent="-279360">
              <a:lnSpc>
                <a:spcPct val="115000"/>
              </a:lnSpc>
              <a:buClr>
                <a:srgbClr val="000000"/>
              </a:buClr>
              <a:buFont typeface="Consolas"/>
              <a:buChar char="●"/>
            </a:pPr>
            <a:r>
              <a:rPr b="1" lang="en-US" sz="1800" spc="-1" strike="noStrike">
                <a:solidFill>
                  <a:srgbClr val="000000"/>
                </a:solidFill>
                <a:latin typeface="Consolas"/>
                <a:ea typeface="Consolas"/>
              </a:rPr>
              <a:t>Number</a:t>
            </a:r>
            <a:endParaRPr b="0" lang="en-US" sz="1800" spc="-1" strike="noStrike">
              <a:latin typeface="Arial"/>
            </a:endParaRPr>
          </a:p>
          <a:p>
            <a:pPr lvl="1" marL="68580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Can be referenced as a number, so in arithmetic for example</a:t>
            </a:r>
            <a:endParaRPr b="0" lang="en-US" sz="1800" spc="-1" strike="noStrike">
              <a:latin typeface="Arial"/>
            </a:endParaRPr>
          </a:p>
          <a:p>
            <a:pPr marL="1028880">
              <a:lnSpc>
                <a:spcPct val="115000"/>
              </a:lnSpc>
              <a:tabLst>
                <a:tab algn="l" pos="0"/>
              </a:tabLst>
            </a:pPr>
            <a:r>
              <a:rPr b="1" lang="en-US" sz="1800" spc="-1" strike="noStrike">
                <a:solidFill>
                  <a:srgbClr val="000000"/>
                </a:solidFill>
                <a:latin typeface="Consolas"/>
                <a:ea typeface="Consolas"/>
              </a:rPr>
              <a:t>${var.foo + 1}</a:t>
            </a:r>
            <a:endParaRPr b="0" lang="en-US" sz="1800" spc="-1" strike="noStrike">
              <a:latin typeface="Arial"/>
            </a:endParaRPr>
          </a:p>
          <a:p>
            <a:pPr marL="343080" indent="-279360">
              <a:lnSpc>
                <a:spcPct val="115000"/>
              </a:lnSpc>
              <a:buClr>
                <a:srgbClr val="000000"/>
              </a:buClr>
              <a:buFont typeface="Consolas"/>
              <a:buChar char="●"/>
              <a:tabLst>
                <a:tab algn="l" pos="0"/>
              </a:tabLst>
            </a:pPr>
            <a:r>
              <a:rPr b="1" lang="en-US" sz="1800" spc="-1" strike="noStrike">
                <a:solidFill>
                  <a:srgbClr val="000000"/>
                </a:solidFill>
                <a:latin typeface="Consolas"/>
                <a:ea typeface="Consolas"/>
              </a:rPr>
              <a:t>Bool</a:t>
            </a:r>
            <a:endParaRPr b="0" lang="en-US" sz="1800" spc="-1" strike="noStrike">
              <a:latin typeface="Arial"/>
            </a:endParaRPr>
          </a:p>
          <a:p>
            <a:pPr lvl="1" marL="685800" indent="-279360">
              <a:lnSpc>
                <a:spcPct val="115000"/>
              </a:lnSpc>
              <a:buClr>
                <a:srgbClr val="000000"/>
              </a:buClr>
              <a:buFont typeface="Courier New"/>
              <a:buChar char="○"/>
              <a:tabLst>
                <a:tab algn="l" pos="0"/>
              </a:tabLst>
            </a:pPr>
            <a:r>
              <a:rPr b="0" lang="en-US" sz="1800" spc="-1" strike="noStrike">
                <a:solidFill>
                  <a:srgbClr val="000000"/>
                </a:solidFill>
                <a:latin typeface="Helvetica Neue Light"/>
                <a:ea typeface="Helvetica Neue Light"/>
              </a:rPr>
              <a:t>Can be referenced as a boolean in logic, so something like</a:t>
            </a:r>
            <a:endParaRPr b="0" lang="en-US" sz="1800" spc="-1" strike="noStrike">
              <a:latin typeface="Arial"/>
            </a:endParaRPr>
          </a:p>
          <a:p>
            <a:pPr marL="343080" indent="343080">
              <a:lnSpc>
                <a:spcPct val="115000"/>
              </a:lnSpc>
              <a:tabLst>
                <a:tab algn="l" pos="0"/>
              </a:tabLst>
            </a:pPr>
            <a:r>
              <a:rPr b="1" lang="en-US" sz="1800" spc="-1" strike="noStrike">
                <a:solidFill>
                  <a:srgbClr val="000000"/>
                </a:solidFill>
                <a:latin typeface="Consolas"/>
                <a:ea typeface="Consolas"/>
              </a:rPr>
              <a:t>var.foo == true ? “foo is true” : “foo is false”</a:t>
            </a:r>
            <a:endParaRPr b="0" lang="en-US" sz="1800" spc="-1" strike="noStrike">
              <a:latin typeface="Arial"/>
            </a:endParaRPr>
          </a:p>
        </p:txBody>
      </p:sp>
      <p:sp>
        <p:nvSpPr>
          <p:cNvPr id="610"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3DC0EFD9-9B0D-4BD1-977C-E2DCB16DE95C}"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1055" dur="indefinite" restart="never" nodeType="tmRoot">
          <p:childTnLst>
            <p:seq>
              <p:cTn id="1056" dur="indefinite" nodeType="mainSeq">
                <p:childTnLst>
                  <p:par>
                    <p:cTn id="1057" fill="hold">
                      <p:stCondLst>
                        <p:cond delay="indefinite"/>
                      </p:stCondLst>
                      <p:childTnLst>
                        <p:par>
                          <p:cTn id="1058" fill="hold">
                            <p:stCondLst>
                              <p:cond delay="0"/>
                            </p:stCondLst>
                            <p:childTnLst>
                              <p:par>
                                <p:cTn id="1059" nodeType="clickEffect" fill="hold" presetClass="entr" presetID="1">
                                  <p:stCondLst>
                                    <p:cond delay="0"/>
                                  </p:stCondLst>
                                  <p:childTnLst>
                                    <p:set>
                                      <p:cBhvr>
                                        <p:cTn id="1060" dur="1" fill="hold">
                                          <p:stCondLst>
                                            <p:cond delay="0"/>
                                          </p:stCondLst>
                                        </p:cTn>
                                        <p:tgtEl>
                                          <p:spTgt spid="609">
                                            <p:txEl>
                                              <p:pRg st="0" end="0"/>
                                            </p:txEl>
                                          </p:spTgt>
                                        </p:tgtEl>
                                        <p:attrNameLst>
                                          <p:attrName>style.visibility</p:attrName>
                                        </p:attrNameLst>
                                      </p:cBhvr>
                                      <p:to>
                                        <p:strVal val="visible"/>
                                      </p:to>
                                    </p:set>
                                  </p:childTnLst>
                                </p:cTn>
                              </p:par>
                            </p:childTnLst>
                          </p:cTn>
                        </p:par>
                      </p:childTnLst>
                    </p:cTn>
                  </p:par>
                  <p:par>
                    <p:cTn id="1061" fill="hold">
                      <p:stCondLst>
                        <p:cond delay="indefinite"/>
                      </p:stCondLst>
                      <p:childTnLst>
                        <p:par>
                          <p:cTn id="1062" fill="hold">
                            <p:stCondLst>
                              <p:cond delay="0"/>
                            </p:stCondLst>
                            <p:childTnLst>
                              <p:par>
                                <p:cTn id="1063" nodeType="clickEffect" fill="hold" presetClass="entr" presetID="1">
                                  <p:stCondLst>
                                    <p:cond delay="0"/>
                                  </p:stCondLst>
                                  <p:childTnLst>
                                    <p:set>
                                      <p:cBhvr>
                                        <p:cTn id="1064" dur="1" fill="hold">
                                          <p:stCondLst>
                                            <p:cond delay="0"/>
                                          </p:stCondLst>
                                        </p:cTn>
                                        <p:tgtEl>
                                          <p:spTgt spid="609">
                                            <p:txEl>
                                              <p:pRg st="1" end="1"/>
                                            </p:txEl>
                                          </p:spTgt>
                                        </p:tgtEl>
                                        <p:attrNameLst>
                                          <p:attrName>style.visibility</p:attrName>
                                        </p:attrNameLst>
                                      </p:cBhvr>
                                      <p:to>
                                        <p:strVal val="visible"/>
                                      </p:to>
                                    </p:set>
                                  </p:childTnLst>
                                </p:cTn>
                              </p:par>
                            </p:childTnLst>
                          </p:cTn>
                        </p:par>
                      </p:childTnLst>
                    </p:cTn>
                  </p:par>
                  <p:par>
                    <p:cTn id="1065" fill="hold">
                      <p:stCondLst>
                        <p:cond delay="indefinite"/>
                      </p:stCondLst>
                      <p:childTnLst>
                        <p:par>
                          <p:cTn id="1066" fill="hold">
                            <p:stCondLst>
                              <p:cond delay="0"/>
                            </p:stCondLst>
                            <p:childTnLst>
                              <p:par>
                                <p:cTn id="1067" nodeType="clickEffect" fill="hold" presetClass="entr" presetID="1">
                                  <p:stCondLst>
                                    <p:cond delay="0"/>
                                  </p:stCondLst>
                                  <p:childTnLst>
                                    <p:set>
                                      <p:cBhvr>
                                        <p:cTn id="1068" dur="1" fill="hold">
                                          <p:stCondLst>
                                            <p:cond delay="0"/>
                                          </p:stCondLst>
                                        </p:cTn>
                                        <p:tgtEl>
                                          <p:spTgt spid="609">
                                            <p:txEl>
                                              <p:pRg st="2" end="2"/>
                                            </p:txEl>
                                          </p:spTgt>
                                        </p:tgtEl>
                                        <p:attrNameLst>
                                          <p:attrName>style.visibility</p:attrName>
                                        </p:attrNameLst>
                                      </p:cBhvr>
                                      <p:to>
                                        <p:strVal val="visible"/>
                                      </p:to>
                                    </p:set>
                                  </p:childTnLst>
                                </p:cTn>
                              </p:par>
                            </p:childTnLst>
                          </p:cTn>
                        </p:par>
                      </p:childTnLst>
                    </p:cTn>
                  </p:par>
                  <p:par>
                    <p:cTn id="1069" fill="hold">
                      <p:stCondLst>
                        <p:cond delay="indefinite"/>
                      </p:stCondLst>
                      <p:childTnLst>
                        <p:par>
                          <p:cTn id="1070" fill="hold">
                            <p:stCondLst>
                              <p:cond delay="0"/>
                            </p:stCondLst>
                            <p:childTnLst>
                              <p:par>
                                <p:cTn id="1071" nodeType="clickEffect" fill="hold" presetClass="entr" presetID="1">
                                  <p:stCondLst>
                                    <p:cond delay="0"/>
                                  </p:stCondLst>
                                  <p:childTnLst>
                                    <p:set>
                                      <p:cBhvr>
                                        <p:cTn id="1072" dur="1" fill="hold">
                                          <p:stCondLst>
                                            <p:cond delay="0"/>
                                          </p:stCondLst>
                                        </p:cTn>
                                        <p:tgtEl>
                                          <p:spTgt spid="609">
                                            <p:txEl>
                                              <p:pRg st="3" end="3"/>
                                            </p:txEl>
                                          </p:spTgt>
                                        </p:tgtEl>
                                        <p:attrNameLst>
                                          <p:attrName>style.visibility</p:attrName>
                                        </p:attrNameLst>
                                      </p:cBhvr>
                                      <p:to>
                                        <p:strVal val="visible"/>
                                      </p:to>
                                    </p:set>
                                  </p:childTnLst>
                                </p:cTn>
                              </p:par>
                            </p:childTnLst>
                          </p:cTn>
                        </p:par>
                      </p:childTnLst>
                    </p:cTn>
                  </p:par>
                  <p:par>
                    <p:cTn id="1073" fill="hold">
                      <p:stCondLst>
                        <p:cond delay="indefinite"/>
                      </p:stCondLst>
                      <p:childTnLst>
                        <p:par>
                          <p:cTn id="1074" fill="hold">
                            <p:stCondLst>
                              <p:cond delay="0"/>
                            </p:stCondLst>
                            <p:childTnLst>
                              <p:par>
                                <p:cTn id="1075" nodeType="clickEffect" fill="hold" presetClass="entr" presetID="1">
                                  <p:stCondLst>
                                    <p:cond delay="0"/>
                                  </p:stCondLst>
                                  <p:childTnLst>
                                    <p:set>
                                      <p:cBhvr>
                                        <p:cTn id="1076" dur="1" fill="hold">
                                          <p:stCondLst>
                                            <p:cond delay="0"/>
                                          </p:stCondLst>
                                        </p:cTn>
                                        <p:tgtEl>
                                          <p:spTgt spid="609">
                                            <p:txEl>
                                              <p:pRg st="4" end="4"/>
                                            </p:txEl>
                                          </p:spTgt>
                                        </p:tgtEl>
                                        <p:attrNameLst>
                                          <p:attrName>style.visibility</p:attrName>
                                        </p:attrNameLst>
                                      </p:cBhvr>
                                      <p:to>
                                        <p:strVal val="visible"/>
                                      </p:to>
                                    </p:set>
                                  </p:childTnLst>
                                </p:cTn>
                              </p:par>
                            </p:childTnLst>
                          </p:cTn>
                        </p:par>
                      </p:childTnLst>
                    </p:cTn>
                  </p:par>
                  <p:par>
                    <p:cTn id="1077" fill="hold">
                      <p:stCondLst>
                        <p:cond delay="indefinite"/>
                      </p:stCondLst>
                      <p:childTnLst>
                        <p:par>
                          <p:cTn id="1078" fill="hold">
                            <p:stCondLst>
                              <p:cond delay="0"/>
                            </p:stCondLst>
                            <p:childTnLst>
                              <p:par>
                                <p:cTn id="1079" nodeType="clickEffect" fill="hold" presetClass="entr" presetID="1">
                                  <p:stCondLst>
                                    <p:cond delay="0"/>
                                  </p:stCondLst>
                                  <p:childTnLst>
                                    <p:set>
                                      <p:cBhvr>
                                        <p:cTn id="1080" dur="1" fill="hold">
                                          <p:stCondLst>
                                            <p:cond delay="0"/>
                                          </p:stCondLst>
                                        </p:cTn>
                                        <p:tgtEl>
                                          <p:spTgt spid="609">
                                            <p:txEl>
                                              <p:pRg st="5" end="5"/>
                                            </p:txEl>
                                          </p:spTgt>
                                        </p:tgtEl>
                                        <p:attrNameLst>
                                          <p:attrName>style.visibility</p:attrName>
                                        </p:attrNameLst>
                                      </p:cBhvr>
                                      <p:to>
                                        <p:strVal val="visible"/>
                                      </p:to>
                                    </p:set>
                                  </p:childTnLst>
                                </p:cTn>
                              </p:par>
                            </p:childTnLst>
                          </p:cTn>
                        </p:par>
                      </p:childTnLst>
                    </p:cTn>
                  </p:par>
                  <p:par>
                    <p:cTn id="1081" fill="hold">
                      <p:stCondLst>
                        <p:cond delay="indefinite"/>
                      </p:stCondLst>
                      <p:childTnLst>
                        <p:par>
                          <p:cTn id="1082" fill="hold">
                            <p:stCondLst>
                              <p:cond delay="0"/>
                            </p:stCondLst>
                            <p:childTnLst>
                              <p:par>
                                <p:cTn id="1083" nodeType="clickEffect" fill="hold" presetClass="entr" presetID="1">
                                  <p:stCondLst>
                                    <p:cond delay="0"/>
                                  </p:stCondLst>
                                  <p:childTnLst>
                                    <p:set>
                                      <p:cBhvr>
                                        <p:cTn id="1084" dur="1" fill="hold">
                                          <p:stCondLst>
                                            <p:cond delay="0"/>
                                          </p:stCondLst>
                                        </p:cTn>
                                        <p:tgtEl>
                                          <p:spTgt spid="609">
                                            <p:txEl>
                                              <p:pRg st="6" end="6"/>
                                            </p:txEl>
                                          </p:spTgt>
                                        </p:tgtEl>
                                        <p:attrNameLst>
                                          <p:attrName>style.visibility</p:attrName>
                                        </p:attrNameLst>
                                      </p:cBhvr>
                                      <p:to>
                                        <p:strVal val="visible"/>
                                      </p:to>
                                    </p:set>
                                  </p:childTnLst>
                                </p:cTn>
                              </p:par>
                            </p:childTnLst>
                          </p:cTn>
                        </p:par>
                      </p:childTnLst>
                    </p:cTn>
                  </p:par>
                  <p:par>
                    <p:cTn id="1085" fill="hold">
                      <p:stCondLst>
                        <p:cond delay="indefinite"/>
                      </p:stCondLst>
                      <p:childTnLst>
                        <p:par>
                          <p:cTn id="1086" fill="hold">
                            <p:stCondLst>
                              <p:cond delay="0"/>
                            </p:stCondLst>
                            <p:childTnLst>
                              <p:par>
                                <p:cTn id="1087" nodeType="clickEffect" fill="hold" presetClass="entr" presetID="1">
                                  <p:stCondLst>
                                    <p:cond delay="0"/>
                                  </p:stCondLst>
                                  <p:childTnLst>
                                    <p:set>
                                      <p:cBhvr>
                                        <p:cTn id="1088" dur="1" fill="hold">
                                          <p:stCondLst>
                                            <p:cond delay="0"/>
                                          </p:stCondLst>
                                        </p:cTn>
                                        <p:tgtEl>
                                          <p:spTgt spid="609">
                                            <p:txEl>
                                              <p:pRg st="7" end="7"/>
                                            </p:txEl>
                                          </p:spTgt>
                                        </p:tgtEl>
                                        <p:attrNameLst>
                                          <p:attrName>style.visibility</p:attrName>
                                        </p:attrNameLst>
                                      </p:cBhvr>
                                      <p:to>
                                        <p:strVal val="visible"/>
                                      </p:to>
                                    </p:set>
                                  </p:childTnLst>
                                </p:cTn>
                              </p:par>
                            </p:childTnLst>
                          </p:cTn>
                        </p:par>
                      </p:childTnLst>
                    </p:cTn>
                  </p:par>
                  <p:par>
                    <p:cTn id="1089" fill="hold">
                      <p:stCondLst>
                        <p:cond delay="indefinite"/>
                      </p:stCondLst>
                      <p:childTnLst>
                        <p:par>
                          <p:cTn id="1090" fill="hold">
                            <p:stCondLst>
                              <p:cond delay="0"/>
                            </p:stCondLst>
                            <p:childTnLst>
                              <p:par>
                                <p:cTn id="1091" nodeType="clickEffect" fill="hold" presetClass="entr" presetID="1">
                                  <p:stCondLst>
                                    <p:cond delay="0"/>
                                  </p:stCondLst>
                                  <p:childTnLst>
                                    <p:set>
                                      <p:cBhvr>
                                        <p:cTn id="1092" dur="1" fill="hold">
                                          <p:stCondLst>
                                            <p:cond delay="0"/>
                                          </p:stCondLst>
                                        </p:cTn>
                                        <p:tgtEl>
                                          <p:spTgt spid="609">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1"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Extended Data Types</a:t>
            </a:r>
            <a:endParaRPr b="0" lang="en-US" sz="2400" spc="-1" strike="noStrike">
              <a:latin typeface="Arial"/>
            </a:endParaRPr>
          </a:p>
        </p:txBody>
      </p:sp>
      <p:sp>
        <p:nvSpPr>
          <p:cNvPr id="612" name="PlaceHolder 2"/>
          <p:cNvSpPr>
            <a:spLocks noGrp="1"/>
          </p:cNvSpPr>
          <p:nvPr>
            <p:ph/>
          </p:nvPr>
        </p:nvSpPr>
        <p:spPr>
          <a:xfrm>
            <a:off x="626760" y="1131480"/>
            <a:ext cx="7883280" cy="3489480"/>
          </a:xfrm>
          <a:prstGeom prst="rect">
            <a:avLst/>
          </a:prstGeom>
          <a:noFill/>
          <a:ln w="0">
            <a:noFill/>
          </a:ln>
        </p:spPr>
        <p:txBody>
          <a:bodyPr lIns="0" rIns="68400" tIns="35280" bIns="34200" anchor="t">
            <a:noAutofit/>
          </a:bodyPr>
          <a:p>
            <a:pPr marL="343080" indent="-279360">
              <a:lnSpc>
                <a:spcPct val="115000"/>
              </a:lnSpc>
              <a:buClr>
                <a:srgbClr val="000000"/>
              </a:buClr>
              <a:buFont typeface="Consolas"/>
              <a:buChar char="●"/>
            </a:pPr>
            <a:r>
              <a:rPr b="1" lang="en-US" sz="1800" spc="-1" strike="noStrike">
                <a:solidFill>
                  <a:srgbClr val="000000"/>
                </a:solidFill>
                <a:latin typeface="Consolas"/>
                <a:ea typeface="Consolas"/>
              </a:rPr>
              <a:t>List(&lt;type&gt;)</a:t>
            </a:r>
            <a:endParaRPr b="0" lang="en-US" sz="1800" spc="-1" strike="noStrike">
              <a:latin typeface="Arial"/>
            </a:endParaRPr>
          </a:p>
          <a:p>
            <a:pPr lvl="1" marL="68580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Ordered list of things, i.e., array</a:t>
            </a:r>
            <a:endParaRPr b="0" lang="en-US" sz="1800" spc="-1" strike="noStrike">
              <a:latin typeface="Arial"/>
            </a:endParaRPr>
          </a:p>
          <a:p>
            <a:pPr lvl="2" marL="102888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You can also return list elements by index: </a:t>
            </a:r>
            <a:r>
              <a:rPr b="1" lang="en-US" sz="1800" spc="-1" strike="noStrike">
                <a:solidFill>
                  <a:srgbClr val="000000"/>
                </a:solidFill>
                <a:latin typeface="Consolas"/>
                <a:ea typeface="Consolas"/>
              </a:rPr>
              <a:t>var.subnets[0]</a:t>
            </a:r>
            <a:endParaRPr b="0" lang="en-US" sz="1800" spc="-1" strike="noStrike">
              <a:latin typeface="Arial"/>
            </a:endParaRPr>
          </a:p>
          <a:p>
            <a:pPr marL="343080" indent="-279360">
              <a:lnSpc>
                <a:spcPct val="115000"/>
              </a:lnSpc>
              <a:buClr>
                <a:srgbClr val="000000"/>
              </a:buClr>
              <a:buFont typeface="Consolas"/>
              <a:buChar char="●"/>
            </a:pPr>
            <a:r>
              <a:rPr b="1" lang="en-US" sz="1800" spc="-1" strike="noStrike">
                <a:solidFill>
                  <a:srgbClr val="000000"/>
                </a:solidFill>
                <a:latin typeface="Consolas"/>
                <a:ea typeface="Consolas"/>
              </a:rPr>
              <a:t>Set(&lt;type&gt;)</a:t>
            </a:r>
            <a:endParaRPr b="0" lang="en-US" sz="1800" spc="-1" strike="noStrike">
              <a:latin typeface="Arial"/>
            </a:endParaRPr>
          </a:p>
          <a:p>
            <a:pPr lvl="1" marL="68580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Similar to a list, but: requires a type, unique values, no ordering</a:t>
            </a:r>
            <a:endParaRPr b="0" lang="en-US" sz="1800" spc="-1" strike="noStrike">
              <a:latin typeface="Arial"/>
            </a:endParaRPr>
          </a:p>
          <a:p>
            <a:pPr marL="343080" indent="-279360">
              <a:lnSpc>
                <a:spcPct val="115000"/>
              </a:lnSpc>
              <a:buClr>
                <a:srgbClr val="000000"/>
              </a:buClr>
              <a:buFont typeface="Consolas"/>
              <a:buChar char="●"/>
            </a:pPr>
            <a:r>
              <a:rPr b="1" lang="en-US" sz="1800" spc="-1" strike="noStrike">
                <a:solidFill>
                  <a:srgbClr val="000000"/>
                </a:solidFill>
                <a:latin typeface="Consolas"/>
                <a:ea typeface="Consolas"/>
              </a:rPr>
              <a:t>Map(&lt;type&gt;)</a:t>
            </a:r>
            <a:endParaRPr b="0" lang="en-US" sz="1800" spc="-1" strike="noStrike">
              <a:latin typeface="Arial"/>
            </a:endParaRPr>
          </a:p>
          <a:p>
            <a:pPr lvl="1" marL="68580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A collection of values where each is identified by a string</a:t>
            </a:r>
            <a:endParaRPr b="0" lang="en-US" sz="1800" spc="-1" strike="noStrike">
              <a:latin typeface="Arial"/>
            </a:endParaRPr>
          </a:p>
          <a:p>
            <a:pPr lvl="1" marL="68580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e.g., </a:t>
            </a:r>
            <a:r>
              <a:rPr b="1" lang="en-US" sz="1800" spc="-1" strike="noStrike">
                <a:solidFill>
                  <a:srgbClr val="000000"/>
                </a:solidFill>
                <a:latin typeface="Consolas"/>
                <a:ea typeface="Consolas"/>
              </a:rPr>
              <a:t>var.amis["us-east-1"]</a:t>
            </a:r>
            <a:r>
              <a:rPr b="0" lang="en-US" sz="1800" spc="-1" strike="noStrike">
                <a:solidFill>
                  <a:srgbClr val="000000"/>
                </a:solidFill>
                <a:latin typeface="Helvetica Neue Light"/>
                <a:ea typeface="Helvetica Neue Light"/>
              </a:rPr>
              <a:t> would get the value of the </a:t>
            </a:r>
            <a:r>
              <a:rPr b="1" lang="en-US" sz="1800" spc="-1" strike="noStrike">
                <a:solidFill>
                  <a:srgbClr val="000000"/>
                </a:solidFill>
                <a:latin typeface="Consolas"/>
                <a:ea typeface="Consolas"/>
              </a:rPr>
              <a:t>us-east-1</a:t>
            </a:r>
            <a:r>
              <a:rPr b="0" lang="en-US" sz="1800" spc="-1" strike="noStrike">
                <a:solidFill>
                  <a:srgbClr val="000000"/>
                </a:solidFill>
                <a:latin typeface="Helvetica Neue Light"/>
                <a:ea typeface="Helvetica Neue Light"/>
              </a:rPr>
              <a:t> key within the </a:t>
            </a:r>
            <a:r>
              <a:rPr b="1" lang="en-US" sz="1800" spc="-1" strike="noStrike">
                <a:solidFill>
                  <a:srgbClr val="000000"/>
                </a:solidFill>
                <a:latin typeface="Consolas"/>
                <a:ea typeface="Consolas"/>
              </a:rPr>
              <a:t>amis</a:t>
            </a:r>
            <a:r>
              <a:rPr b="0" lang="en-US" sz="1800" spc="-1" strike="noStrike">
                <a:solidFill>
                  <a:srgbClr val="000000"/>
                </a:solidFill>
                <a:latin typeface="Helvetica Neue Light"/>
                <a:ea typeface="Helvetica Neue Light"/>
              </a:rPr>
              <a:t> map variable</a:t>
            </a:r>
            <a:endParaRPr b="0" lang="en-US" sz="1800" spc="-1" strike="noStrike">
              <a:latin typeface="Arial"/>
            </a:endParaRPr>
          </a:p>
          <a:p>
            <a:pPr marL="343080">
              <a:lnSpc>
                <a:spcPct val="115000"/>
              </a:lnSpc>
              <a:tabLst>
                <a:tab algn="l" pos="0"/>
              </a:tabLst>
            </a:pPr>
            <a:endParaRPr b="0" lang="en-US" sz="1800" spc="-1" strike="noStrike">
              <a:latin typeface="Arial"/>
            </a:endParaRPr>
          </a:p>
        </p:txBody>
      </p:sp>
      <p:sp>
        <p:nvSpPr>
          <p:cNvPr id="613"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9D00F3E0-AB26-4BA7-A72C-155D40999ECB}"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1093" dur="indefinite" restart="never" nodeType="tmRoot">
          <p:childTnLst>
            <p:seq>
              <p:cTn id="1094" dur="indefinite" nodeType="mainSeq">
                <p:childTnLst>
                  <p:par>
                    <p:cTn id="1095" fill="hold">
                      <p:stCondLst>
                        <p:cond delay="indefinite"/>
                      </p:stCondLst>
                      <p:childTnLst>
                        <p:par>
                          <p:cTn id="1096" fill="hold">
                            <p:stCondLst>
                              <p:cond delay="0"/>
                            </p:stCondLst>
                            <p:childTnLst>
                              <p:par>
                                <p:cTn id="1097" nodeType="clickEffect" fill="hold" presetClass="entr" presetID="1">
                                  <p:stCondLst>
                                    <p:cond delay="0"/>
                                  </p:stCondLst>
                                  <p:childTnLst>
                                    <p:set>
                                      <p:cBhvr>
                                        <p:cTn id="1098" dur="1" fill="hold">
                                          <p:stCondLst>
                                            <p:cond delay="0"/>
                                          </p:stCondLst>
                                        </p:cTn>
                                        <p:tgtEl>
                                          <p:spTgt spid="612">
                                            <p:txEl>
                                              <p:pRg st="0" end="0"/>
                                            </p:txEl>
                                          </p:spTgt>
                                        </p:tgtEl>
                                        <p:attrNameLst>
                                          <p:attrName>style.visibility</p:attrName>
                                        </p:attrNameLst>
                                      </p:cBhvr>
                                      <p:to>
                                        <p:strVal val="visible"/>
                                      </p:to>
                                    </p:set>
                                  </p:childTnLst>
                                </p:cTn>
                              </p:par>
                            </p:childTnLst>
                          </p:cTn>
                        </p:par>
                      </p:childTnLst>
                    </p:cTn>
                  </p:par>
                  <p:par>
                    <p:cTn id="1099" fill="hold">
                      <p:stCondLst>
                        <p:cond delay="indefinite"/>
                      </p:stCondLst>
                      <p:childTnLst>
                        <p:par>
                          <p:cTn id="1100" fill="hold">
                            <p:stCondLst>
                              <p:cond delay="0"/>
                            </p:stCondLst>
                            <p:childTnLst>
                              <p:par>
                                <p:cTn id="1101" nodeType="clickEffect" fill="hold" presetClass="entr" presetID="1">
                                  <p:stCondLst>
                                    <p:cond delay="0"/>
                                  </p:stCondLst>
                                  <p:childTnLst>
                                    <p:set>
                                      <p:cBhvr>
                                        <p:cTn id="1102" dur="1" fill="hold">
                                          <p:stCondLst>
                                            <p:cond delay="0"/>
                                          </p:stCondLst>
                                        </p:cTn>
                                        <p:tgtEl>
                                          <p:spTgt spid="612">
                                            <p:txEl>
                                              <p:pRg st="1" end="1"/>
                                            </p:txEl>
                                          </p:spTgt>
                                        </p:tgtEl>
                                        <p:attrNameLst>
                                          <p:attrName>style.visibility</p:attrName>
                                        </p:attrNameLst>
                                      </p:cBhvr>
                                      <p:to>
                                        <p:strVal val="visible"/>
                                      </p:to>
                                    </p:set>
                                  </p:childTnLst>
                                </p:cTn>
                              </p:par>
                            </p:childTnLst>
                          </p:cTn>
                        </p:par>
                      </p:childTnLst>
                    </p:cTn>
                  </p:par>
                  <p:par>
                    <p:cTn id="1103" fill="hold">
                      <p:stCondLst>
                        <p:cond delay="indefinite"/>
                      </p:stCondLst>
                      <p:childTnLst>
                        <p:par>
                          <p:cTn id="1104" fill="hold">
                            <p:stCondLst>
                              <p:cond delay="0"/>
                            </p:stCondLst>
                            <p:childTnLst>
                              <p:par>
                                <p:cTn id="1105" nodeType="clickEffect" fill="hold" presetClass="entr" presetID="1">
                                  <p:stCondLst>
                                    <p:cond delay="0"/>
                                  </p:stCondLst>
                                  <p:childTnLst>
                                    <p:set>
                                      <p:cBhvr>
                                        <p:cTn id="1106" dur="1" fill="hold">
                                          <p:stCondLst>
                                            <p:cond delay="0"/>
                                          </p:stCondLst>
                                        </p:cTn>
                                        <p:tgtEl>
                                          <p:spTgt spid="612">
                                            <p:txEl>
                                              <p:pRg st="2" end="2"/>
                                            </p:txEl>
                                          </p:spTgt>
                                        </p:tgtEl>
                                        <p:attrNameLst>
                                          <p:attrName>style.visibility</p:attrName>
                                        </p:attrNameLst>
                                      </p:cBhvr>
                                      <p:to>
                                        <p:strVal val="visible"/>
                                      </p:to>
                                    </p:set>
                                  </p:childTnLst>
                                </p:cTn>
                              </p:par>
                            </p:childTnLst>
                          </p:cTn>
                        </p:par>
                      </p:childTnLst>
                    </p:cTn>
                  </p:par>
                  <p:par>
                    <p:cTn id="1107" fill="hold">
                      <p:stCondLst>
                        <p:cond delay="indefinite"/>
                      </p:stCondLst>
                      <p:childTnLst>
                        <p:par>
                          <p:cTn id="1108" fill="hold">
                            <p:stCondLst>
                              <p:cond delay="0"/>
                            </p:stCondLst>
                            <p:childTnLst>
                              <p:par>
                                <p:cTn id="1109" nodeType="clickEffect" fill="hold" presetClass="entr" presetID="1">
                                  <p:stCondLst>
                                    <p:cond delay="0"/>
                                  </p:stCondLst>
                                  <p:childTnLst>
                                    <p:set>
                                      <p:cBhvr>
                                        <p:cTn id="1110" dur="1" fill="hold">
                                          <p:stCondLst>
                                            <p:cond delay="0"/>
                                          </p:stCondLst>
                                        </p:cTn>
                                        <p:tgtEl>
                                          <p:spTgt spid="612">
                                            <p:txEl>
                                              <p:pRg st="3" end="3"/>
                                            </p:txEl>
                                          </p:spTgt>
                                        </p:tgtEl>
                                        <p:attrNameLst>
                                          <p:attrName>style.visibility</p:attrName>
                                        </p:attrNameLst>
                                      </p:cBhvr>
                                      <p:to>
                                        <p:strVal val="visible"/>
                                      </p:to>
                                    </p:set>
                                  </p:childTnLst>
                                </p:cTn>
                              </p:par>
                            </p:childTnLst>
                          </p:cTn>
                        </p:par>
                      </p:childTnLst>
                    </p:cTn>
                  </p:par>
                  <p:par>
                    <p:cTn id="1111" fill="hold">
                      <p:stCondLst>
                        <p:cond delay="indefinite"/>
                      </p:stCondLst>
                      <p:childTnLst>
                        <p:par>
                          <p:cTn id="1112" fill="hold">
                            <p:stCondLst>
                              <p:cond delay="0"/>
                            </p:stCondLst>
                            <p:childTnLst>
                              <p:par>
                                <p:cTn id="1113" nodeType="clickEffect" fill="hold" presetClass="entr" presetID="1">
                                  <p:stCondLst>
                                    <p:cond delay="0"/>
                                  </p:stCondLst>
                                  <p:childTnLst>
                                    <p:set>
                                      <p:cBhvr>
                                        <p:cTn id="1114" dur="1" fill="hold">
                                          <p:stCondLst>
                                            <p:cond delay="0"/>
                                          </p:stCondLst>
                                        </p:cTn>
                                        <p:tgtEl>
                                          <p:spTgt spid="612">
                                            <p:txEl>
                                              <p:pRg st="4" end="4"/>
                                            </p:txEl>
                                          </p:spTgt>
                                        </p:tgtEl>
                                        <p:attrNameLst>
                                          <p:attrName>style.visibility</p:attrName>
                                        </p:attrNameLst>
                                      </p:cBhvr>
                                      <p:to>
                                        <p:strVal val="visible"/>
                                      </p:to>
                                    </p:set>
                                  </p:childTnLst>
                                </p:cTn>
                              </p:par>
                            </p:childTnLst>
                          </p:cTn>
                        </p:par>
                      </p:childTnLst>
                    </p:cTn>
                  </p:par>
                  <p:par>
                    <p:cTn id="1115" fill="hold">
                      <p:stCondLst>
                        <p:cond delay="indefinite"/>
                      </p:stCondLst>
                      <p:childTnLst>
                        <p:par>
                          <p:cTn id="1116" fill="hold">
                            <p:stCondLst>
                              <p:cond delay="0"/>
                            </p:stCondLst>
                            <p:childTnLst>
                              <p:par>
                                <p:cTn id="1117" nodeType="clickEffect" fill="hold" presetClass="entr" presetID="1">
                                  <p:stCondLst>
                                    <p:cond delay="0"/>
                                  </p:stCondLst>
                                  <p:childTnLst>
                                    <p:set>
                                      <p:cBhvr>
                                        <p:cTn id="1118" dur="1" fill="hold">
                                          <p:stCondLst>
                                            <p:cond delay="0"/>
                                          </p:stCondLst>
                                        </p:cTn>
                                        <p:tgtEl>
                                          <p:spTgt spid="612">
                                            <p:txEl>
                                              <p:pRg st="5" end="5"/>
                                            </p:txEl>
                                          </p:spTgt>
                                        </p:tgtEl>
                                        <p:attrNameLst>
                                          <p:attrName>style.visibility</p:attrName>
                                        </p:attrNameLst>
                                      </p:cBhvr>
                                      <p:to>
                                        <p:strVal val="visible"/>
                                      </p:to>
                                    </p:set>
                                  </p:childTnLst>
                                </p:cTn>
                              </p:par>
                            </p:childTnLst>
                          </p:cTn>
                        </p:par>
                      </p:childTnLst>
                    </p:cTn>
                  </p:par>
                  <p:par>
                    <p:cTn id="1119" fill="hold">
                      <p:stCondLst>
                        <p:cond delay="indefinite"/>
                      </p:stCondLst>
                      <p:childTnLst>
                        <p:par>
                          <p:cTn id="1120" fill="hold">
                            <p:stCondLst>
                              <p:cond delay="0"/>
                            </p:stCondLst>
                            <p:childTnLst>
                              <p:par>
                                <p:cTn id="1121" nodeType="clickEffect" fill="hold" presetClass="entr" presetID="1">
                                  <p:stCondLst>
                                    <p:cond delay="0"/>
                                  </p:stCondLst>
                                  <p:childTnLst>
                                    <p:set>
                                      <p:cBhvr>
                                        <p:cTn id="1122" dur="1" fill="hold">
                                          <p:stCondLst>
                                            <p:cond delay="0"/>
                                          </p:stCondLst>
                                        </p:cTn>
                                        <p:tgtEl>
                                          <p:spTgt spid="612">
                                            <p:txEl>
                                              <p:pRg st="6" end="6"/>
                                            </p:txEl>
                                          </p:spTgt>
                                        </p:tgtEl>
                                        <p:attrNameLst>
                                          <p:attrName>style.visibility</p:attrName>
                                        </p:attrNameLst>
                                      </p:cBhvr>
                                      <p:to>
                                        <p:strVal val="visible"/>
                                      </p:to>
                                    </p:set>
                                  </p:childTnLst>
                                </p:cTn>
                              </p:par>
                            </p:childTnLst>
                          </p:cTn>
                        </p:par>
                      </p:childTnLst>
                    </p:cTn>
                  </p:par>
                  <p:par>
                    <p:cTn id="1123" fill="hold">
                      <p:stCondLst>
                        <p:cond delay="indefinite"/>
                      </p:stCondLst>
                      <p:childTnLst>
                        <p:par>
                          <p:cTn id="1124" fill="hold">
                            <p:stCondLst>
                              <p:cond delay="0"/>
                            </p:stCondLst>
                            <p:childTnLst>
                              <p:par>
                                <p:cTn id="1125" nodeType="clickEffect" fill="hold" presetClass="entr" presetID="1">
                                  <p:stCondLst>
                                    <p:cond delay="0"/>
                                  </p:stCondLst>
                                  <p:childTnLst>
                                    <p:set>
                                      <p:cBhvr>
                                        <p:cTn id="1126" dur="1" fill="hold">
                                          <p:stCondLst>
                                            <p:cond delay="0"/>
                                          </p:stCondLst>
                                        </p:cTn>
                                        <p:tgtEl>
                                          <p:spTgt spid="612">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4"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Extended Data Types (cont’d)</a:t>
            </a:r>
            <a:endParaRPr b="0" lang="en-US" sz="2400" spc="-1" strike="noStrike">
              <a:latin typeface="Arial"/>
            </a:endParaRPr>
          </a:p>
        </p:txBody>
      </p:sp>
      <p:sp>
        <p:nvSpPr>
          <p:cNvPr id="615" name="PlaceHolder 2"/>
          <p:cNvSpPr>
            <a:spLocks noGrp="1"/>
          </p:cNvSpPr>
          <p:nvPr>
            <p:ph/>
          </p:nvPr>
        </p:nvSpPr>
        <p:spPr>
          <a:xfrm>
            <a:off x="626760" y="1131480"/>
            <a:ext cx="7883280" cy="3489480"/>
          </a:xfrm>
          <a:prstGeom prst="rect">
            <a:avLst/>
          </a:prstGeom>
          <a:noFill/>
          <a:ln w="0">
            <a:noFill/>
          </a:ln>
        </p:spPr>
        <p:txBody>
          <a:bodyPr lIns="0" rIns="68400" tIns="35280" bIns="34200" anchor="t">
            <a:noAutofit/>
          </a:bodyPr>
          <a:p>
            <a:pPr marL="343080" indent="-279360">
              <a:lnSpc>
                <a:spcPct val="115000"/>
              </a:lnSpc>
              <a:buClr>
                <a:srgbClr val="000000"/>
              </a:buClr>
              <a:buFont typeface="Consolas"/>
              <a:buChar char="●"/>
            </a:pPr>
            <a:r>
              <a:rPr b="1" lang="en-US" sz="1800" spc="-1" strike="noStrike">
                <a:solidFill>
                  <a:srgbClr val="000000"/>
                </a:solidFill>
                <a:latin typeface="Consolas"/>
                <a:ea typeface="Consolas"/>
              </a:rPr>
              <a:t>Object({ &lt;attr name&gt; = &lt;type&gt;, … })</a:t>
            </a:r>
            <a:endParaRPr b="0" lang="en-US" sz="1800" spc="-1" strike="noStrike">
              <a:latin typeface="Arial"/>
            </a:endParaRPr>
          </a:p>
          <a:p>
            <a:pPr lvl="1" marL="68580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Like many other language object types, with properties containing other values</a:t>
            </a:r>
            <a:endParaRPr b="0" lang="en-US" sz="1800" spc="-1" strike="noStrike">
              <a:latin typeface="Arial"/>
            </a:endParaRPr>
          </a:p>
          <a:p>
            <a:pPr marL="343080" indent="-279360">
              <a:lnSpc>
                <a:spcPct val="115000"/>
              </a:lnSpc>
              <a:buClr>
                <a:srgbClr val="000000"/>
              </a:buClr>
              <a:buFont typeface="Consolas"/>
              <a:buChar char="●"/>
            </a:pPr>
            <a:r>
              <a:rPr b="1" lang="en-US" sz="1800" spc="-1" strike="noStrike">
                <a:solidFill>
                  <a:srgbClr val="000000"/>
                </a:solidFill>
                <a:latin typeface="Consolas"/>
                <a:ea typeface="Consolas"/>
              </a:rPr>
              <a:t>Tuple([&lt;type&gt;, …])</a:t>
            </a:r>
            <a:endParaRPr b="0" lang="en-US" sz="1800" spc="-1" strike="noStrike">
              <a:latin typeface="Arial"/>
            </a:endParaRPr>
          </a:p>
          <a:p>
            <a:pPr lvl="1" marL="68580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Very similar to a list, mixed strictly defined typed list of things</a:t>
            </a:r>
            <a:endParaRPr b="0" lang="en-US" sz="1800" spc="-1" strike="noStrike">
              <a:latin typeface="Arial"/>
            </a:endParaRPr>
          </a:p>
        </p:txBody>
      </p:sp>
      <p:sp>
        <p:nvSpPr>
          <p:cNvPr id="616"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021827BE-2933-4665-B1DC-E8428B3FCC01}"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1127" dur="indefinite" restart="never" nodeType="tmRoot">
          <p:childTnLst>
            <p:seq>
              <p:cTn id="1128" dur="indefinite" nodeType="mainSeq">
                <p:childTnLst>
                  <p:par>
                    <p:cTn id="1129" fill="hold">
                      <p:stCondLst>
                        <p:cond delay="indefinite"/>
                      </p:stCondLst>
                      <p:childTnLst>
                        <p:par>
                          <p:cTn id="1130" fill="hold">
                            <p:stCondLst>
                              <p:cond delay="0"/>
                            </p:stCondLst>
                            <p:childTnLst>
                              <p:par>
                                <p:cTn id="1131" nodeType="clickEffect" fill="hold" presetClass="entr" presetID="1">
                                  <p:stCondLst>
                                    <p:cond delay="0"/>
                                  </p:stCondLst>
                                  <p:childTnLst>
                                    <p:set>
                                      <p:cBhvr>
                                        <p:cTn id="1132" dur="1" fill="hold">
                                          <p:stCondLst>
                                            <p:cond delay="0"/>
                                          </p:stCondLst>
                                        </p:cTn>
                                        <p:tgtEl>
                                          <p:spTgt spid="615">
                                            <p:txEl>
                                              <p:pRg st="0" end="0"/>
                                            </p:txEl>
                                          </p:spTgt>
                                        </p:tgtEl>
                                        <p:attrNameLst>
                                          <p:attrName>style.visibility</p:attrName>
                                        </p:attrNameLst>
                                      </p:cBhvr>
                                      <p:to>
                                        <p:strVal val="visible"/>
                                      </p:to>
                                    </p:set>
                                  </p:childTnLst>
                                </p:cTn>
                              </p:par>
                            </p:childTnLst>
                          </p:cTn>
                        </p:par>
                      </p:childTnLst>
                    </p:cTn>
                  </p:par>
                  <p:par>
                    <p:cTn id="1133" fill="hold">
                      <p:stCondLst>
                        <p:cond delay="indefinite"/>
                      </p:stCondLst>
                      <p:childTnLst>
                        <p:par>
                          <p:cTn id="1134" fill="hold">
                            <p:stCondLst>
                              <p:cond delay="0"/>
                            </p:stCondLst>
                            <p:childTnLst>
                              <p:par>
                                <p:cTn id="1135" nodeType="clickEffect" fill="hold" presetClass="entr" presetID="1">
                                  <p:stCondLst>
                                    <p:cond delay="0"/>
                                  </p:stCondLst>
                                  <p:childTnLst>
                                    <p:set>
                                      <p:cBhvr>
                                        <p:cTn id="1136" dur="1" fill="hold">
                                          <p:stCondLst>
                                            <p:cond delay="0"/>
                                          </p:stCondLst>
                                        </p:cTn>
                                        <p:tgtEl>
                                          <p:spTgt spid="615">
                                            <p:txEl>
                                              <p:pRg st="1" end="1"/>
                                            </p:txEl>
                                          </p:spTgt>
                                        </p:tgtEl>
                                        <p:attrNameLst>
                                          <p:attrName>style.visibility</p:attrName>
                                        </p:attrNameLst>
                                      </p:cBhvr>
                                      <p:to>
                                        <p:strVal val="visible"/>
                                      </p:to>
                                    </p:set>
                                  </p:childTnLst>
                                </p:cTn>
                              </p:par>
                            </p:childTnLst>
                          </p:cTn>
                        </p:par>
                      </p:childTnLst>
                    </p:cTn>
                  </p:par>
                  <p:par>
                    <p:cTn id="1137" fill="hold">
                      <p:stCondLst>
                        <p:cond delay="indefinite"/>
                      </p:stCondLst>
                      <p:childTnLst>
                        <p:par>
                          <p:cTn id="1138" fill="hold">
                            <p:stCondLst>
                              <p:cond delay="0"/>
                            </p:stCondLst>
                            <p:childTnLst>
                              <p:par>
                                <p:cTn id="1139" nodeType="clickEffect" fill="hold" presetClass="entr" presetID="1">
                                  <p:stCondLst>
                                    <p:cond delay="0"/>
                                  </p:stCondLst>
                                  <p:childTnLst>
                                    <p:set>
                                      <p:cBhvr>
                                        <p:cTn id="1140" dur="1" fill="hold">
                                          <p:stCondLst>
                                            <p:cond delay="0"/>
                                          </p:stCondLst>
                                        </p:cTn>
                                        <p:tgtEl>
                                          <p:spTgt spid="615">
                                            <p:txEl>
                                              <p:pRg st="2" end="2"/>
                                            </p:txEl>
                                          </p:spTgt>
                                        </p:tgtEl>
                                        <p:attrNameLst>
                                          <p:attrName>style.visibility</p:attrName>
                                        </p:attrNameLst>
                                      </p:cBhvr>
                                      <p:to>
                                        <p:strVal val="visible"/>
                                      </p:to>
                                    </p:set>
                                  </p:childTnLst>
                                </p:cTn>
                              </p:par>
                            </p:childTnLst>
                          </p:cTn>
                        </p:par>
                      </p:childTnLst>
                    </p:cTn>
                  </p:par>
                  <p:par>
                    <p:cTn id="1141" fill="hold">
                      <p:stCondLst>
                        <p:cond delay="indefinite"/>
                      </p:stCondLst>
                      <p:childTnLst>
                        <p:par>
                          <p:cTn id="1142" fill="hold">
                            <p:stCondLst>
                              <p:cond delay="0"/>
                            </p:stCondLst>
                            <p:childTnLst>
                              <p:par>
                                <p:cTn id="1143" nodeType="clickEffect" fill="hold" presetClass="entr" presetID="1">
                                  <p:stCondLst>
                                    <p:cond delay="0"/>
                                  </p:stCondLst>
                                  <p:childTnLst>
                                    <p:set>
                                      <p:cBhvr>
                                        <p:cTn id="1144" dur="1" fill="hold">
                                          <p:stCondLst>
                                            <p:cond delay="0"/>
                                          </p:stCondLst>
                                        </p:cTn>
                                        <p:tgtEl>
                                          <p:spTgt spid="615">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7"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Count Parameter</a:t>
            </a:r>
            <a:endParaRPr b="0" lang="en-US" sz="2400" spc="-1" strike="noStrike">
              <a:latin typeface="Arial"/>
            </a:endParaRPr>
          </a:p>
        </p:txBody>
      </p:sp>
      <p:sp>
        <p:nvSpPr>
          <p:cNvPr id="618" name="PlaceHolder 2"/>
          <p:cNvSpPr>
            <a:spLocks noGrp="1"/>
          </p:cNvSpPr>
          <p:nvPr>
            <p:ph/>
          </p:nvPr>
        </p:nvSpPr>
        <p:spPr>
          <a:xfrm>
            <a:off x="626760" y="1383120"/>
            <a:ext cx="7883280" cy="3238200"/>
          </a:xfrm>
          <a:prstGeom prst="rect">
            <a:avLst/>
          </a:prstGeom>
          <a:noFill/>
          <a:ln w="0">
            <a:noFill/>
          </a:ln>
        </p:spPr>
        <p:txBody>
          <a:bodyPr lIns="0" rIns="68400" tIns="35280" bIns="34200" anchor="t">
            <a:noAutofit/>
          </a:bodyPr>
          <a:p>
            <a:pPr marL="343080" indent="-291960">
              <a:lnSpc>
                <a:spcPct val="115000"/>
              </a:lnSpc>
              <a:buClr>
                <a:srgbClr val="000000"/>
              </a:buClr>
              <a:buFont typeface="Helvetica Neue Light"/>
              <a:buChar char="●"/>
            </a:pPr>
            <a:r>
              <a:rPr b="0" lang="en-US" sz="2000" spc="-1" strike="noStrike">
                <a:solidFill>
                  <a:srgbClr val="000000"/>
                </a:solidFill>
                <a:latin typeface="Helvetica Neue Light"/>
                <a:ea typeface="Helvetica Neue Light"/>
              </a:rPr>
              <a:t>Resources can be duplicated or conditionally created via the count parameter</a:t>
            </a:r>
            <a:endParaRPr b="0" lang="en-US" sz="2000" spc="-1" strike="noStrike">
              <a:latin typeface="Arial"/>
            </a:endParaRPr>
          </a:p>
          <a:p>
            <a:pPr>
              <a:lnSpc>
                <a:spcPct val="115000"/>
              </a:lnSpc>
              <a:tabLst>
                <a:tab algn="l" pos="0"/>
              </a:tabLst>
            </a:pPr>
            <a:endParaRPr b="0" lang="en-US" sz="2000" spc="-1" strike="noStrike">
              <a:latin typeface="Arial"/>
            </a:endParaRPr>
          </a:p>
        </p:txBody>
      </p:sp>
      <p:sp>
        <p:nvSpPr>
          <p:cNvPr id="619"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B15481D0-FDAB-4B7A-BC2D-9084DAAC0005}"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620" name="Google Shape;707;p101"/>
          <p:cNvSpPr/>
          <p:nvPr/>
        </p:nvSpPr>
        <p:spPr>
          <a:xfrm>
            <a:off x="863640" y="2196720"/>
            <a:ext cx="7422840" cy="2173320"/>
          </a:xfrm>
          <a:prstGeom prst="rect">
            <a:avLst/>
          </a:prstGeom>
          <a:solidFill>
            <a:srgbClr val="000000"/>
          </a:solidFill>
          <a:ln w="0">
            <a:noFill/>
          </a:ln>
        </p:spPr>
        <p:style>
          <a:lnRef idx="0"/>
          <a:fillRef idx="0"/>
          <a:effectRef idx="0"/>
          <a:fontRef idx="minor"/>
        </p:style>
        <p:txBody>
          <a:bodyPr lIns="68400" rIns="68400" tIns="68400" bIns="68400" anchor="t">
            <a:noAutofit/>
          </a:bodyPr>
          <a:p>
            <a:pPr>
              <a:lnSpc>
                <a:spcPct val="90000"/>
              </a:lnSpc>
              <a:tabLst>
                <a:tab algn="l" pos="0"/>
              </a:tabLst>
            </a:pPr>
            <a:r>
              <a:rPr b="1" lang="en-US" sz="1500" spc="-1" strike="noStrike">
                <a:solidFill>
                  <a:srgbClr val="ff9900"/>
                </a:solidFill>
                <a:latin typeface="Courier New"/>
                <a:ea typeface="Courier New"/>
              </a:rPr>
              <a:t>resource</a:t>
            </a:r>
            <a:r>
              <a:rPr b="1" lang="en-US" sz="1500" spc="-1" strike="noStrike">
                <a:solidFill>
                  <a:srgbClr val="ffffff"/>
                </a:solidFill>
                <a:latin typeface="Courier New"/>
                <a:ea typeface="Courier New"/>
              </a:rPr>
              <a:t> </a:t>
            </a:r>
            <a:r>
              <a:rPr b="1" lang="en-US" sz="1500" spc="-1" strike="noStrike">
                <a:solidFill>
                  <a:srgbClr val="6fa8dc"/>
                </a:solidFill>
                <a:latin typeface="Courier New"/>
                <a:ea typeface="Courier New"/>
              </a:rPr>
              <a:t>“aws_instance” “web”</a:t>
            </a:r>
            <a:r>
              <a:rPr b="1" lang="en-US" sz="1500" spc="-1" strike="noStrike">
                <a:solidFill>
                  <a:srgbClr val="ffffff"/>
                </a:solidFill>
                <a:latin typeface="Courier New"/>
                <a:ea typeface="Courier New"/>
              </a:rPr>
              <a:t> </a:t>
            </a:r>
            <a:r>
              <a:rPr b="1" lang="en-US" sz="1500" spc="-1" strike="noStrike">
                <a:solidFill>
                  <a:srgbClr val="c9daf8"/>
                </a:solidFill>
                <a:latin typeface="Courier New"/>
                <a:ea typeface="Courier New"/>
              </a:rPr>
              <a:t>{</a:t>
            </a:r>
            <a:endParaRPr b="0" lang="en-US" sz="1500" spc="-1" strike="noStrike">
              <a:latin typeface="Arial"/>
            </a:endParaRPr>
          </a:p>
          <a:p>
            <a:pPr>
              <a:lnSpc>
                <a:spcPct val="90000"/>
              </a:lnSpc>
              <a:tabLst>
                <a:tab algn="l" pos="0"/>
              </a:tabLst>
            </a:pPr>
            <a:r>
              <a:rPr b="1" lang="en-US" sz="1500" spc="-1" strike="noStrike">
                <a:solidFill>
                  <a:srgbClr val="c9daf8"/>
                </a:solidFill>
                <a:latin typeface="Courier New"/>
                <a:ea typeface="Courier New"/>
              </a:rPr>
              <a:t>  </a:t>
            </a:r>
            <a:r>
              <a:rPr b="1" lang="en-US" sz="1500" spc="-1" strike="noStrike">
                <a:solidFill>
                  <a:srgbClr val="8e7cc3"/>
                </a:solidFill>
                <a:latin typeface="Courier New"/>
                <a:ea typeface="Courier New"/>
              </a:rPr>
              <a:t>count</a:t>
            </a:r>
            <a:r>
              <a:rPr b="1" lang="en-US" sz="1500" spc="-1" strike="noStrike">
                <a:solidFill>
                  <a:srgbClr val="c9daf8"/>
                </a:solidFill>
                <a:latin typeface="Courier New"/>
                <a:ea typeface="Courier New"/>
              </a:rPr>
              <a:t>         = </a:t>
            </a:r>
            <a:r>
              <a:rPr b="1" lang="en-US" sz="1500" spc="-1" strike="noStrike">
                <a:solidFill>
                  <a:srgbClr val="6aa84f"/>
                </a:solidFill>
                <a:latin typeface="Courier New"/>
                <a:ea typeface="Courier New"/>
              </a:rPr>
              <a:t>2</a:t>
            </a:r>
            <a:endParaRPr b="0" lang="en-US" sz="1500" spc="-1" strike="noStrike">
              <a:latin typeface="Arial"/>
            </a:endParaRPr>
          </a:p>
          <a:p>
            <a:pPr>
              <a:lnSpc>
                <a:spcPct val="90000"/>
              </a:lnSpc>
              <a:tabLst>
                <a:tab algn="l" pos="0"/>
              </a:tabLst>
            </a:pPr>
            <a:r>
              <a:rPr b="1" lang="en-US" sz="1500" spc="-1" strike="noStrike">
                <a:solidFill>
                  <a:srgbClr val="8e7cc3"/>
                </a:solidFill>
                <a:latin typeface="Courier New"/>
                <a:ea typeface="Courier New"/>
              </a:rPr>
              <a:t>  </a:t>
            </a:r>
            <a:r>
              <a:rPr b="1" lang="en-US" sz="1500" spc="-1" strike="noStrike">
                <a:solidFill>
                  <a:srgbClr val="8e7cc3"/>
                </a:solidFill>
                <a:latin typeface="Courier New"/>
                <a:ea typeface="Courier New"/>
              </a:rPr>
              <a:t>ami</a:t>
            </a:r>
            <a:r>
              <a:rPr b="1" lang="en-US" sz="1500" spc="-1" strike="noStrike">
                <a:solidFill>
                  <a:srgbClr val="c9daf8"/>
                </a:solidFill>
                <a:latin typeface="Courier New"/>
                <a:ea typeface="Courier New"/>
              </a:rPr>
              <a:t>           = var.</a:t>
            </a:r>
            <a:r>
              <a:rPr b="1" lang="en-US" sz="1500" spc="-1" strike="noStrike">
                <a:solidFill>
                  <a:srgbClr val="8e7cc3"/>
                </a:solidFill>
                <a:latin typeface="Courier New"/>
                <a:ea typeface="Courier New"/>
              </a:rPr>
              <a:t>ami</a:t>
            </a:r>
            <a:endParaRPr b="0" lang="en-US" sz="1500" spc="-1" strike="noStrike">
              <a:latin typeface="Arial"/>
            </a:endParaRPr>
          </a:p>
          <a:p>
            <a:pPr>
              <a:lnSpc>
                <a:spcPct val="90000"/>
              </a:lnSpc>
              <a:tabLst>
                <a:tab algn="l" pos="0"/>
              </a:tabLst>
            </a:pPr>
            <a:r>
              <a:rPr b="1" lang="en-US" sz="1500" spc="-1" strike="noStrike">
                <a:solidFill>
                  <a:srgbClr val="c9daf8"/>
                </a:solidFill>
                <a:latin typeface="Courier New"/>
                <a:ea typeface="Courier New"/>
              </a:rPr>
              <a:t>  </a:t>
            </a:r>
            <a:r>
              <a:rPr b="1" lang="en-US" sz="1500" spc="-1" strike="noStrike">
                <a:solidFill>
                  <a:srgbClr val="8e7cc3"/>
                </a:solidFill>
                <a:latin typeface="Courier New"/>
                <a:ea typeface="Courier New"/>
              </a:rPr>
              <a:t>instance_type</a:t>
            </a:r>
            <a:r>
              <a:rPr b="1" lang="en-US" sz="1500" spc="-1" strike="noStrike">
                <a:solidFill>
                  <a:srgbClr val="c9daf8"/>
                </a:solidFill>
                <a:latin typeface="Courier New"/>
                <a:ea typeface="Courier New"/>
              </a:rPr>
              <a:t> = var.</a:t>
            </a:r>
            <a:r>
              <a:rPr b="1" lang="en-US" sz="1500" spc="-1" strike="noStrike">
                <a:solidFill>
                  <a:srgbClr val="8e7cc3"/>
                </a:solidFill>
                <a:latin typeface="Courier New"/>
                <a:ea typeface="Courier New"/>
              </a:rPr>
              <a:t>instance_type</a:t>
            </a:r>
            <a:endParaRPr b="0" lang="en-US" sz="1500" spc="-1" strike="noStrike">
              <a:latin typeface="Arial"/>
            </a:endParaRPr>
          </a:p>
          <a:p>
            <a:pPr>
              <a:lnSpc>
                <a:spcPct val="90000"/>
              </a:lnSpc>
              <a:tabLst>
                <a:tab algn="l" pos="0"/>
              </a:tabLst>
            </a:pPr>
            <a:r>
              <a:rPr b="1" lang="en-US" sz="1500" spc="-1" strike="noStrike">
                <a:solidFill>
                  <a:srgbClr val="c9daf8"/>
                </a:solidFill>
                <a:latin typeface="Courier New"/>
                <a:ea typeface="Courier New"/>
              </a:rPr>
              <a:t>  </a:t>
            </a:r>
            <a:endParaRPr b="0" lang="en-US" sz="1500" spc="-1" strike="noStrike">
              <a:latin typeface="Arial"/>
            </a:endParaRPr>
          </a:p>
          <a:p>
            <a:pPr>
              <a:lnSpc>
                <a:spcPct val="90000"/>
              </a:lnSpc>
              <a:tabLst>
                <a:tab algn="l" pos="0"/>
              </a:tabLst>
            </a:pPr>
            <a:r>
              <a:rPr b="1" lang="en-US" sz="1500" spc="-1" strike="noStrike">
                <a:solidFill>
                  <a:srgbClr val="c9daf8"/>
                </a:solidFill>
                <a:latin typeface="Courier New"/>
                <a:ea typeface="Courier New"/>
              </a:rPr>
              <a:t>  </a:t>
            </a:r>
            <a:r>
              <a:rPr b="1" lang="en-US" sz="1500" spc="-1" strike="noStrike">
                <a:solidFill>
                  <a:srgbClr val="8e7cc3"/>
                </a:solidFill>
                <a:latin typeface="Courier New"/>
                <a:ea typeface="Courier New"/>
              </a:rPr>
              <a:t>tags</a:t>
            </a:r>
            <a:r>
              <a:rPr b="1" lang="en-US" sz="1500" spc="-1" strike="noStrike">
                <a:solidFill>
                  <a:srgbClr val="c9daf8"/>
                </a:solidFill>
                <a:latin typeface="Courier New"/>
                <a:ea typeface="Courier New"/>
              </a:rPr>
              <a:t> {</a:t>
            </a:r>
            <a:endParaRPr b="0" lang="en-US" sz="1500" spc="-1" strike="noStrike">
              <a:latin typeface="Arial"/>
            </a:endParaRPr>
          </a:p>
          <a:p>
            <a:pPr>
              <a:lnSpc>
                <a:spcPct val="90000"/>
              </a:lnSpc>
              <a:tabLst>
                <a:tab algn="l" pos="0"/>
              </a:tabLst>
            </a:pPr>
            <a:r>
              <a:rPr b="1" lang="en-US" sz="1500" spc="-1" strike="noStrike">
                <a:solidFill>
                  <a:srgbClr val="c9daf8"/>
                </a:solidFill>
                <a:latin typeface="Courier New"/>
                <a:ea typeface="Courier New"/>
              </a:rPr>
              <a:t>    </a:t>
            </a:r>
            <a:r>
              <a:rPr b="1" lang="en-US" sz="1500" spc="-1" strike="noStrike">
                <a:solidFill>
                  <a:srgbClr val="8e7cc3"/>
                </a:solidFill>
                <a:latin typeface="Courier New"/>
                <a:ea typeface="Courier New"/>
              </a:rPr>
              <a:t>Name</a:t>
            </a:r>
            <a:r>
              <a:rPr b="1" lang="en-US" sz="1500" spc="-1" strike="noStrike">
                <a:solidFill>
                  <a:srgbClr val="c9daf8"/>
                </a:solidFill>
                <a:latin typeface="Courier New"/>
                <a:ea typeface="Courier New"/>
              </a:rPr>
              <a:t> = </a:t>
            </a:r>
            <a:r>
              <a:rPr b="1" lang="en-US" sz="1500" spc="-1" strike="noStrike">
                <a:solidFill>
                  <a:srgbClr val="6aa84f"/>
                </a:solidFill>
                <a:latin typeface="Courier New"/>
                <a:ea typeface="Courier New"/>
              </a:rPr>
              <a:t>“web-</a:t>
            </a:r>
            <a:r>
              <a:rPr b="1" lang="en-US" sz="1500" spc="-1" strike="noStrike">
                <a:solidFill>
                  <a:srgbClr val="c9daf8"/>
                </a:solidFill>
                <a:latin typeface="Courier New"/>
                <a:ea typeface="Courier New"/>
              </a:rPr>
              <a:t>${count.</a:t>
            </a:r>
            <a:r>
              <a:rPr b="1" lang="en-US" sz="1500" spc="-1" strike="noStrike">
                <a:solidFill>
                  <a:srgbClr val="8e7cc3"/>
                </a:solidFill>
                <a:latin typeface="Courier New"/>
                <a:ea typeface="Courier New"/>
              </a:rPr>
              <a:t>index</a:t>
            </a:r>
            <a:r>
              <a:rPr b="1" lang="en-US" sz="1500" spc="-1" strike="noStrike">
                <a:solidFill>
                  <a:srgbClr val="c9daf8"/>
                </a:solidFill>
                <a:latin typeface="Courier New"/>
                <a:ea typeface="Courier New"/>
              </a:rPr>
              <a:t>}</a:t>
            </a:r>
            <a:r>
              <a:rPr b="1" lang="en-US" sz="1500" spc="-1" strike="noStrike">
                <a:solidFill>
                  <a:srgbClr val="6aa84f"/>
                </a:solidFill>
                <a:latin typeface="Courier New"/>
                <a:ea typeface="Courier New"/>
              </a:rPr>
              <a:t>”</a:t>
            </a:r>
            <a:endParaRPr b="0" lang="en-US" sz="1500" spc="-1" strike="noStrike">
              <a:latin typeface="Arial"/>
            </a:endParaRPr>
          </a:p>
          <a:p>
            <a:pPr>
              <a:lnSpc>
                <a:spcPct val="90000"/>
              </a:lnSpc>
              <a:tabLst>
                <a:tab algn="l" pos="0"/>
              </a:tabLst>
            </a:pPr>
            <a:r>
              <a:rPr b="1" lang="en-US" sz="1500" spc="-1" strike="noStrike">
                <a:solidFill>
                  <a:srgbClr val="c9daf8"/>
                </a:solidFill>
                <a:latin typeface="Courier New"/>
                <a:ea typeface="Courier New"/>
              </a:rPr>
              <a:t>  </a:t>
            </a:r>
            <a:r>
              <a:rPr b="1" lang="en-US" sz="1500" spc="-1" strike="noStrike">
                <a:solidFill>
                  <a:srgbClr val="c9daf8"/>
                </a:solidFill>
                <a:latin typeface="Courier New"/>
                <a:ea typeface="Courier New"/>
              </a:rPr>
              <a:t>}</a:t>
            </a:r>
            <a:endParaRPr b="0" lang="en-US" sz="1500" spc="-1" strike="noStrike">
              <a:latin typeface="Arial"/>
            </a:endParaRPr>
          </a:p>
          <a:p>
            <a:pPr>
              <a:lnSpc>
                <a:spcPct val="90000"/>
              </a:lnSpc>
              <a:tabLst>
                <a:tab algn="l" pos="0"/>
              </a:tabLst>
            </a:pPr>
            <a:r>
              <a:rPr b="1" lang="en-US" sz="1500" spc="-1" strike="noStrike">
                <a:solidFill>
                  <a:srgbClr val="c9daf8"/>
                </a:solidFill>
                <a:latin typeface="Courier New"/>
                <a:ea typeface="Courier New"/>
              </a:rPr>
              <a:t>}</a:t>
            </a:r>
            <a:endParaRPr b="0" lang="en-US" sz="1500" spc="-1" strike="noStrike">
              <a:latin typeface="Arial"/>
            </a:endParaRPr>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1"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Data Reference</a:t>
            </a:r>
            <a:endParaRPr b="0" lang="en-US" sz="2400" spc="-1" strike="noStrike">
              <a:latin typeface="Arial"/>
            </a:endParaRPr>
          </a:p>
        </p:txBody>
      </p:sp>
      <p:sp>
        <p:nvSpPr>
          <p:cNvPr id="622" name="PlaceHolder 2"/>
          <p:cNvSpPr>
            <a:spLocks noGrp="1"/>
          </p:cNvSpPr>
          <p:nvPr>
            <p:ph/>
          </p:nvPr>
        </p:nvSpPr>
        <p:spPr>
          <a:xfrm>
            <a:off x="630000" y="1172520"/>
            <a:ext cx="7883280" cy="3372480"/>
          </a:xfrm>
          <a:prstGeom prst="rect">
            <a:avLst/>
          </a:prstGeom>
          <a:noFill/>
          <a:ln w="0">
            <a:noFill/>
          </a:ln>
        </p:spPr>
        <p:txBody>
          <a:bodyPr lIns="0" rIns="68400" tIns="35280" bIns="34200" anchor="t">
            <a:noAutofit/>
          </a:bodyPr>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Attributes of current resource</a:t>
            </a:r>
            <a:endParaRPr b="0" lang="en-US" sz="1800" spc="-1" strike="noStrike">
              <a:latin typeface="Arial"/>
            </a:endParaRPr>
          </a:p>
          <a:p>
            <a:pPr lvl="1" marL="68580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Syntax is </a:t>
            </a:r>
            <a:r>
              <a:rPr b="1" lang="en-US" sz="1800" spc="-1" strike="noStrike">
                <a:solidFill>
                  <a:srgbClr val="000000"/>
                </a:solidFill>
                <a:latin typeface="Consolas"/>
                <a:ea typeface="Consolas"/>
              </a:rPr>
              <a:t>self.ATTRIBUTE</a:t>
            </a:r>
            <a:endParaRPr b="0" lang="en-US" sz="1800" spc="-1" strike="noStrike">
              <a:latin typeface="Arial"/>
            </a:endParaRPr>
          </a:p>
          <a:p>
            <a:pPr lvl="1" marL="68580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e.g., </a:t>
            </a:r>
            <a:r>
              <a:rPr b="1" lang="en-US" sz="1800" spc="-1" strike="noStrike">
                <a:solidFill>
                  <a:srgbClr val="000000"/>
                </a:solidFill>
                <a:latin typeface="Consolas"/>
                <a:ea typeface="Consolas"/>
              </a:rPr>
              <a:t>self.private_ip</a:t>
            </a:r>
            <a:r>
              <a:rPr b="0" lang="en-US" sz="1800" spc="-1" strike="noStrike">
                <a:solidFill>
                  <a:srgbClr val="000000"/>
                </a:solidFill>
                <a:latin typeface="Helvetica Neue Light"/>
                <a:ea typeface="Helvetica Neue Light"/>
              </a:rPr>
              <a:t> interpolates resource's private IP address</a:t>
            </a:r>
            <a:endParaRPr b="0" lang="en-US" sz="1800" spc="-1" strike="noStrike">
              <a:latin typeface="Arial"/>
            </a:endParaRPr>
          </a:p>
        </p:txBody>
      </p:sp>
      <p:sp>
        <p:nvSpPr>
          <p:cNvPr id="623"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FAEF229C-2262-4D86-9C8D-5D13B8FAD4D9}"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1145" dur="indefinite" restart="never" nodeType="tmRoot">
          <p:childTnLst>
            <p:seq>
              <p:cTn id="1146" dur="indefinite" nodeType="mainSeq">
                <p:childTnLst>
                  <p:par>
                    <p:cTn id="1147" fill="hold">
                      <p:stCondLst>
                        <p:cond delay="indefinite"/>
                      </p:stCondLst>
                      <p:childTnLst>
                        <p:par>
                          <p:cTn id="1148" fill="hold">
                            <p:stCondLst>
                              <p:cond delay="0"/>
                            </p:stCondLst>
                            <p:childTnLst>
                              <p:par>
                                <p:cTn id="1149" nodeType="clickEffect" fill="hold" presetClass="entr" presetID="1">
                                  <p:stCondLst>
                                    <p:cond delay="0"/>
                                  </p:stCondLst>
                                  <p:childTnLst>
                                    <p:set>
                                      <p:cBhvr>
                                        <p:cTn id="1150" dur="1" fill="hold">
                                          <p:stCondLst>
                                            <p:cond delay="0"/>
                                          </p:stCondLst>
                                        </p:cTn>
                                        <p:tgtEl>
                                          <p:spTgt spid="622">
                                            <p:txEl>
                                              <p:pRg st="0" end="0"/>
                                            </p:txEl>
                                          </p:spTgt>
                                        </p:tgtEl>
                                        <p:attrNameLst>
                                          <p:attrName>style.visibility</p:attrName>
                                        </p:attrNameLst>
                                      </p:cBhvr>
                                      <p:to>
                                        <p:strVal val="visible"/>
                                      </p:to>
                                    </p:set>
                                  </p:childTnLst>
                                </p:cTn>
                              </p:par>
                            </p:childTnLst>
                          </p:cTn>
                        </p:par>
                      </p:childTnLst>
                    </p:cTn>
                  </p:par>
                  <p:par>
                    <p:cTn id="1151" fill="hold">
                      <p:stCondLst>
                        <p:cond delay="indefinite"/>
                      </p:stCondLst>
                      <p:childTnLst>
                        <p:par>
                          <p:cTn id="1152" fill="hold">
                            <p:stCondLst>
                              <p:cond delay="0"/>
                            </p:stCondLst>
                            <p:childTnLst>
                              <p:par>
                                <p:cTn id="1153" nodeType="clickEffect" fill="hold" presetClass="entr" presetID="1">
                                  <p:stCondLst>
                                    <p:cond delay="0"/>
                                  </p:stCondLst>
                                  <p:childTnLst>
                                    <p:set>
                                      <p:cBhvr>
                                        <p:cTn id="1154" dur="1" fill="hold">
                                          <p:stCondLst>
                                            <p:cond delay="0"/>
                                          </p:stCondLst>
                                        </p:cTn>
                                        <p:tgtEl>
                                          <p:spTgt spid="622">
                                            <p:txEl>
                                              <p:pRg st="1" end="1"/>
                                            </p:txEl>
                                          </p:spTgt>
                                        </p:tgtEl>
                                        <p:attrNameLst>
                                          <p:attrName>style.visibility</p:attrName>
                                        </p:attrNameLst>
                                      </p:cBhvr>
                                      <p:to>
                                        <p:strVal val="visible"/>
                                      </p:to>
                                    </p:set>
                                  </p:childTnLst>
                                </p:cTn>
                              </p:par>
                            </p:childTnLst>
                          </p:cTn>
                        </p:par>
                      </p:childTnLst>
                    </p:cTn>
                  </p:par>
                  <p:par>
                    <p:cTn id="1155" fill="hold">
                      <p:stCondLst>
                        <p:cond delay="indefinite"/>
                      </p:stCondLst>
                      <p:childTnLst>
                        <p:par>
                          <p:cTn id="1156" fill="hold">
                            <p:stCondLst>
                              <p:cond delay="0"/>
                            </p:stCondLst>
                            <p:childTnLst>
                              <p:par>
                                <p:cTn id="1157" nodeType="clickEffect" fill="hold" presetClass="entr" presetID="1">
                                  <p:stCondLst>
                                    <p:cond delay="0"/>
                                  </p:stCondLst>
                                  <p:childTnLst>
                                    <p:set>
                                      <p:cBhvr>
                                        <p:cTn id="1158" dur="1" fill="hold">
                                          <p:stCondLst>
                                            <p:cond delay="0"/>
                                          </p:stCondLst>
                                        </p:cTn>
                                        <p:tgtEl>
                                          <p:spTgt spid="622">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PlaceHolder 1"/>
          <p:cNvSpPr>
            <a:spLocks noGrp="1"/>
          </p:cNvSpPr>
          <p:nvPr>
            <p:ph type="title"/>
          </p:nvPr>
        </p:nvSpPr>
        <p:spPr>
          <a:xfrm>
            <a:off x="714240" y="24300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Schedule</a:t>
            </a:r>
            <a:endParaRPr b="0" lang="en-US" sz="2400" spc="-1" strike="noStrike">
              <a:latin typeface="Arial"/>
            </a:endParaRPr>
          </a:p>
        </p:txBody>
      </p:sp>
      <p:sp>
        <p:nvSpPr>
          <p:cNvPr id="357" name="PlaceHolder 2"/>
          <p:cNvSpPr>
            <a:spLocks noGrp="1"/>
          </p:cNvSpPr>
          <p:nvPr>
            <p:ph/>
          </p:nvPr>
        </p:nvSpPr>
        <p:spPr>
          <a:xfrm>
            <a:off x="621000" y="1134000"/>
            <a:ext cx="7883280" cy="3509280"/>
          </a:xfrm>
          <a:prstGeom prst="rect">
            <a:avLst/>
          </a:prstGeom>
          <a:noFill/>
          <a:ln w="0">
            <a:noFill/>
          </a:ln>
        </p:spPr>
        <p:txBody>
          <a:bodyPr lIns="67680" rIns="68400" tIns="35280" bIns="34200" anchor="t">
            <a:noAutofit/>
          </a:bodyPr>
          <a:p>
            <a:pPr marL="343080" indent="-317520">
              <a:lnSpc>
                <a:spcPct val="115000"/>
              </a:lnSpc>
              <a:buClr>
                <a:srgbClr val="000000"/>
              </a:buClr>
              <a:buFont typeface="Helvetica Neue Light"/>
              <a:buChar char="●"/>
            </a:pPr>
            <a:r>
              <a:rPr b="0" lang="en-US" sz="2400" spc="-1" strike="noStrike">
                <a:solidFill>
                  <a:srgbClr val="000000"/>
                </a:solidFill>
                <a:latin typeface="Helvetica Neue Light"/>
                <a:ea typeface="Helvetica Neue Light"/>
              </a:rPr>
              <a:t>Course runs 9:00 - 3:30 Pacific time</a:t>
            </a:r>
            <a:endParaRPr b="0" lang="en-US" sz="2400" spc="-1" strike="noStrike">
              <a:latin typeface="Arial"/>
            </a:endParaRPr>
          </a:p>
          <a:p>
            <a:pPr lvl="1" marL="685800" indent="-317520">
              <a:lnSpc>
                <a:spcPct val="115000"/>
              </a:lnSpc>
              <a:buClr>
                <a:srgbClr val="000000"/>
              </a:buClr>
              <a:buFont typeface="Helvetica Neue Light"/>
              <a:buChar char="○"/>
            </a:pPr>
            <a:r>
              <a:rPr b="0" lang="en-US" sz="2400" spc="-1" strike="noStrike">
                <a:solidFill>
                  <a:srgbClr val="000000"/>
                </a:solidFill>
                <a:latin typeface="Helvetica Neue Light"/>
                <a:ea typeface="Helvetica Neue Light"/>
              </a:rPr>
              <a:t>Lunch break from 12-1 Pacific time</a:t>
            </a:r>
            <a:endParaRPr b="0" lang="en-US" sz="2400" spc="-1" strike="noStrike">
              <a:latin typeface="Arial"/>
            </a:endParaRPr>
          </a:p>
          <a:p>
            <a:pPr lvl="1" marL="685800" indent="-317520">
              <a:lnSpc>
                <a:spcPct val="115000"/>
              </a:lnSpc>
              <a:buClr>
                <a:srgbClr val="000000"/>
              </a:buClr>
              <a:buFont typeface="Helvetica Neue Light"/>
              <a:buChar char="○"/>
            </a:pPr>
            <a:r>
              <a:rPr b="0" lang="en-US" sz="2400" spc="-1" strike="noStrike">
                <a:solidFill>
                  <a:srgbClr val="000000"/>
                </a:solidFill>
                <a:latin typeface="Helvetica Neue Light"/>
                <a:ea typeface="Helvetica Neue Light"/>
              </a:rPr>
              <a:t>10-15 min. breaks as needed</a:t>
            </a:r>
            <a:endParaRPr b="0" lang="en-US" sz="2400" spc="-1" strike="noStrike">
              <a:latin typeface="Arial"/>
            </a:endParaRPr>
          </a:p>
        </p:txBody>
      </p:sp>
      <p:sp>
        <p:nvSpPr>
          <p:cNvPr id="358" name="PlaceHolder 3"/>
          <p:cNvSpPr>
            <a:spLocks noGrp="1"/>
          </p:cNvSpPr>
          <p:nvPr>
            <p:ph type="sldNum"/>
          </p:nvPr>
        </p:nvSpPr>
        <p:spPr>
          <a:xfrm>
            <a:off x="8505000" y="4902840"/>
            <a:ext cx="624960" cy="223200"/>
          </a:xfrm>
          <a:prstGeom prst="rect">
            <a:avLst/>
          </a:prstGeom>
          <a:noFill/>
          <a:ln w="0">
            <a:noFill/>
          </a:ln>
        </p:spPr>
        <p:txBody>
          <a:bodyPr lIns="68400" rIns="68400" tIns="34200" bIns="34200" anchor="ctr">
            <a:noAutofit/>
          </a:bodyPr>
          <a:p>
            <a:pPr algn="ctr">
              <a:lnSpc>
                <a:spcPct val="100000"/>
              </a:lnSpc>
              <a:tabLst>
                <a:tab algn="l" pos="0"/>
              </a:tabLst>
            </a:pPr>
            <a:fld id="{5F6F3A4A-493E-4E58-9F30-4D25E6C11DF0}"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4"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Data Reference (cont’d)</a:t>
            </a:r>
            <a:endParaRPr b="0" lang="en-US" sz="2400" spc="-1" strike="noStrike">
              <a:latin typeface="Arial"/>
            </a:endParaRPr>
          </a:p>
        </p:txBody>
      </p:sp>
      <p:sp>
        <p:nvSpPr>
          <p:cNvPr id="625" name="PlaceHolder 2"/>
          <p:cNvSpPr>
            <a:spLocks noGrp="1"/>
          </p:cNvSpPr>
          <p:nvPr>
            <p:ph/>
          </p:nvPr>
        </p:nvSpPr>
        <p:spPr>
          <a:xfrm>
            <a:off x="630000" y="1036080"/>
            <a:ext cx="7883280" cy="3632040"/>
          </a:xfrm>
          <a:prstGeom prst="rect">
            <a:avLst/>
          </a:prstGeom>
          <a:noFill/>
          <a:ln w="0">
            <a:noFill/>
          </a:ln>
        </p:spPr>
        <p:txBody>
          <a:bodyPr lIns="0" rIns="68400" tIns="35280" bIns="34200" anchor="t">
            <a:noAutofit/>
          </a:bodyPr>
          <a:p>
            <a:pPr marL="343080" indent="-272880">
              <a:lnSpc>
                <a:spcPct val="115000"/>
              </a:lnSpc>
              <a:buClr>
                <a:srgbClr val="000000"/>
              </a:buClr>
              <a:buFont typeface="Consolas"/>
              <a:buChar char="●"/>
            </a:pPr>
            <a:r>
              <a:rPr b="0" lang="en-US" sz="1700" spc="-1" strike="noStrike">
                <a:solidFill>
                  <a:srgbClr val="000000"/>
                </a:solidFill>
                <a:latin typeface="Helvetica Neue Light"/>
                <a:ea typeface="Helvetica Neue Light"/>
              </a:rPr>
              <a:t>Attributes of other resources</a:t>
            </a:r>
            <a:endParaRPr b="0" lang="en-US" sz="1700" spc="-1" strike="noStrike">
              <a:latin typeface="Arial"/>
            </a:endParaRPr>
          </a:p>
          <a:p>
            <a:pPr lvl="1" marL="685800" indent="-272880">
              <a:lnSpc>
                <a:spcPct val="115000"/>
              </a:lnSpc>
              <a:buClr>
                <a:srgbClr val="000000"/>
              </a:buClr>
              <a:buFont typeface="Courier New"/>
              <a:buChar char="○"/>
            </a:pPr>
            <a:r>
              <a:rPr b="0" lang="en-US" sz="1700" spc="-1" strike="noStrike">
                <a:solidFill>
                  <a:srgbClr val="000000"/>
                </a:solidFill>
                <a:latin typeface="Helvetica Neue Light"/>
                <a:ea typeface="Helvetica Neue Light"/>
              </a:rPr>
              <a:t>Syntax is </a:t>
            </a:r>
            <a:r>
              <a:rPr b="1" lang="en-US" sz="1700" spc="-1" strike="noStrike">
                <a:solidFill>
                  <a:srgbClr val="000000"/>
                </a:solidFill>
                <a:latin typeface="Consolas"/>
                <a:ea typeface="Consolas"/>
              </a:rPr>
              <a:t>TYPE.NAME.ATTRIBUTE</a:t>
            </a:r>
            <a:endParaRPr b="0" lang="en-US" sz="1700" spc="-1" strike="noStrike">
              <a:latin typeface="Arial"/>
            </a:endParaRPr>
          </a:p>
          <a:p>
            <a:pPr lvl="1" marL="685800" indent="-272880">
              <a:lnSpc>
                <a:spcPct val="115000"/>
              </a:lnSpc>
              <a:buClr>
                <a:srgbClr val="000000"/>
              </a:buClr>
              <a:buFont typeface="Consolas"/>
              <a:buChar char="○"/>
            </a:pPr>
            <a:r>
              <a:rPr b="1" lang="en-US" sz="1700" spc="-1" strike="noStrike">
                <a:solidFill>
                  <a:srgbClr val="000000"/>
                </a:solidFill>
                <a:latin typeface="Consolas"/>
                <a:ea typeface="Consolas"/>
              </a:rPr>
              <a:t>aws_instance.web.id</a:t>
            </a:r>
            <a:endParaRPr b="0" lang="en-US" sz="1700" spc="-1" strike="noStrike">
              <a:latin typeface="Arial"/>
            </a:endParaRPr>
          </a:p>
          <a:p>
            <a:pPr lvl="2" marL="1028880" indent="-272880">
              <a:lnSpc>
                <a:spcPct val="115000"/>
              </a:lnSpc>
              <a:buClr>
                <a:srgbClr val="000000"/>
              </a:buClr>
              <a:buFont typeface="Courier New"/>
              <a:buChar char="■"/>
            </a:pPr>
            <a:r>
              <a:rPr b="0" lang="en-US" sz="1700" spc="-1" strike="noStrike">
                <a:solidFill>
                  <a:srgbClr val="000000"/>
                </a:solidFill>
                <a:latin typeface="Helvetica Neue Light"/>
                <a:ea typeface="Helvetica Neue Light"/>
              </a:rPr>
              <a:t>Interpolate ID attribute from the </a:t>
            </a:r>
            <a:r>
              <a:rPr b="1" lang="en-US" sz="1700" spc="-1" strike="noStrike">
                <a:solidFill>
                  <a:srgbClr val="000000"/>
                </a:solidFill>
                <a:latin typeface="Consolas"/>
                <a:ea typeface="Consolas"/>
              </a:rPr>
              <a:t>aws_instance</a:t>
            </a:r>
            <a:r>
              <a:rPr b="0" lang="en-US" sz="1700" spc="-1" strike="noStrike">
                <a:solidFill>
                  <a:srgbClr val="000000"/>
                </a:solidFill>
                <a:latin typeface="Helvetica Neue Light"/>
                <a:ea typeface="Helvetica Neue Light"/>
              </a:rPr>
              <a:t> resource </a:t>
            </a:r>
            <a:r>
              <a:rPr b="1" lang="en-US" sz="1700" spc="-1" strike="noStrike">
                <a:solidFill>
                  <a:srgbClr val="000000"/>
                </a:solidFill>
                <a:latin typeface="Consolas"/>
                <a:ea typeface="Consolas"/>
              </a:rPr>
              <a:t>web</a:t>
            </a:r>
            <a:endParaRPr b="0" lang="en-US" sz="1700" spc="-1" strike="noStrike">
              <a:latin typeface="Arial"/>
            </a:endParaRPr>
          </a:p>
          <a:p>
            <a:pPr lvl="2" marL="1028880" indent="-272880">
              <a:lnSpc>
                <a:spcPct val="115000"/>
              </a:lnSpc>
              <a:buClr>
                <a:srgbClr val="000000"/>
              </a:buClr>
              <a:buFont typeface="Courier New"/>
              <a:buChar char="■"/>
            </a:pPr>
            <a:r>
              <a:rPr b="0" lang="en-US" sz="1700" spc="-1" strike="noStrike">
                <a:solidFill>
                  <a:srgbClr val="000000"/>
                </a:solidFill>
                <a:latin typeface="Helvetica Neue Light"/>
                <a:ea typeface="Helvetica Neue Light"/>
              </a:rPr>
              <a:t>If resource has a count attribute set, you can access individual attributes with a zero-based index, such as </a:t>
            </a:r>
            <a:r>
              <a:rPr b="1" lang="en-US" sz="1700" spc="-1" strike="noStrike">
                <a:solidFill>
                  <a:srgbClr val="000000"/>
                </a:solidFill>
                <a:latin typeface="Consolas"/>
                <a:ea typeface="Consolas"/>
              </a:rPr>
              <a:t>aws_instance.web.[0].id</a:t>
            </a:r>
            <a:endParaRPr b="0" lang="en-US" sz="1700" spc="-1" strike="noStrike">
              <a:latin typeface="Arial"/>
            </a:endParaRPr>
          </a:p>
          <a:p>
            <a:pPr lvl="2" marL="1028880" indent="-272880">
              <a:lnSpc>
                <a:spcPct val="115000"/>
              </a:lnSpc>
              <a:buClr>
                <a:srgbClr val="000000"/>
              </a:buClr>
              <a:buFont typeface="Courier New"/>
              <a:buChar char="■"/>
            </a:pPr>
            <a:r>
              <a:rPr b="0" lang="en-US" sz="1700" spc="-1" strike="noStrike">
                <a:solidFill>
                  <a:srgbClr val="000000"/>
                </a:solidFill>
                <a:latin typeface="Helvetica Neue Light"/>
                <a:ea typeface="Helvetica Neue Light"/>
              </a:rPr>
              <a:t>Or use the splat syntax to get a list of all the attributes: </a:t>
            </a:r>
            <a:r>
              <a:rPr b="1" lang="en-US" sz="1700" spc="-1" strike="noStrike">
                <a:solidFill>
                  <a:srgbClr val="000000"/>
                </a:solidFill>
                <a:latin typeface="Consolas"/>
                <a:ea typeface="Consolas"/>
              </a:rPr>
              <a:t>aws_instance.web.[*].id</a:t>
            </a:r>
            <a:endParaRPr b="0" lang="en-US" sz="1700" spc="-1" strike="noStrike">
              <a:latin typeface="Arial"/>
            </a:endParaRPr>
          </a:p>
          <a:p>
            <a:pPr lvl="2" marL="1028880" indent="-272880">
              <a:lnSpc>
                <a:spcPct val="115000"/>
              </a:lnSpc>
              <a:buClr>
                <a:srgbClr val="000000"/>
              </a:buClr>
              <a:buFont typeface="Courier New"/>
              <a:buChar char="■"/>
            </a:pPr>
            <a:r>
              <a:rPr b="0" lang="en-US" sz="1700" spc="-1" strike="noStrike">
                <a:solidFill>
                  <a:srgbClr val="000000"/>
                </a:solidFill>
                <a:latin typeface="Consolas"/>
                <a:ea typeface="Helvetica Neue Light"/>
              </a:rPr>
              <a:t>Or use </a:t>
            </a:r>
            <a:r>
              <a:rPr b="1" lang="en-US" sz="1700" spc="-1" strike="noStrike">
                <a:solidFill>
                  <a:srgbClr val="000000"/>
                </a:solidFill>
                <a:latin typeface="Consolas"/>
                <a:ea typeface="Helvetica Neue Light"/>
              </a:rPr>
              <a:t>count.index</a:t>
            </a:r>
            <a:r>
              <a:rPr b="0" lang="en-US" sz="1700" spc="-1" strike="noStrike">
                <a:solidFill>
                  <a:srgbClr val="000000"/>
                </a:solidFill>
                <a:latin typeface="Consolas"/>
                <a:ea typeface="Helvetica Neue Light"/>
              </a:rPr>
              <a:t> to iterate over each item in the count:</a:t>
            </a:r>
            <a:br/>
            <a:r>
              <a:rPr b="1" lang="en-US" sz="1700" spc="-1" strike="noStrike">
                <a:solidFill>
                  <a:srgbClr val="000000"/>
                </a:solidFill>
                <a:latin typeface="Consolas"/>
                <a:ea typeface="Helvetica Neue Light"/>
              </a:rPr>
              <a:t>aws_instance.web.[count.index].id</a:t>
            </a:r>
            <a:endParaRPr b="0" lang="en-US" sz="1700" spc="-1" strike="noStrike">
              <a:latin typeface="Arial"/>
            </a:endParaRPr>
          </a:p>
        </p:txBody>
      </p:sp>
      <p:sp>
        <p:nvSpPr>
          <p:cNvPr id="626"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B7C0F1FA-AD49-4335-B069-86BC2757FB60}"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1159" dur="indefinite" restart="never" nodeType="tmRoot">
          <p:childTnLst>
            <p:seq>
              <p:cTn id="1160" dur="indefinite" nodeType="mainSeq">
                <p:childTnLst>
                  <p:par>
                    <p:cTn id="1161" fill="hold">
                      <p:stCondLst>
                        <p:cond delay="indefinite"/>
                      </p:stCondLst>
                      <p:childTnLst>
                        <p:par>
                          <p:cTn id="1162" fill="hold">
                            <p:stCondLst>
                              <p:cond delay="0"/>
                            </p:stCondLst>
                            <p:childTnLst>
                              <p:par>
                                <p:cTn id="1163" nodeType="clickEffect" fill="hold" presetClass="entr" presetID="1">
                                  <p:stCondLst>
                                    <p:cond delay="0"/>
                                  </p:stCondLst>
                                  <p:childTnLst>
                                    <p:set>
                                      <p:cBhvr>
                                        <p:cTn id="1164" dur="1" fill="hold">
                                          <p:stCondLst>
                                            <p:cond delay="0"/>
                                          </p:stCondLst>
                                        </p:cTn>
                                        <p:tgtEl>
                                          <p:spTgt spid="625">
                                            <p:txEl>
                                              <p:pRg st="0" end="0"/>
                                            </p:txEl>
                                          </p:spTgt>
                                        </p:tgtEl>
                                        <p:attrNameLst>
                                          <p:attrName>style.visibility</p:attrName>
                                        </p:attrNameLst>
                                      </p:cBhvr>
                                      <p:to>
                                        <p:strVal val="visible"/>
                                      </p:to>
                                    </p:set>
                                  </p:childTnLst>
                                </p:cTn>
                              </p:par>
                            </p:childTnLst>
                          </p:cTn>
                        </p:par>
                      </p:childTnLst>
                    </p:cTn>
                  </p:par>
                  <p:par>
                    <p:cTn id="1165" fill="hold">
                      <p:stCondLst>
                        <p:cond delay="indefinite"/>
                      </p:stCondLst>
                      <p:childTnLst>
                        <p:par>
                          <p:cTn id="1166" fill="hold">
                            <p:stCondLst>
                              <p:cond delay="0"/>
                            </p:stCondLst>
                            <p:childTnLst>
                              <p:par>
                                <p:cTn id="1167" nodeType="clickEffect" fill="hold" presetClass="entr" presetID="1">
                                  <p:stCondLst>
                                    <p:cond delay="0"/>
                                  </p:stCondLst>
                                  <p:childTnLst>
                                    <p:set>
                                      <p:cBhvr>
                                        <p:cTn id="1168" dur="1" fill="hold">
                                          <p:stCondLst>
                                            <p:cond delay="0"/>
                                          </p:stCondLst>
                                        </p:cTn>
                                        <p:tgtEl>
                                          <p:spTgt spid="625">
                                            <p:txEl>
                                              <p:pRg st="1" end="1"/>
                                            </p:txEl>
                                          </p:spTgt>
                                        </p:tgtEl>
                                        <p:attrNameLst>
                                          <p:attrName>style.visibility</p:attrName>
                                        </p:attrNameLst>
                                      </p:cBhvr>
                                      <p:to>
                                        <p:strVal val="visible"/>
                                      </p:to>
                                    </p:set>
                                  </p:childTnLst>
                                </p:cTn>
                              </p:par>
                            </p:childTnLst>
                          </p:cTn>
                        </p:par>
                      </p:childTnLst>
                    </p:cTn>
                  </p:par>
                  <p:par>
                    <p:cTn id="1169" fill="hold">
                      <p:stCondLst>
                        <p:cond delay="indefinite"/>
                      </p:stCondLst>
                      <p:childTnLst>
                        <p:par>
                          <p:cTn id="1170" fill="hold">
                            <p:stCondLst>
                              <p:cond delay="0"/>
                            </p:stCondLst>
                            <p:childTnLst>
                              <p:par>
                                <p:cTn id="1171" nodeType="clickEffect" fill="hold" presetClass="entr" presetID="1">
                                  <p:stCondLst>
                                    <p:cond delay="0"/>
                                  </p:stCondLst>
                                  <p:childTnLst>
                                    <p:set>
                                      <p:cBhvr>
                                        <p:cTn id="1172" dur="1" fill="hold">
                                          <p:stCondLst>
                                            <p:cond delay="0"/>
                                          </p:stCondLst>
                                        </p:cTn>
                                        <p:tgtEl>
                                          <p:spTgt spid="625">
                                            <p:txEl>
                                              <p:pRg st="2" end="2"/>
                                            </p:txEl>
                                          </p:spTgt>
                                        </p:tgtEl>
                                        <p:attrNameLst>
                                          <p:attrName>style.visibility</p:attrName>
                                        </p:attrNameLst>
                                      </p:cBhvr>
                                      <p:to>
                                        <p:strVal val="visible"/>
                                      </p:to>
                                    </p:set>
                                  </p:childTnLst>
                                </p:cTn>
                              </p:par>
                            </p:childTnLst>
                          </p:cTn>
                        </p:par>
                      </p:childTnLst>
                    </p:cTn>
                  </p:par>
                  <p:par>
                    <p:cTn id="1173" fill="hold">
                      <p:stCondLst>
                        <p:cond delay="indefinite"/>
                      </p:stCondLst>
                      <p:childTnLst>
                        <p:par>
                          <p:cTn id="1174" fill="hold">
                            <p:stCondLst>
                              <p:cond delay="0"/>
                            </p:stCondLst>
                            <p:childTnLst>
                              <p:par>
                                <p:cTn id="1175" nodeType="clickEffect" fill="hold" presetClass="entr" presetID="1">
                                  <p:stCondLst>
                                    <p:cond delay="0"/>
                                  </p:stCondLst>
                                  <p:childTnLst>
                                    <p:set>
                                      <p:cBhvr>
                                        <p:cTn id="1176" dur="1" fill="hold">
                                          <p:stCondLst>
                                            <p:cond delay="0"/>
                                          </p:stCondLst>
                                        </p:cTn>
                                        <p:tgtEl>
                                          <p:spTgt spid="625">
                                            <p:txEl>
                                              <p:pRg st="3" end="3"/>
                                            </p:txEl>
                                          </p:spTgt>
                                        </p:tgtEl>
                                        <p:attrNameLst>
                                          <p:attrName>style.visibility</p:attrName>
                                        </p:attrNameLst>
                                      </p:cBhvr>
                                      <p:to>
                                        <p:strVal val="visible"/>
                                      </p:to>
                                    </p:set>
                                  </p:childTnLst>
                                </p:cTn>
                              </p:par>
                            </p:childTnLst>
                          </p:cTn>
                        </p:par>
                      </p:childTnLst>
                    </p:cTn>
                  </p:par>
                  <p:par>
                    <p:cTn id="1177" fill="hold">
                      <p:stCondLst>
                        <p:cond delay="indefinite"/>
                      </p:stCondLst>
                      <p:childTnLst>
                        <p:par>
                          <p:cTn id="1178" fill="hold">
                            <p:stCondLst>
                              <p:cond delay="0"/>
                            </p:stCondLst>
                            <p:childTnLst>
                              <p:par>
                                <p:cTn id="1179" nodeType="clickEffect" fill="hold" presetClass="entr" presetID="1">
                                  <p:stCondLst>
                                    <p:cond delay="0"/>
                                  </p:stCondLst>
                                  <p:childTnLst>
                                    <p:set>
                                      <p:cBhvr>
                                        <p:cTn id="1180" dur="1" fill="hold">
                                          <p:stCondLst>
                                            <p:cond delay="0"/>
                                          </p:stCondLst>
                                        </p:cTn>
                                        <p:tgtEl>
                                          <p:spTgt spid="625">
                                            <p:txEl>
                                              <p:pRg st="4" end="4"/>
                                            </p:txEl>
                                          </p:spTgt>
                                        </p:tgtEl>
                                        <p:attrNameLst>
                                          <p:attrName>style.visibility</p:attrName>
                                        </p:attrNameLst>
                                      </p:cBhvr>
                                      <p:to>
                                        <p:strVal val="visible"/>
                                      </p:to>
                                    </p:set>
                                  </p:childTnLst>
                                </p:cTn>
                              </p:par>
                            </p:childTnLst>
                          </p:cTn>
                        </p:par>
                      </p:childTnLst>
                    </p:cTn>
                  </p:par>
                  <p:par>
                    <p:cTn id="1181" fill="hold">
                      <p:stCondLst>
                        <p:cond delay="indefinite"/>
                      </p:stCondLst>
                      <p:childTnLst>
                        <p:par>
                          <p:cTn id="1182" fill="hold">
                            <p:stCondLst>
                              <p:cond delay="0"/>
                            </p:stCondLst>
                            <p:childTnLst>
                              <p:par>
                                <p:cTn id="1183" nodeType="clickEffect" fill="hold" presetClass="entr" presetID="1">
                                  <p:stCondLst>
                                    <p:cond delay="0"/>
                                  </p:stCondLst>
                                  <p:childTnLst>
                                    <p:set>
                                      <p:cBhvr>
                                        <p:cTn id="1184" dur="1" fill="hold">
                                          <p:stCondLst>
                                            <p:cond delay="0"/>
                                          </p:stCondLst>
                                        </p:cTn>
                                        <p:tgtEl>
                                          <p:spTgt spid="625">
                                            <p:txEl>
                                              <p:pRg st="5" end="5"/>
                                            </p:txEl>
                                          </p:spTgt>
                                        </p:tgtEl>
                                        <p:attrNameLst>
                                          <p:attrName>style.visibility</p:attrName>
                                        </p:attrNameLst>
                                      </p:cBhvr>
                                      <p:to>
                                        <p:strVal val="visible"/>
                                      </p:to>
                                    </p:set>
                                  </p:childTnLst>
                                </p:cTn>
                              </p:par>
                            </p:childTnLst>
                          </p:cTn>
                        </p:par>
                      </p:childTnLst>
                    </p:cTn>
                  </p:par>
                  <p:par>
                    <p:cTn id="1185" fill="hold">
                      <p:stCondLst>
                        <p:cond delay="indefinite"/>
                      </p:stCondLst>
                      <p:childTnLst>
                        <p:par>
                          <p:cTn id="1186" fill="hold">
                            <p:stCondLst>
                              <p:cond delay="0"/>
                            </p:stCondLst>
                            <p:childTnLst>
                              <p:par>
                                <p:cTn id="1187" nodeType="clickEffect" fill="hold" presetClass="entr" presetID="1">
                                  <p:stCondLst>
                                    <p:cond delay="0"/>
                                  </p:stCondLst>
                                  <p:childTnLst>
                                    <p:set>
                                      <p:cBhvr>
                                        <p:cTn id="1188" dur="1" fill="hold">
                                          <p:stCondLst>
                                            <p:cond delay="0"/>
                                          </p:stCondLst>
                                        </p:cTn>
                                        <p:tgtEl>
                                          <p:spTgt spid="625">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7"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Data Sources and Reference</a:t>
            </a:r>
            <a:endParaRPr b="0" lang="en-US" sz="2400" spc="-1" strike="noStrike">
              <a:latin typeface="Arial"/>
            </a:endParaRPr>
          </a:p>
        </p:txBody>
      </p:sp>
      <p:sp>
        <p:nvSpPr>
          <p:cNvPr id="628" name="PlaceHolder 2"/>
          <p:cNvSpPr>
            <a:spLocks noGrp="1"/>
          </p:cNvSpPr>
          <p:nvPr>
            <p:ph/>
          </p:nvPr>
        </p:nvSpPr>
        <p:spPr>
          <a:xfrm>
            <a:off x="630000" y="1126080"/>
            <a:ext cx="7883280" cy="3166560"/>
          </a:xfrm>
          <a:prstGeom prst="rect">
            <a:avLst/>
          </a:prstGeom>
          <a:noFill/>
          <a:ln w="0">
            <a:noFill/>
          </a:ln>
        </p:spPr>
        <p:txBody>
          <a:bodyPr lIns="0" rIns="68400" tIns="35280" bIns="34200" anchor="t">
            <a:noAutofit/>
          </a:bodyPr>
          <a:p>
            <a:pPr marL="343080" indent="-272880">
              <a:lnSpc>
                <a:spcPct val="115000"/>
              </a:lnSpc>
              <a:buClr>
                <a:srgbClr val="000000"/>
              </a:buClr>
              <a:buFont typeface="Courier New"/>
              <a:buChar char="●"/>
            </a:pPr>
            <a:r>
              <a:rPr b="0" lang="en-US" sz="1700" spc="-1" strike="noStrike">
                <a:solidFill>
                  <a:srgbClr val="000000"/>
                </a:solidFill>
                <a:latin typeface="Helvetica Neue Light"/>
                <a:ea typeface="Helvetica Neue Light"/>
              </a:rPr>
              <a:t>Attributes of a data source</a:t>
            </a:r>
            <a:endParaRPr b="0" lang="en-US" sz="1700" spc="-1" strike="noStrike">
              <a:latin typeface="Arial"/>
            </a:endParaRPr>
          </a:p>
          <a:p>
            <a:pPr lvl="1" marL="685800" indent="-272880">
              <a:lnSpc>
                <a:spcPct val="115000"/>
              </a:lnSpc>
              <a:buClr>
                <a:srgbClr val="000000"/>
              </a:buClr>
              <a:buFont typeface="Consolas"/>
              <a:buChar char="○"/>
            </a:pPr>
            <a:r>
              <a:rPr b="1" lang="en-US" sz="1700" spc="-1" strike="noStrike">
                <a:solidFill>
                  <a:srgbClr val="000000"/>
                </a:solidFill>
                <a:latin typeface="Consolas"/>
                <a:ea typeface="Consolas"/>
              </a:rPr>
              <a:t>data.TYPE.NAME.ATTRIBUTE</a:t>
            </a:r>
            <a:endParaRPr b="0" lang="en-US" sz="1700" spc="-1" strike="noStrike">
              <a:latin typeface="Arial"/>
            </a:endParaRPr>
          </a:p>
          <a:p>
            <a:pPr lvl="1" marL="685800" indent="-272880">
              <a:lnSpc>
                <a:spcPct val="115000"/>
              </a:lnSpc>
              <a:buClr>
                <a:srgbClr val="000000"/>
              </a:buClr>
              <a:buFont typeface="Courier"/>
              <a:buChar char="○"/>
            </a:pPr>
            <a:r>
              <a:rPr b="1" lang="en-US" sz="1700" spc="-1" strike="noStrike">
                <a:solidFill>
                  <a:srgbClr val="000000"/>
                </a:solidFill>
                <a:latin typeface="Consolas"/>
                <a:ea typeface="Consolas"/>
              </a:rPr>
              <a:t>data.aws_ami.ubuntu.id</a:t>
            </a:r>
            <a:endParaRPr b="0" lang="en-US" sz="1700" spc="-1" strike="noStrike">
              <a:latin typeface="Arial"/>
            </a:endParaRPr>
          </a:p>
          <a:p>
            <a:pPr lvl="2" marL="1028880" indent="-272880">
              <a:lnSpc>
                <a:spcPct val="115000"/>
              </a:lnSpc>
              <a:buClr>
                <a:srgbClr val="000000"/>
              </a:buClr>
              <a:buFont typeface="Courier New"/>
              <a:buChar char="■"/>
            </a:pPr>
            <a:r>
              <a:rPr b="0" lang="en-US" sz="1700" spc="-1" strike="noStrike">
                <a:solidFill>
                  <a:srgbClr val="000000"/>
                </a:solidFill>
                <a:latin typeface="Helvetica Neue Light"/>
                <a:ea typeface="Helvetica Neue Light"/>
              </a:rPr>
              <a:t>Interpolate </a:t>
            </a:r>
            <a:r>
              <a:rPr b="1" lang="en-US" sz="1700" spc="-1" strike="noStrike">
                <a:solidFill>
                  <a:srgbClr val="000000"/>
                </a:solidFill>
                <a:latin typeface="Consolas"/>
                <a:ea typeface="Consolas"/>
              </a:rPr>
              <a:t>id</a:t>
            </a:r>
            <a:r>
              <a:rPr b="0" lang="en-US" sz="1700" spc="-1" strike="noStrike">
                <a:solidFill>
                  <a:srgbClr val="000000"/>
                </a:solidFill>
                <a:latin typeface="Helvetica Neue Light"/>
                <a:ea typeface="Helvetica Neue Light"/>
              </a:rPr>
              <a:t> attribute from the </a:t>
            </a:r>
            <a:r>
              <a:rPr b="1" lang="en-US" sz="1700" spc="-1" strike="noStrike">
                <a:solidFill>
                  <a:srgbClr val="000000"/>
                </a:solidFill>
                <a:latin typeface="Consolas"/>
                <a:ea typeface="Consolas"/>
              </a:rPr>
              <a:t>aws_ami</a:t>
            </a:r>
            <a:r>
              <a:rPr b="0" lang="en-US" sz="1700" spc="-1" strike="noStrike">
                <a:solidFill>
                  <a:srgbClr val="000000"/>
                </a:solidFill>
                <a:latin typeface="Helvetica Neue Light"/>
                <a:ea typeface="Helvetica Neue Light"/>
              </a:rPr>
              <a:t> data source </a:t>
            </a:r>
            <a:r>
              <a:rPr b="1" lang="en-US" sz="1700" spc="-1" strike="noStrike">
                <a:solidFill>
                  <a:srgbClr val="000000"/>
                </a:solidFill>
                <a:latin typeface="Consolas"/>
                <a:ea typeface="Consolas"/>
              </a:rPr>
              <a:t>ubuntu</a:t>
            </a:r>
            <a:endParaRPr b="0" lang="en-US" sz="1700" spc="-1" strike="noStrike">
              <a:latin typeface="Arial"/>
            </a:endParaRPr>
          </a:p>
          <a:p>
            <a:pPr lvl="2" marL="1028880" indent="-272880">
              <a:lnSpc>
                <a:spcPct val="115000"/>
              </a:lnSpc>
              <a:buClr>
                <a:srgbClr val="000000"/>
              </a:buClr>
              <a:buFont typeface="Courier New"/>
              <a:buChar char="■"/>
            </a:pPr>
            <a:r>
              <a:rPr b="0" lang="en-US" sz="1700" spc="-1" strike="noStrike">
                <a:solidFill>
                  <a:srgbClr val="000000"/>
                </a:solidFill>
                <a:latin typeface="Helvetica Neue Light"/>
                <a:ea typeface="Helvetica Neue Light"/>
              </a:rPr>
              <a:t>If data source has a </a:t>
            </a:r>
            <a:r>
              <a:rPr b="1" lang="en-US" sz="1700" spc="-1" strike="noStrike">
                <a:solidFill>
                  <a:srgbClr val="000000"/>
                </a:solidFill>
                <a:latin typeface="Consolas"/>
                <a:ea typeface="Consolas"/>
              </a:rPr>
              <a:t>count</a:t>
            </a:r>
            <a:r>
              <a:rPr b="0" lang="en-US" sz="1700" spc="-1" strike="noStrike">
                <a:solidFill>
                  <a:srgbClr val="000000"/>
                </a:solidFill>
                <a:latin typeface="Helvetica Neue Light"/>
                <a:ea typeface="Helvetica Neue Light"/>
              </a:rPr>
              <a:t> attribute set, access individual attributes with a zero-based index, e.g., </a:t>
            </a:r>
            <a:r>
              <a:rPr b="1" lang="en-US" sz="1700" spc="-1" strike="noStrike">
                <a:solidFill>
                  <a:srgbClr val="000000"/>
                </a:solidFill>
                <a:latin typeface="Consolas"/>
                <a:ea typeface="Consolas"/>
              </a:rPr>
              <a:t>data.aws_subnet.example[0].cidr_block</a:t>
            </a:r>
            <a:endParaRPr b="0" lang="en-US" sz="1700" spc="-1" strike="noStrike">
              <a:latin typeface="Arial"/>
            </a:endParaRPr>
          </a:p>
          <a:p>
            <a:pPr lvl="2" marL="1028880" indent="-272880">
              <a:lnSpc>
                <a:spcPct val="115000"/>
              </a:lnSpc>
              <a:buClr>
                <a:srgbClr val="000000"/>
              </a:buClr>
              <a:buFont typeface="Courier New"/>
              <a:buChar char="■"/>
            </a:pPr>
            <a:r>
              <a:rPr b="0" lang="en-US" sz="1700" spc="-1" strike="noStrike">
                <a:solidFill>
                  <a:srgbClr val="000000"/>
                </a:solidFill>
                <a:latin typeface="Helvetica Neue Light"/>
                <a:ea typeface="Helvetica Neue Light"/>
              </a:rPr>
              <a:t>Or use the splat syntax to get a list of all the attributes: </a:t>
            </a:r>
            <a:r>
              <a:rPr b="1" lang="en-US" sz="1700" spc="-1" strike="noStrike">
                <a:solidFill>
                  <a:srgbClr val="000000"/>
                </a:solidFill>
                <a:latin typeface="Consolas"/>
                <a:ea typeface="Consolas"/>
              </a:rPr>
              <a:t>data.aws_subnet.example[*].cidr_block</a:t>
            </a:r>
            <a:endParaRPr b="0" lang="en-US" sz="1700" spc="-1" strike="noStrike">
              <a:latin typeface="Arial"/>
            </a:endParaRPr>
          </a:p>
          <a:p>
            <a:pPr marL="685800">
              <a:lnSpc>
                <a:spcPct val="115000"/>
              </a:lnSpc>
              <a:tabLst>
                <a:tab algn="l" pos="0"/>
              </a:tabLst>
            </a:pPr>
            <a:endParaRPr b="0" lang="en-US" sz="1700" spc="-1" strike="noStrike">
              <a:latin typeface="Arial"/>
            </a:endParaRPr>
          </a:p>
        </p:txBody>
      </p:sp>
      <p:sp>
        <p:nvSpPr>
          <p:cNvPr id="629"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4717160D-2EBE-4C1E-9F9E-17703D9D73E2}"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1189" dur="indefinite" restart="never" nodeType="tmRoot">
          <p:childTnLst>
            <p:seq>
              <p:cTn id="1190" dur="indefinite" nodeType="mainSeq">
                <p:childTnLst>
                  <p:par>
                    <p:cTn id="1191" fill="hold">
                      <p:stCondLst>
                        <p:cond delay="indefinite"/>
                      </p:stCondLst>
                      <p:childTnLst>
                        <p:par>
                          <p:cTn id="1192" fill="hold">
                            <p:stCondLst>
                              <p:cond delay="0"/>
                            </p:stCondLst>
                            <p:childTnLst>
                              <p:par>
                                <p:cTn id="1193" nodeType="clickEffect" fill="hold" presetClass="entr" presetID="1">
                                  <p:stCondLst>
                                    <p:cond delay="0"/>
                                  </p:stCondLst>
                                  <p:childTnLst>
                                    <p:set>
                                      <p:cBhvr>
                                        <p:cTn id="1194" dur="1" fill="hold">
                                          <p:stCondLst>
                                            <p:cond delay="0"/>
                                          </p:stCondLst>
                                        </p:cTn>
                                        <p:tgtEl>
                                          <p:spTgt spid="628">
                                            <p:txEl>
                                              <p:pRg st="0" end="0"/>
                                            </p:txEl>
                                          </p:spTgt>
                                        </p:tgtEl>
                                        <p:attrNameLst>
                                          <p:attrName>style.visibility</p:attrName>
                                        </p:attrNameLst>
                                      </p:cBhvr>
                                      <p:to>
                                        <p:strVal val="visible"/>
                                      </p:to>
                                    </p:set>
                                  </p:childTnLst>
                                </p:cTn>
                              </p:par>
                            </p:childTnLst>
                          </p:cTn>
                        </p:par>
                      </p:childTnLst>
                    </p:cTn>
                  </p:par>
                  <p:par>
                    <p:cTn id="1195" fill="hold">
                      <p:stCondLst>
                        <p:cond delay="indefinite"/>
                      </p:stCondLst>
                      <p:childTnLst>
                        <p:par>
                          <p:cTn id="1196" fill="hold">
                            <p:stCondLst>
                              <p:cond delay="0"/>
                            </p:stCondLst>
                            <p:childTnLst>
                              <p:par>
                                <p:cTn id="1197" nodeType="clickEffect" fill="hold" presetClass="entr" presetID="1">
                                  <p:stCondLst>
                                    <p:cond delay="0"/>
                                  </p:stCondLst>
                                  <p:childTnLst>
                                    <p:set>
                                      <p:cBhvr>
                                        <p:cTn id="1198" dur="1" fill="hold">
                                          <p:stCondLst>
                                            <p:cond delay="0"/>
                                          </p:stCondLst>
                                        </p:cTn>
                                        <p:tgtEl>
                                          <p:spTgt spid="628">
                                            <p:txEl>
                                              <p:pRg st="1" end="1"/>
                                            </p:txEl>
                                          </p:spTgt>
                                        </p:tgtEl>
                                        <p:attrNameLst>
                                          <p:attrName>style.visibility</p:attrName>
                                        </p:attrNameLst>
                                      </p:cBhvr>
                                      <p:to>
                                        <p:strVal val="visible"/>
                                      </p:to>
                                    </p:set>
                                  </p:childTnLst>
                                </p:cTn>
                              </p:par>
                            </p:childTnLst>
                          </p:cTn>
                        </p:par>
                      </p:childTnLst>
                    </p:cTn>
                  </p:par>
                  <p:par>
                    <p:cTn id="1199" fill="hold">
                      <p:stCondLst>
                        <p:cond delay="indefinite"/>
                      </p:stCondLst>
                      <p:childTnLst>
                        <p:par>
                          <p:cTn id="1200" fill="hold">
                            <p:stCondLst>
                              <p:cond delay="0"/>
                            </p:stCondLst>
                            <p:childTnLst>
                              <p:par>
                                <p:cTn id="1201" nodeType="clickEffect" fill="hold" presetClass="entr" presetID="1">
                                  <p:stCondLst>
                                    <p:cond delay="0"/>
                                  </p:stCondLst>
                                  <p:childTnLst>
                                    <p:set>
                                      <p:cBhvr>
                                        <p:cTn id="1202" dur="1" fill="hold">
                                          <p:stCondLst>
                                            <p:cond delay="0"/>
                                          </p:stCondLst>
                                        </p:cTn>
                                        <p:tgtEl>
                                          <p:spTgt spid="628">
                                            <p:txEl>
                                              <p:pRg st="2" end="2"/>
                                            </p:txEl>
                                          </p:spTgt>
                                        </p:tgtEl>
                                        <p:attrNameLst>
                                          <p:attrName>style.visibility</p:attrName>
                                        </p:attrNameLst>
                                      </p:cBhvr>
                                      <p:to>
                                        <p:strVal val="visible"/>
                                      </p:to>
                                    </p:set>
                                  </p:childTnLst>
                                </p:cTn>
                              </p:par>
                            </p:childTnLst>
                          </p:cTn>
                        </p:par>
                      </p:childTnLst>
                    </p:cTn>
                  </p:par>
                  <p:par>
                    <p:cTn id="1203" fill="hold">
                      <p:stCondLst>
                        <p:cond delay="indefinite"/>
                      </p:stCondLst>
                      <p:childTnLst>
                        <p:par>
                          <p:cTn id="1204" fill="hold">
                            <p:stCondLst>
                              <p:cond delay="0"/>
                            </p:stCondLst>
                            <p:childTnLst>
                              <p:par>
                                <p:cTn id="1205" nodeType="clickEffect" fill="hold" presetClass="entr" presetID="1">
                                  <p:stCondLst>
                                    <p:cond delay="0"/>
                                  </p:stCondLst>
                                  <p:childTnLst>
                                    <p:set>
                                      <p:cBhvr>
                                        <p:cTn id="1206" dur="1" fill="hold">
                                          <p:stCondLst>
                                            <p:cond delay="0"/>
                                          </p:stCondLst>
                                        </p:cTn>
                                        <p:tgtEl>
                                          <p:spTgt spid="628">
                                            <p:txEl>
                                              <p:pRg st="3" end="3"/>
                                            </p:txEl>
                                          </p:spTgt>
                                        </p:tgtEl>
                                        <p:attrNameLst>
                                          <p:attrName>style.visibility</p:attrName>
                                        </p:attrNameLst>
                                      </p:cBhvr>
                                      <p:to>
                                        <p:strVal val="visible"/>
                                      </p:to>
                                    </p:set>
                                  </p:childTnLst>
                                </p:cTn>
                              </p:par>
                            </p:childTnLst>
                          </p:cTn>
                        </p:par>
                      </p:childTnLst>
                    </p:cTn>
                  </p:par>
                  <p:par>
                    <p:cTn id="1207" fill="hold">
                      <p:stCondLst>
                        <p:cond delay="indefinite"/>
                      </p:stCondLst>
                      <p:childTnLst>
                        <p:par>
                          <p:cTn id="1208" fill="hold">
                            <p:stCondLst>
                              <p:cond delay="0"/>
                            </p:stCondLst>
                            <p:childTnLst>
                              <p:par>
                                <p:cTn id="1209" nodeType="clickEffect" fill="hold" presetClass="entr" presetID="1">
                                  <p:stCondLst>
                                    <p:cond delay="0"/>
                                  </p:stCondLst>
                                  <p:childTnLst>
                                    <p:set>
                                      <p:cBhvr>
                                        <p:cTn id="1210" dur="1" fill="hold">
                                          <p:stCondLst>
                                            <p:cond delay="0"/>
                                          </p:stCondLst>
                                        </p:cTn>
                                        <p:tgtEl>
                                          <p:spTgt spid="628">
                                            <p:txEl>
                                              <p:pRg st="4" end="4"/>
                                            </p:txEl>
                                          </p:spTgt>
                                        </p:tgtEl>
                                        <p:attrNameLst>
                                          <p:attrName>style.visibility</p:attrName>
                                        </p:attrNameLst>
                                      </p:cBhvr>
                                      <p:to>
                                        <p:strVal val="visible"/>
                                      </p:to>
                                    </p:set>
                                  </p:childTnLst>
                                </p:cTn>
                              </p:par>
                            </p:childTnLst>
                          </p:cTn>
                        </p:par>
                      </p:childTnLst>
                    </p:cTn>
                  </p:par>
                  <p:par>
                    <p:cTn id="1211" fill="hold">
                      <p:stCondLst>
                        <p:cond delay="indefinite"/>
                      </p:stCondLst>
                      <p:childTnLst>
                        <p:par>
                          <p:cTn id="1212" fill="hold">
                            <p:stCondLst>
                              <p:cond delay="0"/>
                            </p:stCondLst>
                            <p:childTnLst>
                              <p:par>
                                <p:cTn id="1213" nodeType="clickEffect" fill="hold" presetClass="entr" presetID="1">
                                  <p:stCondLst>
                                    <p:cond delay="0"/>
                                  </p:stCondLst>
                                  <p:childTnLst>
                                    <p:set>
                                      <p:cBhvr>
                                        <p:cTn id="1214" dur="1" fill="hold">
                                          <p:stCondLst>
                                            <p:cond delay="0"/>
                                          </p:stCondLst>
                                        </p:cTn>
                                        <p:tgtEl>
                                          <p:spTgt spid="628">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0"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Data Sources and Reference (cont’d) </a:t>
            </a:r>
            <a:endParaRPr b="0" lang="en-US" sz="2400" spc="-1" strike="noStrike">
              <a:latin typeface="Arial"/>
            </a:endParaRPr>
          </a:p>
        </p:txBody>
      </p:sp>
      <p:sp>
        <p:nvSpPr>
          <p:cNvPr id="631" name="PlaceHolder 2"/>
          <p:cNvSpPr>
            <a:spLocks noGrp="1"/>
          </p:cNvSpPr>
          <p:nvPr>
            <p:ph/>
          </p:nvPr>
        </p:nvSpPr>
        <p:spPr>
          <a:xfrm>
            <a:off x="630000" y="1230480"/>
            <a:ext cx="7883280" cy="3166560"/>
          </a:xfrm>
          <a:prstGeom prst="rect">
            <a:avLst/>
          </a:prstGeom>
          <a:noFill/>
          <a:ln w="0">
            <a:noFill/>
          </a:ln>
        </p:spPr>
        <p:txBody>
          <a:bodyPr lIns="0" rIns="68400" tIns="35280" bIns="34200" anchor="t">
            <a:noAutofit/>
          </a:bodyPr>
          <a:p>
            <a:pPr marL="343080" indent="-279360">
              <a:lnSpc>
                <a:spcPct val="115000"/>
              </a:lnSpc>
              <a:buClr>
                <a:srgbClr val="000000"/>
              </a:buClr>
              <a:buFont typeface="Courier New"/>
              <a:buChar char="●"/>
            </a:pPr>
            <a:r>
              <a:rPr b="0" lang="en-US" sz="1800" spc="-1" strike="noStrike">
                <a:solidFill>
                  <a:srgbClr val="000000"/>
                </a:solidFill>
                <a:latin typeface="Helvetica Neue Light"/>
                <a:ea typeface="Helvetica Neue Light"/>
              </a:rPr>
              <a:t>Referencing values output from another module</a:t>
            </a:r>
            <a:endParaRPr b="0" lang="en-US" sz="1800" spc="-1" strike="noStrike">
              <a:latin typeface="Arial"/>
            </a:endParaRPr>
          </a:p>
          <a:p>
            <a:pPr lvl="1" marL="685800" indent="-279360">
              <a:lnSpc>
                <a:spcPct val="115000"/>
              </a:lnSpc>
              <a:buClr>
                <a:srgbClr val="000000"/>
              </a:buClr>
              <a:buFont typeface="Consolas"/>
              <a:buChar char="○"/>
            </a:pPr>
            <a:r>
              <a:rPr b="1" lang="en-US" sz="1800" spc="-1" strike="noStrike">
                <a:solidFill>
                  <a:srgbClr val="000000"/>
                </a:solidFill>
                <a:latin typeface="Consolas"/>
                <a:ea typeface="Consolas"/>
              </a:rPr>
              <a:t>module.MODULE_NAME.MODULE_OUTPUT_NAME</a:t>
            </a:r>
            <a:endParaRPr b="0" lang="en-US" sz="1800" spc="-1" strike="noStrike">
              <a:latin typeface="Arial"/>
            </a:endParaRPr>
          </a:p>
        </p:txBody>
      </p:sp>
      <p:sp>
        <p:nvSpPr>
          <p:cNvPr id="632"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83833409-490D-4F5C-8184-6D282C6EB90E}"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3"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Resource Example w/Conditional</a:t>
            </a:r>
            <a:endParaRPr b="0" lang="en-US" sz="2400" spc="-1" strike="noStrike">
              <a:latin typeface="Arial"/>
            </a:endParaRPr>
          </a:p>
        </p:txBody>
      </p:sp>
      <p:sp>
        <p:nvSpPr>
          <p:cNvPr id="634" name="PlaceHolder 2"/>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21AE40AF-F93E-4BAC-A417-68ED5E7609A7}"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635" name="PlaceHolder 3"/>
          <p:cNvSpPr>
            <a:spLocks noGrp="1"/>
          </p:cNvSpPr>
          <p:nvPr>
            <p:ph/>
          </p:nvPr>
        </p:nvSpPr>
        <p:spPr>
          <a:xfrm>
            <a:off x="0" y="924120"/>
            <a:ext cx="9143280" cy="3978360"/>
          </a:xfrm>
          <a:prstGeom prst="rect">
            <a:avLst/>
          </a:prstGeom>
          <a:solidFill>
            <a:srgbClr val="000000"/>
          </a:solidFill>
          <a:ln w="0">
            <a:noFill/>
          </a:ln>
        </p:spPr>
        <p:txBody>
          <a:bodyPr lIns="343080" rIns="343080" tIns="308520" bIns="308520" anchor="t">
            <a:noAutofit/>
          </a:bodyPr>
          <a:p>
            <a:pPr>
              <a:lnSpc>
                <a:spcPct val="90000"/>
              </a:lnSpc>
              <a:tabLst>
                <a:tab algn="l" pos="0"/>
              </a:tabLst>
            </a:pPr>
            <a:endParaRPr b="0" lang="en-US" sz="3200" spc="-1" strike="noStrike">
              <a:latin typeface="Arial"/>
            </a:endParaRPr>
          </a:p>
          <a:p>
            <a:pPr>
              <a:lnSpc>
                <a:spcPct val="90000"/>
              </a:lnSpc>
              <a:tabLst>
                <a:tab algn="l" pos="0"/>
              </a:tabLst>
            </a:pPr>
            <a:r>
              <a:rPr b="1" lang="en-US" sz="2000" spc="-1" strike="noStrike">
                <a:solidFill>
                  <a:srgbClr val="ff9900"/>
                </a:solidFill>
                <a:latin typeface="Courier New"/>
                <a:ea typeface="Courier New"/>
              </a:rPr>
              <a:t>resource</a:t>
            </a:r>
            <a:r>
              <a:rPr b="1" lang="en-US" sz="2000" spc="-1" strike="noStrike">
                <a:solidFill>
                  <a:srgbClr val="ffffff"/>
                </a:solidFill>
                <a:latin typeface="Courier New"/>
                <a:ea typeface="Courier New"/>
              </a:rPr>
              <a:t> </a:t>
            </a:r>
            <a:r>
              <a:rPr b="1" lang="en-US" sz="2000" spc="-1" strike="noStrike">
                <a:solidFill>
                  <a:srgbClr val="6fa8dc"/>
                </a:solidFill>
                <a:latin typeface="Courier New"/>
                <a:ea typeface="Courier New"/>
              </a:rPr>
              <a:t>“aws_instance” “web”</a:t>
            </a:r>
            <a:r>
              <a:rPr b="1" lang="en-US" sz="2000" spc="-1" strike="noStrike">
                <a:solidFill>
                  <a:srgbClr val="ffffff"/>
                </a:solidFill>
                <a:latin typeface="Courier New"/>
                <a:ea typeface="Courier New"/>
              </a:rPr>
              <a:t> </a:t>
            </a:r>
            <a:r>
              <a:rPr b="1" lang="en-US" sz="2000" spc="-1" strike="noStrike">
                <a:solidFill>
                  <a:srgbClr val="c9daf8"/>
                </a:solidFill>
                <a:latin typeface="Courier New"/>
                <a:ea typeface="Courier New"/>
              </a:rPr>
              <a:t>{</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8e7cc3"/>
                </a:solidFill>
                <a:latin typeface="Courier New"/>
                <a:ea typeface="Courier New"/>
              </a:rPr>
              <a:t>ami</a:t>
            </a:r>
            <a:r>
              <a:rPr b="1" lang="en-US" sz="2000" spc="-1" strike="noStrike">
                <a:solidFill>
                  <a:srgbClr val="c9daf8"/>
                </a:solidFill>
                <a:latin typeface="Courier New"/>
                <a:ea typeface="Courier New"/>
              </a:rPr>
              <a:t>           = var.</a:t>
            </a:r>
            <a:r>
              <a:rPr b="1" lang="en-US" sz="2000" spc="-1" strike="noStrike">
                <a:solidFill>
                  <a:srgbClr val="8e7cc3"/>
                </a:solidFill>
                <a:latin typeface="Courier New"/>
                <a:ea typeface="Courier New"/>
              </a:rPr>
              <a:t>ami</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8e7cc3"/>
                </a:solidFill>
                <a:latin typeface="Courier New"/>
                <a:ea typeface="Courier New"/>
              </a:rPr>
              <a:t>instance_type</a:t>
            </a:r>
            <a:r>
              <a:rPr b="1" lang="en-US" sz="2000" spc="-1" strike="noStrike">
                <a:solidFill>
                  <a:srgbClr val="c9daf8"/>
                </a:solidFill>
                <a:latin typeface="Courier New"/>
                <a:ea typeface="Courier New"/>
              </a:rPr>
              <a:t> = var.</a:t>
            </a:r>
            <a:r>
              <a:rPr b="1" lang="en-US" sz="2000" spc="-1" strike="noStrike">
                <a:solidFill>
                  <a:srgbClr val="8e7cc3"/>
                </a:solidFill>
                <a:latin typeface="Courier New"/>
                <a:ea typeface="Courier New"/>
              </a:rPr>
              <a:t>instance_type</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8e7cc3"/>
                </a:solidFill>
                <a:latin typeface="Courier New"/>
                <a:ea typeface="Courier New"/>
              </a:rPr>
              <a:t>tags</a:t>
            </a:r>
            <a:r>
              <a:rPr b="1" lang="en-US" sz="2000" spc="-1" strike="noStrike">
                <a:solidFill>
                  <a:srgbClr val="c9daf8"/>
                </a:solidFill>
                <a:latin typeface="Courier New"/>
                <a:ea typeface="Courier New"/>
              </a:rPr>
              <a:t> {</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8e7cc3"/>
                </a:solidFill>
                <a:latin typeface="Courier New"/>
                <a:ea typeface="Courier New"/>
              </a:rPr>
              <a:t>Name</a:t>
            </a:r>
            <a:r>
              <a:rPr b="1" lang="en-US" sz="2000" spc="-1" strike="noStrike">
                <a:solidFill>
                  <a:srgbClr val="c9daf8"/>
                </a:solidFill>
                <a:latin typeface="Courier New"/>
                <a:ea typeface="Courier New"/>
              </a:rPr>
              <a:t> = var.</a:t>
            </a:r>
            <a:r>
              <a:rPr b="1" lang="en-US" sz="2000" spc="-1" strike="noStrike">
                <a:solidFill>
                  <a:srgbClr val="8e7cc3"/>
                </a:solidFill>
                <a:latin typeface="Courier New"/>
                <a:ea typeface="Courier New"/>
              </a:rPr>
              <a:t>env </a:t>
            </a:r>
            <a:r>
              <a:rPr b="1" lang="en-US" sz="2000" spc="-1" strike="noStrike">
                <a:solidFill>
                  <a:srgbClr val="c9daf8"/>
                </a:solidFill>
                <a:latin typeface="Courier New"/>
                <a:ea typeface="Courier New"/>
              </a:rPr>
              <a:t>==</a:t>
            </a:r>
            <a:r>
              <a:rPr b="1" lang="en-US" sz="2000" spc="-1" strike="noStrike">
                <a:solidFill>
                  <a:srgbClr val="8e7cc3"/>
                </a:solidFill>
                <a:latin typeface="Courier New"/>
                <a:ea typeface="Courier New"/>
              </a:rPr>
              <a:t> </a:t>
            </a:r>
            <a:r>
              <a:rPr b="1" lang="en-US" sz="2000" spc="-1" strike="noStrike">
                <a:solidFill>
                  <a:srgbClr val="6aa84f"/>
                </a:solidFill>
                <a:latin typeface="Courier New"/>
                <a:ea typeface="Courier New"/>
              </a:rPr>
              <a:t>“production”</a:t>
            </a:r>
            <a:r>
              <a:rPr b="1" lang="en-US" sz="2000" spc="-1" strike="noStrike">
                <a:solidFill>
                  <a:srgbClr val="8e7cc3"/>
                </a:solidFill>
                <a:latin typeface="Courier New"/>
                <a:ea typeface="Courier New"/>
              </a:rPr>
              <a:t> </a:t>
            </a:r>
            <a:r>
              <a:rPr b="1" lang="en-US" sz="2000" spc="-1" strike="noStrike">
                <a:solidFill>
                  <a:srgbClr val="c9daf8"/>
                </a:solidFill>
                <a:latin typeface="Courier New"/>
                <a:ea typeface="Courier New"/>
              </a:rPr>
              <a:t>?</a:t>
            </a:r>
            <a:r>
              <a:rPr b="1" lang="en-US" sz="2000" spc="-1" strike="noStrike">
                <a:solidFill>
                  <a:srgbClr val="8e7cc3"/>
                </a:solidFill>
                <a:latin typeface="Courier New"/>
                <a:ea typeface="Courier New"/>
              </a:rPr>
              <a:t> </a:t>
            </a:r>
            <a:r>
              <a:rPr b="1" lang="en-US" sz="2000" spc="-1" strike="noStrike">
                <a:solidFill>
                  <a:srgbClr val="6aa84f"/>
                </a:solidFill>
                <a:latin typeface="Courier New"/>
                <a:ea typeface="Courier New"/>
              </a:rPr>
              <a:t>“production-web”</a:t>
            </a:r>
            <a:r>
              <a:rPr b="1" lang="en-US" sz="2000" spc="-1" strike="noStrike">
                <a:solidFill>
                  <a:srgbClr val="8e7cc3"/>
                </a:solidFill>
                <a:latin typeface="Courier New"/>
                <a:ea typeface="Courier New"/>
              </a:rPr>
              <a:t> </a:t>
            </a:r>
            <a:r>
              <a:rPr b="1" lang="en-US" sz="2000" spc="-1" strike="noStrike">
                <a:solidFill>
                  <a:srgbClr val="c9daf8"/>
                </a:solidFill>
                <a:latin typeface="Courier New"/>
                <a:ea typeface="Courier New"/>
              </a:rPr>
              <a:t>:</a:t>
            </a:r>
            <a:r>
              <a:rPr b="1" lang="en-US" sz="2000" spc="-1" strike="noStrike">
                <a:solidFill>
                  <a:srgbClr val="8e7cc3"/>
                </a:solidFill>
                <a:latin typeface="Courier New"/>
                <a:ea typeface="Courier New"/>
              </a:rPr>
              <a:t> </a:t>
            </a:r>
            <a:r>
              <a:rPr b="1" lang="en-US" sz="2000" spc="-1" strike="noStrike">
                <a:solidFill>
                  <a:srgbClr val="6aa84f"/>
                </a:solidFill>
                <a:latin typeface="Courier New"/>
                <a:ea typeface="Courier New"/>
              </a:rPr>
              <a:t>“staging-web”</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  </a:t>
            </a:r>
            <a:r>
              <a:rPr b="1" lang="en-US" sz="2000" spc="-1" strike="noStrike">
                <a:solidFill>
                  <a:srgbClr val="c9daf8"/>
                </a:solidFill>
                <a:latin typeface="Courier New"/>
                <a:ea typeface="Courier New"/>
              </a:rPr>
              <a:t>}</a:t>
            </a:r>
            <a:endParaRPr b="0" lang="en-US" sz="2000" spc="-1" strike="noStrike">
              <a:latin typeface="Arial"/>
            </a:endParaRPr>
          </a:p>
          <a:p>
            <a:pPr>
              <a:lnSpc>
                <a:spcPct val="90000"/>
              </a:lnSpc>
              <a:tabLst>
                <a:tab algn="l" pos="0"/>
              </a:tabLst>
            </a:pPr>
            <a:r>
              <a:rPr b="1" lang="en-US" sz="2000" spc="-1" strike="noStrike">
                <a:solidFill>
                  <a:srgbClr val="c9daf8"/>
                </a:solidFill>
                <a:latin typeface="Courier New"/>
                <a:ea typeface="Courier New"/>
              </a:rPr>
              <a:t>}</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6"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1800" spc="-1" strike="noStrike">
                <a:solidFill>
                  <a:srgbClr val="233445"/>
                </a:solidFill>
                <a:latin typeface="Helvetica Neue"/>
                <a:ea typeface="Helvetica Neue"/>
              </a:rPr>
              <a:t>Exercise 8: Understanding &amp; Manipulating Data/Variables</a:t>
            </a:r>
            <a:endParaRPr b="0" lang="en-US" sz="1800" spc="-1" strike="noStrike">
              <a:latin typeface="Arial"/>
            </a:endParaRPr>
          </a:p>
        </p:txBody>
      </p:sp>
      <p:sp>
        <p:nvSpPr>
          <p:cNvPr id="637" name="PlaceHolder 2"/>
          <p:cNvSpPr>
            <a:spLocks noGrp="1"/>
          </p:cNvSpPr>
          <p:nvPr>
            <p:ph/>
          </p:nvPr>
        </p:nvSpPr>
        <p:spPr>
          <a:xfrm>
            <a:off x="626760" y="1111320"/>
            <a:ext cx="7883280" cy="3509280"/>
          </a:xfrm>
          <a:prstGeom prst="rect">
            <a:avLst/>
          </a:prstGeom>
          <a:noFill/>
          <a:ln w="0">
            <a:noFill/>
          </a:ln>
        </p:spPr>
        <p:txBody>
          <a:bodyPr lIns="0" rIns="68400" tIns="35280" bIns="34200" anchor="t">
            <a:noAutofit/>
          </a:bodyPr>
          <a:p>
            <a:pPr marL="343080">
              <a:lnSpc>
                <a:spcPct val="90000"/>
              </a:lnSpc>
              <a:tabLst>
                <a:tab algn="l" pos="0"/>
              </a:tabLst>
            </a:pPr>
            <a:endParaRPr b="0" lang="en-US" sz="3200" spc="-1" strike="noStrike">
              <a:latin typeface="Arial"/>
            </a:endParaRPr>
          </a:p>
          <a:p>
            <a:pPr marL="343080">
              <a:lnSpc>
                <a:spcPct val="90000"/>
              </a:lnSpc>
              <a:tabLst>
                <a:tab algn="l" pos="0"/>
              </a:tabLst>
            </a:pPr>
            <a:endParaRPr b="0" lang="en-US" sz="3200" spc="-1" strike="noStrike">
              <a:latin typeface="Arial"/>
            </a:endParaRPr>
          </a:p>
          <a:p>
            <a:pPr marL="343080" algn="ctr">
              <a:lnSpc>
                <a:spcPct val="90000"/>
              </a:lnSpc>
              <a:tabLst>
                <a:tab algn="l" pos="0"/>
              </a:tabLst>
            </a:pPr>
            <a:r>
              <a:rPr b="0" lang="en-US" sz="4500" spc="-1" strike="noStrike" u="sng">
                <a:solidFill>
                  <a:srgbClr val="0000ff"/>
                </a:solidFill>
                <a:uFillTx/>
                <a:latin typeface="Helvetica Neue Light"/>
                <a:ea typeface="Helvetica Neue Light"/>
                <a:hlinkClick r:id="rId1"/>
              </a:rPr>
              <a:t>Exercise 8</a:t>
            </a:r>
            <a:endParaRPr b="0" lang="en-US" sz="4500" spc="-1" strike="noStrike">
              <a:latin typeface="Arial"/>
            </a:endParaRPr>
          </a:p>
          <a:p>
            <a:pPr marL="343080">
              <a:lnSpc>
                <a:spcPct val="90000"/>
              </a:lnSpc>
              <a:tabLst>
                <a:tab algn="l" pos="0"/>
              </a:tabLst>
            </a:pPr>
            <a:endParaRPr b="0" lang="en-US" sz="4500" spc="-1" strike="noStrike">
              <a:latin typeface="Arial"/>
            </a:endParaRPr>
          </a:p>
        </p:txBody>
      </p:sp>
      <p:sp>
        <p:nvSpPr>
          <p:cNvPr id="638"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EC4FDB3C-7C2F-4D82-A253-78CAFC12D24D}"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9"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Keeping Terraform in Sync with Infra</a:t>
            </a:r>
            <a:endParaRPr b="0" lang="en-US" sz="2400" spc="-1" strike="noStrike">
              <a:latin typeface="Arial"/>
            </a:endParaRPr>
          </a:p>
        </p:txBody>
      </p:sp>
      <p:sp>
        <p:nvSpPr>
          <p:cNvPr id="640" name="PlaceHolder 2"/>
          <p:cNvSpPr>
            <a:spLocks noGrp="1"/>
          </p:cNvSpPr>
          <p:nvPr>
            <p:ph/>
          </p:nvPr>
        </p:nvSpPr>
        <p:spPr>
          <a:xfrm>
            <a:off x="630000" y="1113840"/>
            <a:ext cx="7883280" cy="3459600"/>
          </a:xfrm>
          <a:prstGeom prst="rect">
            <a:avLst/>
          </a:prstGeom>
          <a:noFill/>
          <a:ln w="0">
            <a:noFill/>
          </a:ln>
        </p:spPr>
        <p:txBody>
          <a:bodyPr lIns="0" rIns="68400" tIns="35280" bIns="34200" anchor="t">
            <a:noAutofit/>
          </a:bodyPr>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Configuration drift</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Things change!</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Terraform can bring those things back in line naturally</a:t>
            </a:r>
            <a:endParaRPr b="0" lang="en-US" sz="1800" spc="-1" strike="noStrike">
              <a:latin typeface="Arial"/>
            </a:endParaRPr>
          </a:p>
          <a:p>
            <a:pPr marL="343080" indent="-279360">
              <a:lnSpc>
                <a:spcPct val="115000"/>
              </a:lnSpc>
              <a:buClr>
                <a:srgbClr val="000000"/>
              </a:buClr>
              <a:buFont typeface="Consolas"/>
              <a:buChar char="●"/>
            </a:pPr>
            <a:r>
              <a:rPr b="1" lang="en-US" sz="1800" spc="-1" strike="noStrike">
                <a:solidFill>
                  <a:srgbClr val="000000"/>
                </a:solidFill>
                <a:latin typeface="Consolas"/>
                <a:ea typeface="Consolas"/>
              </a:rPr>
              <a:t>plan</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When executing a plan, Terraform can output machine readable syntax (exit codes) that can be used to monitor for manual infra changes</a:t>
            </a:r>
            <a:endParaRPr b="0" lang="en-US" sz="1800" spc="-1" strike="noStrike">
              <a:latin typeface="Arial"/>
            </a:endParaRPr>
          </a:p>
          <a:p>
            <a:pPr marL="343080" indent="-279360">
              <a:lnSpc>
                <a:spcPct val="115000"/>
              </a:lnSpc>
              <a:buClr>
                <a:srgbClr val="000000"/>
              </a:buClr>
              <a:buFont typeface="Consolas"/>
              <a:buChar char="●"/>
            </a:pPr>
            <a:r>
              <a:rPr b="1" lang="en-US" sz="1800" spc="-1" strike="noStrike">
                <a:solidFill>
                  <a:srgbClr val="000000"/>
                </a:solidFill>
                <a:latin typeface="Consolas"/>
                <a:ea typeface="Consolas"/>
              </a:rPr>
              <a:t>apply</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Thanks to Terraform’s idempotency, corrections are natural and easy</a:t>
            </a:r>
            <a:endParaRPr b="0" lang="en-US" sz="1800" spc="-1" strike="noStrike">
              <a:latin typeface="Arial"/>
            </a:endParaRPr>
          </a:p>
        </p:txBody>
      </p:sp>
      <p:sp>
        <p:nvSpPr>
          <p:cNvPr id="641"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ED15461E-8151-40EF-9309-F9F755690680}"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1215" dur="indefinite" restart="never" nodeType="tmRoot">
          <p:childTnLst>
            <p:seq>
              <p:cTn id="1216" dur="indefinite" nodeType="mainSeq">
                <p:childTnLst>
                  <p:par>
                    <p:cTn id="1217" fill="hold">
                      <p:stCondLst>
                        <p:cond delay="indefinite"/>
                      </p:stCondLst>
                      <p:childTnLst>
                        <p:par>
                          <p:cTn id="1218" fill="hold">
                            <p:stCondLst>
                              <p:cond delay="0"/>
                            </p:stCondLst>
                            <p:childTnLst>
                              <p:par>
                                <p:cTn id="1219" nodeType="clickEffect" fill="hold" presetClass="entr" presetID="1">
                                  <p:stCondLst>
                                    <p:cond delay="0"/>
                                  </p:stCondLst>
                                  <p:childTnLst>
                                    <p:set>
                                      <p:cBhvr>
                                        <p:cTn id="1220" dur="1" fill="hold">
                                          <p:stCondLst>
                                            <p:cond delay="0"/>
                                          </p:stCondLst>
                                        </p:cTn>
                                        <p:tgtEl>
                                          <p:spTgt spid="640">
                                            <p:txEl>
                                              <p:pRg st="0" end="0"/>
                                            </p:txEl>
                                          </p:spTgt>
                                        </p:tgtEl>
                                        <p:attrNameLst>
                                          <p:attrName>style.visibility</p:attrName>
                                        </p:attrNameLst>
                                      </p:cBhvr>
                                      <p:to>
                                        <p:strVal val="visible"/>
                                      </p:to>
                                    </p:set>
                                  </p:childTnLst>
                                </p:cTn>
                              </p:par>
                            </p:childTnLst>
                          </p:cTn>
                        </p:par>
                      </p:childTnLst>
                    </p:cTn>
                  </p:par>
                  <p:par>
                    <p:cTn id="1221" fill="hold">
                      <p:stCondLst>
                        <p:cond delay="indefinite"/>
                      </p:stCondLst>
                      <p:childTnLst>
                        <p:par>
                          <p:cTn id="1222" fill="hold">
                            <p:stCondLst>
                              <p:cond delay="0"/>
                            </p:stCondLst>
                            <p:childTnLst>
                              <p:par>
                                <p:cTn id="1223" nodeType="clickEffect" fill="hold" presetClass="entr" presetID="1">
                                  <p:stCondLst>
                                    <p:cond delay="0"/>
                                  </p:stCondLst>
                                  <p:childTnLst>
                                    <p:set>
                                      <p:cBhvr>
                                        <p:cTn id="1224" dur="1" fill="hold">
                                          <p:stCondLst>
                                            <p:cond delay="0"/>
                                          </p:stCondLst>
                                        </p:cTn>
                                        <p:tgtEl>
                                          <p:spTgt spid="640">
                                            <p:txEl>
                                              <p:pRg st="1" end="1"/>
                                            </p:txEl>
                                          </p:spTgt>
                                        </p:tgtEl>
                                        <p:attrNameLst>
                                          <p:attrName>style.visibility</p:attrName>
                                        </p:attrNameLst>
                                      </p:cBhvr>
                                      <p:to>
                                        <p:strVal val="visible"/>
                                      </p:to>
                                    </p:set>
                                  </p:childTnLst>
                                </p:cTn>
                              </p:par>
                            </p:childTnLst>
                          </p:cTn>
                        </p:par>
                      </p:childTnLst>
                    </p:cTn>
                  </p:par>
                  <p:par>
                    <p:cTn id="1225" fill="hold">
                      <p:stCondLst>
                        <p:cond delay="indefinite"/>
                      </p:stCondLst>
                      <p:childTnLst>
                        <p:par>
                          <p:cTn id="1226" fill="hold">
                            <p:stCondLst>
                              <p:cond delay="0"/>
                            </p:stCondLst>
                            <p:childTnLst>
                              <p:par>
                                <p:cTn id="1227" nodeType="clickEffect" fill="hold" presetClass="entr" presetID="1">
                                  <p:stCondLst>
                                    <p:cond delay="0"/>
                                  </p:stCondLst>
                                  <p:childTnLst>
                                    <p:set>
                                      <p:cBhvr>
                                        <p:cTn id="1228" dur="1" fill="hold">
                                          <p:stCondLst>
                                            <p:cond delay="0"/>
                                          </p:stCondLst>
                                        </p:cTn>
                                        <p:tgtEl>
                                          <p:spTgt spid="640">
                                            <p:txEl>
                                              <p:pRg st="2" end="2"/>
                                            </p:txEl>
                                          </p:spTgt>
                                        </p:tgtEl>
                                        <p:attrNameLst>
                                          <p:attrName>style.visibility</p:attrName>
                                        </p:attrNameLst>
                                      </p:cBhvr>
                                      <p:to>
                                        <p:strVal val="visible"/>
                                      </p:to>
                                    </p:set>
                                  </p:childTnLst>
                                </p:cTn>
                              </p:par>
                            </p:childTnLst>
                          </p:cTn>
                        </p:par>
                      </p:childTnLst>
                    </p:cTn>
                  </p:par>
                  <p:par>
                    <p:cTn id="1229" fill="hold">
                      <p:stCondLst>
                        <p:cond delay="indefinite"/>
                      </p:stCondLst>
                      <p:childTnLst>
                        <p:par>
                          <p:cTn id="1230" fill="hold">
                            <p:stCondLst>
                              <p:cond delay="0"/>
                            </p:stCondLst>
                            <p:childTnLst>
                              <p:par>
                                <p:cTn id="1231" nodeType="clickEffect" fill="hold" presetClass="entr" presetID="1">
                                  <p:stCondLst>
                                    <p:cond delay="0"/>
                                  </p:stCondLst>
                                  <p:childTnLst>
                                    <p:set>
                                      <p:cBhvr>
                                        <p:cTn id="1232" dur="1" fill="hold">
                                          <p:stCondLst>
                                            <p:cond delay="0"/>
                                          </p:stCondLst>
                                        </p:cTn>
                                        <p:tgtEl>
                                          <p:spTgt spid="640">
                                            <p:txEl>
                                              <p:pRg st="3" end="3"/>
                                            </p:txEl>
                                          </p:spTgt>
                                        </p:tgtEl>
                                        <p:attrNameLst>
                                          <p:attrName>style.visibility</p:attrName>
                                        </p:attrNameLst>
                                      </p:cBhvr>
                                      <p:to>
                                        <p:strVal val="visible"/>
                                      </p:to>
                                    </p:set>
                                  </p:childTnLst>
                                </p:cTn>
                              </p:par>
                            </p:childTnLst>
                          </p:cTn>
                        </p:par>
                      </p:childTnLst>
                    </p:cTn>
                  </p:par>
                  <p:par>
                    <p:cTn id="1233" fill="hold">
                      <p:stCondLst>
                        <p:cond delay="indefinite"/>
                      </p:stCondLst>
                      <p:childTnLst>
                        <p:par>
                          <p:cTn id="1234" fill="hold">
                            <p:stCondLst>
                              <p:cond delay="0"/>
                            </p:stCondLst>
                            <p:childTnLst>
                              <p:par>
                                <p:cTn id="1235" nodeType="clickEffect" fill="hold" presetClass="entr" presetID="1">
                                  <p:stCondLst>
                                    <p:cond delay="0"/>
                                  </p:stCondLst>
                                  <p:childTnLst>
                                    <p:set>
                                      <p:cBhvr>
                                        <p:cTn id="1236" dur="1" fill="hold">
                                          <p:stCondLst>
                                            <p:cond delay="0"/>
                                          </p:stCondLst>
                                        </p:cTn>
                                        <p:tgtEl>
                                          <p:spTgt spid="640">
                                            <p:txEl>
                                              <p:pRg st="4" end="4"/>
                                            </p:txEl>
                                          </p:spTgt>
                                        </p:tgtEl>
                                        <p:attrNameLst>
                                          <p:attrName>style.visibility</p:attrName>
                                        </p:attrNameLst>
                                      </p:cBhvr>
                                      <p:to>
                                        <p:strVal val="visible"/>
                                      </p:to>
                                    </p:set>
                                  </p:childTnLst>
                                </p:cTn>
                              </p:par>
                            </p:childTnLst>
                          </p:cTn>
                        </p:par>
                      </p:childTnLst>
                    </p:cTn>
                  </p:par>
                  <p:par>
                    <p:cTn id="1237" fill="hold">
                      <p:stCondLst>
                        <p:cond delay="indefinite"/>
                      </p:stCondLst>
                      <p:childTnLst>
                        <p:par>
                          <p:cTn id="1238" fill="hold">
                            <p:stCondLst>
                              <p:cond delay="0"/>
                            </p:stCondLst>
                            <p:childTnLst>
                              <p:par>
                                <p:cTn id="1239" nodeType="clickEffect" fill="hold" presetClass="entr" presetID="1">
                                  <p:stCondLst>
                                    <p:cond delay="0"/>
                                  </p:stCondLst>
                                  <p:childTnLst>
                                    <p:set>
                                      <p:cBhvr>
                                        <p:cTn id="1240" dur="1" fill="hold">
                                          <p:stCondLst>
                                            <p:cond delay="0"/>
                                          </p:stCondLst>
                                        </p:cTn>
                                        <p:tgtEl>
                                          <p:spTgt spid="640">
                                            <p:txEl>
                                              <p:pRg st="5" end="5"/>
                                            </p:txEl>
                                          </p:spTgt>
                                        </p:tgtEl>
                                        <p:attrNameLst>
                                          <p:attrName>style.visibility</p:attrName>
                                        </p:attrNameLst>
                                      </p:cBhvr>
                                      <p:to>
                                        <p:strVal val="visible"/>
                                      </p:to>
                                    </p:set>
                                  </p:childTnLst>
                                </p:cTn>
                              </p:par>
                            </p:childTnLst>
                          </p:cTn>
                        </p:par>
                      </p:childTnLst>
                    </p:cTn>
                  </p:par>
                  <p:par>
                    <p:cTn id="1241" fill="hold">
                      <p:stCondLst>
                        <p:cond delay="indefinite"/>
                      </p:stCondLst>
                      <p:childTnLst>
                        <p:par>
                          <p:cTn id="1242" fill="hold">
                            <p:stCondLst>
                              <p:cond delay="0"/>
                            </p:stCondLst>
                            <p:childTnLst>
                              <p:par>
                                <p:cTn id="1243" nodeType="clickEffect" fill="hold" presetClass="entr" presetID="1">
                                  <p:stCondLst>
                                    <p:cond delay="0"/>
                                  </p:stCondLst>
                                  <p:childTnLst>
                                    <p:set>
                                      <p:cBhvr>
                                        <p:cTn id="1244" dur="1" fill="hold">
                                          <p:stCondLst>
                                            <p:cond delay="0"/>
                                          </p:stCondLst>
                                        </p:cTn>
                                        <p:tgtEl>
                                          <p:spTgt spid="640">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2"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400" spc="-1" strike="noStrike">
                <a:solidFill>
                  <a:srgbClr val="233445"/>
                </a:solidFill>
                <a:latin typeface="Helvetica Neue"/>
                <a:ea typeface="Helvetica Neue"/>
              </a:rPr>
              <a:t>Keeping Terraform in Sync with Infra</a:t>
            </a:r>
            <a:endParaRPr b="0" lang="en-US" sz="2400" spc="-1" strike="noStrike">
              <a:latin typeface="Arial"/>
            </a:endParaRPr>
          </a:p>
        </p:txBody>
      </p:sp>
      <p:sp>
        <p:nvSpPr>
          <p:cNvPr id="643" name="PlaceHolder 2"/>
          <p:cNvSpPr>
            <a:spLocks noGrp="1"/>
          </p:cNvSpPr>
          <p:nvPr>
            <p:ph/>
          </p:nvPr>
        </p:nvSpPr>
        <p:spPr>
          <a:xfrm>
            <a:off x="630000" y="1345320"/>
            <a:ext cx="7883280" cy="2962080"/>
          </a:xfrm>
          <a:prstGeom prst="rect">
            <a:avLst/>
          </a:prstGeom>
          <a:noFill/>
          <a:ln w="0">
            <a:noFill/>
          </a:ln>
        </p:spPr>
        <p:txBody>
          <a:bodyPr lIns="0" rIns="68400" tIns="35280" bIns="34200" anchor="t">
            <a:noAutofit/>
          </a:bodyPr>
          <a:p>
            <a:pPr marL="343080" indent="-31104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What if we want to keep the changes?</a:t>
            </a:r>
            <a:endParaRPr b="0" lang="en-US" sz="1800" spc="-1" strike="noStrike">
              <a:latin typeface="Arial"/>
            </a:endParaRPr>
          </a:p>
          <a:p>
            <a:pPr marL="343080" indent="-31104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You can import them</a:t>
            </a:r>
            <a:endParaRPr b="0" lang="en-US" sz="1800" spc="-1" strike="noStrike">
              <a:latin typeface="Arial"/>
            </a:endParaRPr>
          </a:p>
          <a:p>
            <a:pPr lvl="1" marL="685800" indent="-31104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Use </a:t>
            </a:r>
            <a:r>
              <a:rPr b="1" lang="en-US" sz="1700" spc="-1" strike="noStrike">
                <a:solidFill>
                  <a:srgbClr val="000000"/>
                </a:solidFill>
                <a:latin typeface="Consolas"/>
                <a:ea typeface="Consolas"/>
              </a:rPr>
              <a:t>terraform import</a:t>
            </a:r>
            <a:r>
              <a:rPr b="0" lang="en-US" sz="1700" spc="-1" strike="noStrike">
                <a:solidFill>
                  <a:srgbClr val="000000"/>
                </a:solidFill>
                <a:latin typeface="Helvetica Neue Light"/>
                <a:ea typeface="Helvetica Neue Light"/>
              </a:rPr>
              <a:t> to pull in the changes to the state</a:t>
            </a:r>
            <a:endParaRPr b="0" lang="en-US" sz="1700" spc="-1" strike="noStrike">
              <a:latin typeface="Arial"/>
            </a:endParaRPr>
          </a:p>
          <a:p>
            <a:pPr lvl="1" marL="685800" indent="-31104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Must also change the Terraform config to match any changes</a:t>
            </a:r>
            <a:endParaRPr b="0" lang="en-US" sz="1700" spc="-1" strike="noStrike">
              <a:latin typeface="Arial"/>
            </a:endParaRPr>
          </a:p>
          <a:p>
            <a:pPr lvl="1" marL="685800" indent="-311040">
              <a:lnSpc>
                <a:spcPct val="115000"/>
              </a:lnSpc>
              <a:buClr>
                <a:srgbClr val="000000"/>
              </a:buClr>
              <a:buFont typeface="Helvetica Neue Light"/>
              <a:buChar char="○"/>
            </a:pPr>
            <a:r>
              <a:rPr b="0" lang="en-US" sz="1700" spc="-1" strike="noStrike">
                <a:solidFill>
                  <a:srgbClr val="000000"/>
                </a:solidFill>
                <a:latin typeface="Helvetica Neue Light"/>
                <a:ea typeface="Helvetica Neue Light"/>
              </a:rPr>
              <a:t>If you have a clean plan with no planned changes, you were successful</a:t>
            </a:r>
            <a:endParaRPr b="0" lang="en-US" sz="17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e.g., </a:t>
            </a:r>
            <a:endParaRPr b="0" lang="en-US" sz="1800" spc="-1" strike="noStrike">
              <a:latin typeface="Arial"/>
            </a:endParaRPr>
          </a:p>
          <a:p>
            <a:pPr marL="685800">
              <a:lnSpc>
                <a:spcPct val="115000"/>
              </a:lnSpc>
              <a:tabLst>
                <a:tab algn="l" pos="0"/>
              </a:tabLst>
            </a:pPr>
            <a:r>
              <a:rPr b="1" lang="en-US" sz="1800" spc="-1" strike="noStrike">
                <a:solidFill>
                  <a:srgbClr val="000000"/>
                </a:solidFill>
                <a:latin typeface="Consolas"/>
                <a:ea typeface="Consolas"/>
              </a:rPr>
              <a:t>terraform import aws_instance.my_instance i-abcd1234</a:t>
            </a:r>
            <a:endParaRPr b="0" lang="en-US" sz="1800" spc="-1" strike="noStrike">
              <a:latin typeface="Arial"/>
            </a:endParaRPr>
          </a:p>
        </p:txBody>
      </p:sp>
      <p:sp>
        <p:nvSpPr>
          <p:cNvPr id="644"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8F7BD83A-4BD1-4E85-A6A9-3E652AE376C7}"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1245" dur="indefinite" restart="never" nodeType="tmRoot">
          <p:childTnLst>
            <p:seq>
              <p:cTn id="1246" dur="indefinite" nodeType="mainSeq">
                <p:childTnLst>
                  <p:par>
                    <p:cTn id="1247" fill="hold">
                      <p:stCondLst>
                        <p:cond delay="indefinite"/>
                      </p:stCondLst>
                      <p:childTnLst>
                        <p:par>
                          <p:cTn id="1248" fill="hold">
                            <p:stCondLst>
                              <p:cond delay="0"/>
                            </p:stCondLst>
                            <p:childTnLst>
                              <p:par>
                                <p:cTn id="1249" nodeType="clickEffect" fill="hold" presetClass="entr" presetID="1">
                                  <p:stCondLst>
                                    <p:cond delay="0"/>
                                  </p:stCondLst>
                                  <p:childTnLst>
                                    <p:set>
                                      <p:cBhvr>
                                        <p:cTn id="1250" dur="1" fill="hold">
                                          <p:stCondLst>
                                            <p:cond delay="0"/>
                                          </p:stCondLst>
                                        </p:cTn>
                                        <p:tgtEl>
                                          <p:spTgt spid="643">
                                            <p:txEl>
                                              <p:pRg st="0" end="0"/>
                                            </p:txEl>
                                          </p:spTgt>
                                        </p:tgtEl>
                                        <p:attrNameLst>
                                          <p:attrName>style.visibility</p:attrName>
                                        </p:attrNameLst>
                                      </p:cBhvr>
                                      <p:to>
                                        <p:strVal val="visible"/>
                                      </p:to>
                                    </p:set>
                                  </p:childTnLst>
                                </p:cTn>
                              </p:par>
                            </p:childTnLst>
                          </p:cTn>
                        </p:par>
                      </p:childTnLst>
                    </p:cTn>
                  </p:par>
                  <p:par>
                    <p:cTn id="1251" fill="hold">
                      <p:stCondLst>
                        <p:cond delay="indefinite"/>
                      </p:stCondLst>
                      <p:childTnLst>
                        <p:par>
                          <p:cTn id="1252" fill="hold">
                            <p:stCondLst>
                              <p:cond delay="0"/>
                            </p:stCondLst>
                            <p:childTnLst>
                              <p:par>
                                <p:cTn id="1253" nodeType="clickEffect" fill="hold" presetClass="entr" presetID="1">
                                  <p:stCondLst>
                                    <p:cond delay="0"/>
                                  </p:stCondLst>
                                  <p:childTnLst>
                                    <p:set>
                                      <p:cBhvr>
                                        <p:cTn id="1254" dur="1" fill="hold">
                                          <p:stCondLst>
                                            <p:cond delay="0"/>
                                          </p:stCondLst>
                                        </p:cTn>
                                        <p:tgtEl>
                                          <p:spTgt spid="643">
                                            <p:txEl>
                                              <p:pRg st="1" end="1"/>
                                            </p:txEl>
                                          </p:spTgt>
                                        </p:tgtEl>
                                        <p:attrNameLst>
                                          <p:attrName>style.visibility</p:attrName>
                                        </p:attrNameLst>
                                      </p:cBhvr>
                                      <p:to>
                                        <p:strVal val="visible"/>
                                      </p:to>
                                    </p:set>
                                  </p:childTnLst>
                                </p:cTn>
                              </p:par>
                            </p:childTnLst>
                          </p:cTn>
                        </p:par>
                      </p:childTnLst>
                    </p:cTn>
                  </p:par>
                  <p:par>
                    <p:cTn id="1255" fill="hold">
                      <p:stCondLst>
                        <p:cond delay="indefinite"/>
                      </p:stCondLst>
                      <p:childTnLst>
                        <p:par>
                          <p:cTn id="1256" fill="hold">
                            <p:stCondLst>
                              <p:cond delay="0"/>
                            </p:stCondLst>
                            <p:childTnLst>
                              <p:par>
                                <p:cTn id="1257" nodeType="clickEffect" fill="hold" presetClass="entr" presetID="1">
                                  <p:stCondLst>
                                    <p:cond delay="0"/>
                                  </p:stCondLst>
                                  <p:childTnLst>
                                    <p:set>
                                      <p:cBhvr>
                                        <p:cTn id="1258" dur="1" fill="hold">
                                          <p:stCondLst>
                                            <p:cond delay="0"/>
                                          </p:stCondLst>
                                        </p:cTn>
                                        <p:tgtEl>
                                          <p:spTgt spid="643">
                                            <p:txEl>
                                              <p:pRg st="2" end="2"/>
                                            </p:txEl>
                                          </p:spTgt>
                                        </p:tgtEl>
                                        <p:attrNameLst>
                                          <p:attrName>style.visibility</p:attrName>
                                        </p:attrNameLst>
                                      </p:cBhvr>
                                      <p:to>
                                        <p:strVal val="visible"/>
                                      </p:to>
                                    </p:set>
                                  </p:childTnLst>
                                </p:cTn>
                              </p:par>
                            </p:childTnLst>
                          </p:cTn>
                        </p:par>
                      </p:childTnLst>
                    </p:cTn>
                  </p:par>
                  <p:par>
                    <p:cTn id="1259" fill="hold">
                      <p:stCondLst>
                        <p:cond delay="indefinite"/>
                      </p:stCondLst>
                      <p:childTnLst>
                        <p:par>
                          <p:cTn id="1260" fill="hold">
                            <p:stCondLst>
                              <p:cond delay="0"/>
                            </p:stCondLst>
                            <p:childTnLst>
                              <p:par>
                                <p:cTn id="1261" nodeType="clickEffect" fill="hold" presetClass="entr" presetID="1">
                                  <p:stCondLst>
                                    <p:cond delay="0"/>
                                  </p:stCondLst>
                                  <p:childTnLst>
                                    <p:set>
                                      <p:cBhvr>
                                        <p:cTn id="1262" dur="1" fill="hold">
                                          <p:stCondLst>
                                            <p:cond delay="0"/>
                                          </p:stCondLst>
                                        </p:cTn>
                                        <p:tgtEl>
                                          <p:spTgt spid="643">
                                            <p:txEl>
                                              <p:pRg st="3" end="3"/>
                                            </p:txEl>
                                          </p:spTgt>
                                        </p:tgtEl>
                                        <p:attrNameLst>
                                          <p:attrName>style.visibility</p:attrName>
                                        </p:attrNameLst>
                                      </p:cBhvr>
                                      <p:to>
                                        <p:strVal val="visible"/>
                                      </p:to>
                                    </p:set>
                                  </p:childTnLst>
                                </p:cTn>
                              </p:par>
                            </p:childTnLst>
                          </p:cTn>
                        </p:par>
                      </p:childTnLst>
                    </p:cTn>
                  </p:par>
                  <p:par>
                    <p:cTn id="1263" fill="hold">
                      <p:stCondLst>
                        <p:cond delay="indefinite"/>
                      </p:stCondLst>
                      <p:childTnLst>
                        <p:par>
                          <p:cTn id="1264" fill="hold">
                            <p:stCondLst>
                              <p:cond delay="0"/>
                            </p:stCondLst>
                            <p:childTnLst>
                              <p:par>
                                <p:cTn id="1265" nodeType="clickEffect" fill="hold" presetClass="entr" presetID="1">
                                  <p:stCondLst>
                                    <p:cond delay="0"/>
                                  </p:stCondLst>
                                  <p:childTnLst>
                                    <p:set>
                                      <p:cBhvr>
                                        <p:cTn id="1266" dur="1" fill="hold">
                                          <p:stCondLst>
                                            <p:cond delay="0"/>
                                          </p:stCondLst>
                                        </p:cTn>
                                        <p:tgtEl>
                                          <p:spTgt spid="643">
                                            <p:txEl>
                                              <p:pRg st="4" end="4"/>
                                            </p:txEl>
                                          </p:spTgt>
                                        </p:tgtEl>
                                        <p:attrNameLst>
                                          <p:attrName>style.visibility</p:attrName>
                                        </p:attrNameLst>
                                      </p:cBhvr>
                                      <p:to>
                                        <p:strVal val="visible"/>
                                      </p:to>
                                    </p:set>
                                  </p:childTnLst>
                                </p:cTn>
                              </p:par>
                            </p:childTnLst>
                          </p:cTn>
                        </p:par>
                      </p:childTnLst>
                    </p:cTn>
                  </p:par>
                  <p:par>
                    <p:cTn id="1267" fill="hold">
                      <p:stCondLst>
                        <p:cond delay="indefinite"/>
                      </p:stCondLst>
                      <p:childTnLst>
                        <p:par>
                          <p:cTn id="1268" fill="hold">
                            <p:stCondLst>
                              <p:cond delay="0"/>
                            </p:stCondLst>
                            <p:childTnLst>
                              <p:par>
                                <p:cTn id="1269" nodeType="clickEffect" fill="hold" presetClass="entr" presetID="1">
                                  <p:stCondLst>
                                    <p:cond delay="0"/>
                                  </p:stCondLst>
                                  <p:childTnLst>
                                    <p:set>
                                      <p:cBhvr>
                                        <p:cTn id="1270" dur="1" fill="hold">
                                          <p:stCondLst>
                                            <p:cond delay="0"/>
                                          </p:stCondLst>
                                        </p:cTn>
                                        <p:tgtEl>
                                          <p:spTgt spid="643">
                                            <p:txEl>
                                              <p:pRg st="5" end="5"/>
                                            </p:txEl>
                                          </p:spTgt>
                                        </p:tgtEl>
                                        <p:attrNameLst>
                                          <p:attrName>style.visibility</p:attrName>
                                        </p:attrNameLst>
                                      </p:cBhvr>
                                      <p:to>
                                        <p:strVal val="visible"/>
                                      </p:to>
                                    </p:set>
                                  </p:childTnLst>
                                </p:cTn>
                              </p:par>
                            </p:childTnLst>
                          </p:cTn>
                        </p:par>
                      </p:childTnLst>
                    </p:cTn>
                  </p:par>
                  <p:par>
                    <p:cTn id="1271" fill="hold">
                      <p:stCondLst>
                        <p:cond delay="indefinite"/>
                      </p:stCondLst>
                      <p:childTnLst>
                        <p:par>
                          <p:cTn id="1272" fill="hold">
                            <p:stCondLst>
                              <p:cond delay="0"/>
                            </p:stCondLst>
                            <p:childTnLst>
                              <p:par>
                                <p:cTn id="1273" nodeType="clickEffect" fill="hold" presetClass="entr" presetID="1">
                                  <p:stCondLst>
                                    <p:cond delay="0"/>
                                  </p:stCondLst>
                                  <p:childTnLst>
                                    <p:set>
                                      <p:cBhvr>
                                        <p:cTn id="1274" dur="1" fill="hold">
                                          <p:stCondLst>
                                            <p:cond delay="0"/>
                                          </p:stCondLst>
                                        </p:cTn>
                                        <p:tgtEl>
                                          <p:spTgt spid="643">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5" name="PlaceHolder 1"/>
          <p:cNvSpPr>
            <a:spLocks noGrp="1"/>
          </p:cNvSpPr>
          <p:nvPr>
            <p:ph type="sldNum"/>
          </p:nvPr>
        </p:nvSpPr>
        <p:spPr>
          <a:xfrm>
            <a:off x="8505000" y="4902840"/>
            <a:ext cx="624960" cy="223200"/>
          </a:xfrm>
          <a:prstGeom prst="rect">
            <a:avLst/>
          </a:prstGeom>
          <a:noFill/>
          <a:ln w="0">
            <a:noFill/>
          </a:ln>
        </p:spPr>
        <p:txBody>
          <a:bodyPr lIns="68400" rIns="68400" tIns="34200" bIns="34200" anchor="ctr">
            <a:noAutofit/>
          </a:bodyPr>
          <a:p>
            <a:pPr algn="ctr">
              <a:lnSpc>
                <a:spcPct val="100000"/>
              </a:lnSpc>
              <a:tabLst>
                <a:tab algn="l" pos="0"/>
              </a:tabLst>
            </a:pPr>
            <a:fld id="{B2C37122-B9C9-47A7-B6CB-3E8C4D0C443D}"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
        <p:nvSpPr>
          <p:cNvPr id="646" name="Google Shape;770;p110"/>
          <p:cNvSpPr/>
          <p:nvPr/>
        </p:nvSpPr>
        <p:spPr>
          <a:xfrm>
            <a:off x="0" y="0"/>
            <a:ext cx="2306520" cy="5149800"/>
          </a:xfrm>
          <a:prstGeom prst="rect">
            <a:avLst/>
          </a:prstGeom>
          <a:solidFill>
            <a:srgbClr val="f17e3a"/>
          </a:solidFill>
          <a:ln w="0">
            <a:noFill/>
          </a:ln>
        </p:spPr>
        <p:style>
          <a:lnRef idx="0"/>
          <a:fillRef idx="0"/>
          <a:effectRef idx="0"/>
          <a:fontRef idx="minor"/>
        </p:style>
        <p:txBody>
          <a:bodyPr lIns="68400" rIns="68400" tIns="68400" bIns="68400" anchor="t">
            <a:noAutofit/>
          </a:bodyPr>
          <a:p>
            <a:pPr marL="63360">
              <a:lnSpc>
                <a:spcPct val="100000"/>
              </a:lnSpc>
              <a:tabLst>
                <a:tab algn="l" pos="0"/>
              </a:tabLst>
            </a:pPr>
            <a:endParaRPr b="0" lang="en-US" sz="1800" spc="-1" strike="noStrike">
              <a:latin typeface="Arial"/>
            </a:endParaRPr>
          </a:p>
          <a:p>
            <a:pPr marL="63360">
              <a:lnSpc>
                <a:spcPct val="100000"/>
              </a:lnSpc>
              <a:tabLst>
                <a:tab algn="l" pos="0"/>
              </a:tabLst>
            </a:pPr>
            <a:endParaRPr b="0" lang="en-US" sz="1800" spc="-1" strike="noStrike">
              <a:latin typeface="Arial"/>
            </a:endParaRPr>
          </a:p>
          <a:p>
            <a:pPr marL="63360">
              <a:lnSpc>
                <a:spcPct val="100000"/>
              </a:lnSpc>
              <a:tabLst>
                <a:tab algn="l" pos="0"/>
              </a:tabLst>
            </a:pPr>
            <a:endParaRPr b="0" lang="en-US" sz="1800" spc="-1" strike="noStrike">
              <a:latin typeface="Arial"/>
            </a:endParaRPr>
          </a:p>
          <a:p>
            <a:pPr marL="63360">
              <a:lnSpc>
                <a:spcPct val="100000"/>
              </a:lnSpc>
              <a:tabLst>
                <a:tab algn="l" pos="0"/>
              </a:tabLst>
            </a:pPr>
            <a:endParaRPr b="0" lang="en-US" sz="1800" spc="-1" strike="noStrike">
              <a:latin typeface="Arial"/>
            </a:endParaRPr>
          </a:p>
          <a:p>
            <a:pPr marL="63360">
              <a:lnSpc>
                <a:spcPct val="100000"/>
              </a:lnSpc>
              <a:tabLst>
                <a:tab algn="l" pos="0"/>
              </a:tabLst>
            </a:pPr>
            <a:endParaRPr b="0" lang="en-US" sz="1800" spc="-1" strike="noStrike">
              <a:latin typeface="Arial"/>
            </a:endParaRPr>
          </a:p>
          <a:p>
            <a:pPr marL="63360">
              <a:lnSpc>
                <a:spcPct val="100000"/>
              </a:lnSpc>
              <a:tabLst>
                <a:tab algn="l" pos="0"/>
              </a:tabLst>
            </a:pPr>
            <a:endParaRPr b="0" lang="en-US" sz="1800" spc="-1" strike="noStrike">
              <a:latin typeface="Arial"/>
            </a:endParaRPr>
          </a:p>
          <a:p>
            <a:pPr marL="63360">
              <a:lnSpc>
                <a:spcPct val="100000"/>
              </a:lnSpc>
              <a:tabLst>
                <a:tab algn="l" pos="0"/>
              </a:tabLst>
            </a:pPr>
            <a:r>
              <a:rPr b="0" lang="en-US" sz="1100" spc="-1" strike="noStrike">
                <a:solidFill>
                  <a:srgbClr val="ffffff"/>
                </a:solidFill>
                <a:latin typeface="Helvetica Neue Light"/>
                <a:ea typeface="Helvetica Neue Light"/>
              </a:rPr>
              <a:t>Big picture look at</a:t>
            </a:r>
            <a:endParaRPr b="0" lang="en-US" sz="1100" spc="-1" strike="noStrike">
              <a:latin typeface="Arial"/>
            </a:endParaRPr>
          </a:p>
          <a:p>
            <a:pPr marL="63360">
              <a:lnSpc>
                <a:spcPct val="100000"/>
              </a:lnSpc>
              <a:tabLst>
                <a:tab algn="l" pos="0"/>
              </a:tabLst>
            </a:pPr>
            <a:endParaRPr b="0" lang="en-US" sz="1100" spc="-1" strike="noStrike">
              <a:latin typeface="Arial"/>
            </a:endParaRPr>
          </a:p>
          <a:p>
            <a:pPr marL="63360">
              <a:lnSpc>
                <a:spcPct val="100000"/>
              </a:lnSpc>
              <a:tabLst>
                <a:tab algn="l" pos="0"/>
              </a:tabLst>
            </a:pPr>
            <a:r>
              <a:rPr b="1" lang="en-US" sz="1800" spc="-1" strike="noStrike">
                <a:solidFill>
                  <a:srgbClr val="ffffff"/>
                </a:solidFill>
                <a:latin typeface="Helvetica Neue"/>
                <a:ea typeface="Helvetica Neue"/>
              </a:rPr>
              <a:t>Terraform Command Flow</a:t>
            </a:r>
            <a:endParaRPr b="0" lang="en-US" sz="1800" spc="-1" strike="noStrike">
              <a:latin typeface="Arial"/>
            </a:endParaRPr>
          </a:p>
        </p:txBody>
      </p:sp>
      <p:pic>
        <p:nvPicPr>
          <p:cNvPr id="647" name="Google Shape;771;p110" descr=""/>
          <p:cNvPicPr/>
          <p:nvPr/>
        </p:nvPicPr>
        <p:blipFill>
          <a:blip r:embed="rId1"/>
          <a:stretch/>
        </p:blipFill>
        <p:spPr>
          <a:xfrm>
            <a:off x="2421360" y="0"/>
            <a:ext cx="6635160" cy="5142960"/>
          </a:xfrm>
          <a:prstGeom prst="rect">
            <a:avLst/>
          </a:prstGeom>
          <a:ln w="0">
            <a:noFill/>
          </a:ln>
        </p:spPr>
      </p:pic>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8"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300" spc="-1" strike="noStrike">
                <a:solidFill>
                  <a:srgbClr val="233445"/>
                </a:solidFill>
                <a:latin typeface="Helvetica Neue"/>
                <a:ea typeface="Helvetica Neue"/>
              </a:rPr>
              <a:t>Exercise 9: Resource Counts and Conditionals</a:t>
            </a:r>
            <a:endParaRPr b="0" lang="en-US" sz="2300" spc="-1" strike="noStrike">
              <a:latin typeface="Arial"/>
            </a:endParaRPr>
          </a:p>
        </p:txBody>
      </p:sp>
      <p:sp>
        <p:nvSpPr>
          <p:cNvPr id="649" name="PlaceHolder 2"/>
          <p:cNvSpPr>
            <a:spLocks noGrp="1"/>
          </p:cNvSpPr>
          <p:nvPr>
            <p:ph/>
          </p:nvPr>
        </p:nvSpPr>
        <p:spPr>
          <a:xfrm>
            <a:off x="626760" y="1111320"/>
            <a:ext cx="7883280" cy="3509280"/>
          </a:xfrm>
          <a:prstGeom prst="rect">
            <a:avLst/>
          </a:prstGeom>
          <a:noFill/>
          <a:ln w="0">
            <a:noFill/>
          </a:ln>
        </p:spPr>
        <p:txBody>
          <a:bodyPr lIns="0" rIns="68400" tIns="35280" bIns="34200" anchor="t">
            <a:noAutofit/>
          </a:bodyPr>
          <a:p>
            <a:pPr marL="343080">
              <a:lnSpc>
                <a:spcPct val="90000"/>
              </a:lnSpc>
              <a:tabLst>
                <a:tab algn="l" pos="0"/>
              </a:tabLst>
            </a:pPr>
            <a:endParaRPr b="0" lang="en-US" sz="3200" spc="-1" strike="noStrike">
              <a:latin typeface="Arial"/>
            </a:endParaRPr>
          </a:p>
          <a:p>
            <a:pPr marL="343080">
              <a:lnSpc>
                <a:spcPct val="90000"/>
              </a:lnSpc>
              <a:tabLst>
                <a:tab algn="l" pos="0"/>
              </a:tabLst>
            </a:pPr>
            <a:endParaRPr b="0" lang="en-US" sz="3200" spc="-1" strike="noStrike">
              <a:latin typeface="Arial"/>
            </a:endParaRPr>
          </a:p>
          <a:p>
            <a:pPr marL="343080" algn="ctr">
              <a:lnSpc>
                <a:spcPct val="90000"/>
              </a:lnSpc>
              <a:tabLst>
                <a:tab algn="l" pos="0"/>
              </a:tabLst>
            </a:pPr>
            <a:r>
              <a:rPr b="0" lang="en-US" sz="4500" spc="-1" strike="noStrike" u="sng">
                <a:solidFill>
                  <a:srgbClr val="0000ff"/>
                </a:solidFill>
                <a:uFillTx/>
                <a:latin typeface="Helvetica Neue Light"/>
                <a:ea typeface="Helvetica Neue Light"/>
                <a:hlinkClick r:id="rId1"/>
              </a:rPr>
              <a:t>Exercise 9</a:t>
            </a:r>
            <a:endParaRPr b="0" lang="en-US" sz="4500" spc="-1" strike="noStrike">
              <a:latin typeface="Arial"/>
            </a:endParaRPr>
          </a:p>
          <a:p>
            <a:pPr marL="343080">
              <a:lnSpc>
                <a:spcPct val="90000"/>
              </a:lnSpc>
              <a:tabLst>
                <a:tab algn="l" pos="0"/>
              </a:tabLst>
            </a:pPr>
            <a:endParaRPr b="0" lang="en-US" sz="4500" spc="-1" strike="noStrike">
              <a:latin typeface="Arial"/>
            </a:endParaRPr>
          </a:p>
        </p:txBody>
      </p:sp>
      <p:sp>
        <p:nvSpPr>
          <p:cNvPr id="650"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8C3AAAB1-5524-4421-9DD2-2723FBEC8623}"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1" name="PlaceHolder 1"/>
          <p:cNvSpPr>
            <a:spLocks noGrp="1"/>
          </p:cNvSpPr>
          <p:nvPr>
            <p:ph type="title"/>
          </p:nvPr>
        </p:nvSpPr>
        <p:spPr>
          <a:xfrm>
            <a:off x="720000" y="220320"/>
            <a:ext cx="8423280" cy="680400"/>
          </a:xfrm>
          <a:prstGeom prst="rect">
            <a:avLst/>
          </a:prstGeom>
          <a:noFill/>
          <a:ln w="0">
            <a:noFill/>
          </a:ln>
        </p:spPr>
        <p:txBody>
          <a:bodyPr lIns="68400" rIns="68400" tIns="34200" bIns="34200" anchor="ctr">
            <a:noAutofit/>
          </a:bodyPr>
          <a:p>
            <a:pPr>
              <a:lnSpc>
                <a:spcPct val="90000"/>
              </a:lnSpc>
              <a:tabLst>
                <a:tab algn="l" pos="0"/>
              </a:tabLst>
            </a:pPr>
            <a:r>
              <a:rPr b="1" lang="en-US" sz="2300" spc="-1" strike="noStrike">
                <a:solidFill>
                  <a:srgbClr val="233445"/>
                </a:solidFill>
                <a:latin typeface="Helvetica Neue"/>
                <a:ea typeface="Helvetica Neue"/>
              </a:rPr>
              <a:t>Terraform Expressions</a:t>
            </a:r>
            <a:endParaRPr b="0" lang="en-US" sz="2300" spc="-1" strike="noStrike">
              <a:latin typeface="Arial"/>
            </a:endParaRPr>
          </a:p>
        </p:txBody>
      </p:sp>
      <p:sp>
        <p:nvSpPr>
          <p:cNvPr id="652" name="PlaceHolder 2"/>
          <p:cNvSpPr>
            <a:spLocks noGrp="1"/>
          </p:cNvSpPr>
          <p:nvPr>
            <p:ph/>
          </p:nvPr>
        </p:nvSpPr>
        <p:spPr>
          <a:xfrm>
            <a:off x="158400" y="1087200"/>
            <a:ext cx="8826480" cy="3606120"/>
          </a:xfrm>
          <a:prstGeom prst="rect">
            <a:avLst/>
          </a:prstGeom>
          <a:noFill/>
          <a:ln w="0">
            <a:noFill/>
          </a:ln>
        </p:spPr>
        <p:txBody>
          <a:bodyPr lIns="0" rIns="68400" tIns="35280" bIns="34200" anchor="t">
            <a:noAutofit/>
          </a:bodyPr>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Can set attributes, outputs and locals to expressions</a:t>
            </a:r>
            <a:endParaRPr b="0" lang="en-US" sz="1800" spc="-1" strike="noStrike">
              <a:latin typeface="Arial"/>
            </a:endParaRPr>
          </a:p>
          <a:p>
            <a:pPr marL="34308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Expressions can refer to</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Literal values or complex literal values:</a:t>
            </a:r>
            <a:r>
              <a:rPr b="0" lang="en-US" sz="1800" spc="-1" strike="noStrike">
                <a:solidFill>
                  <a:srgbClr val="000000"/>
                </a:solidFill>
                <a:latin typeface="Helvetica Neue"/>
                <a:ea typeface="Helvetica Neue"/>
              </a:rPr>
              <a:t> </a:t>
            </a:r>
            <a:r>
              <a:rPr b="1" lang="en-US" sz="1800" spc="-1" strike="noStrike">
                <a:solidFill>
                  <a:srgbClr val="000000"/>
                </a:solidFill>
                <a:latin typeface="Consolas"/>
                <a:ea typeface="Consolas"/>
              </a:rPr>
              <a:t>true, 13,“us-west1”,[1, 2],{a:1, b:2}</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Resource or data source attributes: </a:t>
            </a:r>
            <a:r>
              <a:rPr b="1" lang="en-US" sz="1800" spc="-1" strike="noStrike">
                <a:solidFill>
                  <a:srgbClr val="000000"/>
                </a:solidFill>
                <a:latin typeface="Consolas"/>
                <a:ea typeface="Consolas"/>
              </a:rPr>
              <a:t>&lt;RESOURCE TYPE&gt;.&lt;NAME&gt;, data.&lt;DATA TYPE&gt;.&lt;NAME&gt;</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Type indices:</a:t>
            </a:r>
            <a:r>
              <a:rPr b="0" lang="en-US" sz="1800" spc="-1" strike="noStrike">
                <a:solidFill>
                  <a:srgbClr val="000000"/>
                </a:solidFill>
                <a:latin typeface="Helvetica Neue"/>
                <a:ea typeface="Helvetica Neue"/>
              </a:rPr>
              <a:t> </a:t>
            </a:r>
            <a:r>
              <a:rPr b="1" lang="en-US" sz="1800" spc="-1" strike="noStrike">
                <a:solidFill>
                  <a:srgbClr val="000000"/>
                </a:solidFill>
                <a:latin typeface="Consolas"/>
                <a:ea typeface="Consolas"/>
              </a:rPr>
              <a:t>local.list[3], local.object.attrname, local.map["keyname"]</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Variables:</a:t>
            </a:r>
            <a:r>
              <a:rPr b="0" lang="en-US" sz="1800" spc="-1" strike="noStrike">
                <a:solidFill>
                  <a:srgbClr val="000000"/>
                </a:solidFill>
                <a:latin typeface="Helvetica Neue"/>
                <a:ea typeface="Helvetica Neue"/>
              </a:rPr>
              <a:t> </a:t>
            </a:r>
            <a:r>
              <a:rPr b="1" lang="en-US" sz="1800" spc="-1" strike="noStrike">
                <a:solidFill>
                  <a:srgbClr val="000000"/>
                </a:solidFill>
                <a:latin typeface="Consolas"/>
                <a:ea typeface="Consolas"/>
              </a:rPr>
              <a:t>var.&lt;NAME&gt;</a:t>
            </a:r>
            <a:endParaRPr b="0" lang="en-US" sz="1800" spc="-1" strike="noStrike">
              <a:latin typeface="Arial"/>
            </a:endParaRPr>
          </a:p>
          <a:p>
            <a:pPr lvl="1" marL="685800" indent="-279360">
              <a:lnSpc>
                <a:spcPct val="115000"/>
              </a:lnSpc>
              <a:buClr>
                <a:srgbClr val="000000"/>
              </a:buClr>
              <a:buFont typeface="Helvetica Neue Light"/>
              <a:buChar char="•"/>
            </a:pPr>
            <a:r>
              <a:rPr b="0" lang="en-US" sz="1800" spc="-1" strike="noStrike">
                <a:solidFill>
                  <a:srgbClr val="000000"/>
                </a:solidFill>
                <a:latin typeface="Helvetica Neue Light"/>
                <a:ea typeface="Helvetica Neue Light"/>
              </a:rPr>
              <a:t>Locals:</a:t>
            </a:r>
            <a:r>
              <a:rPr b="0" lang="en-US" sz="1800" spc="-1" strike="noStrike">
                <a:solidFill>
                  <a:srgbClr val="000000"/>
                </a:solidFill>
                <a:latin typeface="Helvetica Neue"/>
                <a:ea typeface="Helvetica Neue"/>
              </a:rPr>
              <a:t> </a:t>
            </a:r>
            <a:r>
              <a:rPr b="1" lang="en-US" sz="1800" spc="-1" strike="noStrike">
                <a:solidFill>
                  <a:srgbClr val="000000"/>
                </a:solidFill>
                <a:latin typeface="Consolas"/>
                <a:ea typeface="Consolas"/>
              </a:rPr>
              <a:t>local.&lt;NAME&gt;</a:t>
            </a:r>
            <a:endParaRPr b="0" lang="en-US" sz="1800" spc="-1" strike="noStrike">
              <a:latin typeface="Arial"/>
            </a:endParaRPr>
          </a:p>
          <a:p>
            <a:pPr marL="685800">
              <a:lnSpc>
                <a:spcPct val="115000"/>
              </a:lnSpc>
              <a:tabLst>
                <a:tab algn="l" pos="0"/>
              </a:tabLst>
            </a:pPr>
            <a:r>
              <a:rPr b="0" lang="en-US" sz="1800" spc="-1" strike="noStrike">
                <a:solidFill>
                  <a:srgbClr val="000000"/>
                </a:solidFill>
                <a:latin typeface="Helvetica Neue Light"/>
                <a:ea typeface="Helvetica Neue Light"/>
              </a:rPr>
              <a:t>…</a:t>
            </a:r>
            <a:r>
              <a:rPr b="0" lang="en-US" sz="1800" spc="-1" strike="noStrike">
                <a:solidFill>
                  <a:srgbClr val="000000"/>
                </a:solidFill>
                <a:latin typeface="Courier New"/>
                <a:ea typeface="Courier New"/>
              </a:rPr>
              <a:t>	</a:t>
            </a:r>
            <a:endParaRPr b="0" lang="en-US" sz="1800" spc="-1" strike="noStrike">
              <a:latin typeface="Arial"/>
            </a:endParaRPr>
          </a:p>
        </p:txBody>
      </p:sp>
      <p:sp>
        <p:nvSpPr>
          <p:cNvPr id="653" name="PlaceHolder 3"/>
          <p:cNvSpPr>
            <a:spLocks noGrp="1"/>
          </p:cNvSpPr>
          <p:nvPr>
            <p:ph type="sldNum"/>
          </p:nvPr>
        </p:nvSpPr>
        <p:spPr>
          <a:xfrm>
            <a:off x="8510760" y="4880160"/>
            <a:ext cx="624960" cy="223200"/>
          </a:xfrm>
          <a:prstGeom prst="rect">
            <a:avLst/>
          </a:prstGeom>
          <a:noFill/>
          <a:ln w="0">
            <a:noFill/>
          </a:ln>
        </p:spPr>
        <p:txBody>
          <a:bodyPr lIns="68400" rIns="68400" tIns="34200" bIns="34200" anchor="ctr">
            <a:noAutofit/>
          </a:bodyPr>
          <a:p>
            <a:pPr algn="ctr">
              <a:lnSpc>
                <a:spcPct val="100000"/>
              </a:lnSpc>
              <a:tabLst>
                <a:tab algn="l" pos="0"/>
              </a:tabLst>
            </a:pPr>
            <a:fld id="{17FD26E7-B08B-4AAA-80B2-B110D5943B79}" type="slidenum">
              <a:rPr b="0" lang="en-US" sz="1200" spc="-1" strike="noStrike">
                <a:solidFill>
                  <a:srgbClr val="ffffff"/>
                </a:solidFill>
                <a:latin typeface="Helvetica Neue Light"/>
                <a:ea typeface="Helvetica Neue Light"/>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20802</TotalTime>
  <Application>LibreOffice/7.2.1.2$Linux_X86_64 LibreOffice_project/20$Build-2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2021-10-18T23:26:49Z</dcterms:modified>
  <cp:revision>29</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r8>113</vt:r8>
  </property>
  <property fmtid="{D5CDD505-2E9C-101B-9397-08002B2CF9AE}" pid="3" name="PresentationFormat">
    <vt:lpwstr>On-screen Show (16:9)</vt:lpwstr>
  </property>
  <property fmtid="{D5CDD505-2E9C-101B-9397-08002B2CF9AE}" pid="4" name="Slides">
    <vt:r8>114</vt:r8>
  </property>
</Properties>
</file>